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97" r:id="rId7"/>
    <p:sldId id="498" r:id="rId8"/>
    <p:sldId id="499" r:id="rId9"/>
    <p:sldId id="500" r:id="rId10"/>
    <p:sldId id="501" r:id="rId11"/>
    <p:sldId id="502" r:id="rId12"/>
    <p:sldId id="503" r:id="rId13"/>
    <p:sldId id="504" r:id="rId14"/>
    <p:sldId id="505" r:id="rId15"/>
    <p:sldId id="506" r:id="rId16"/>
    <p:sldId id="507" r:id="rId17"/>
    <p:sldId id="508" r:id="rId18"/>
    <p:sldId id="509" r:id="rId19"/>
    <p:sldId id="510" r:id="rId20"/>
    <p:sldId id="511" r:id="rId21"/>
    <p:sldId id="512" r:id="rId22"/>
    <p:sldId id="513" r:id="rId23"/>
    <p:sldId id="514" r:id="rId24"/>
    <p:sldId id="515" r:id="rId25"/>
    <p:sldId id="516" r:id="rId26"/>
    <p:sldId id="517" r:id="rId27"/>
    <p:sldId id="518" r:id="rId28"/>
    <p:sldId id="519" r:id="rId29"/>
    <p:sldId id="520" r:id="rId30"/>
    <p:sldId id="522" r:id="rId31"/>
    <p:sldId id="521" r:id="rId32"/>
    <p:sldId id="523" r:id="rId33"/>
    <p:sldId id="524" r:id="rId34"/>
    <p:sldId id="525" r:id="rId35"/>
    <p:sldId id="526" r:id="rId36"/>
    <p:sldId id="527" r:id="rId37"/>
    <p:sldId id="528" r:id="rId38"/>
    <p:sldId id="529" r:id="rId39"/>
    <p:sldId id="530" r:id="rId40"/>
    <p:sldId id="531" r:id="rId41"/>
    <p:sldId id="532" r:id="rId42"/>
    <p:sldId id="533" r:id="rId43"/>
    <p:sldId id="534" r:id="rId44"/>
    <p:sldId id="535" r:id="rId45"/>
    <p:sldId id="536" r:id="rId46"/>
    <p:sldId id="537" r:id="rId47"/>
    <p:sldId id="538" r:id="rId48"/>
    <p:sldId id="539" r:id="rId49"/>
    <p:sldId id="413" r:id="rId50"/>
    <p:sldId id="414" r:id="rId51"/>
    <p:sldId id="286" r:id="rId5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8.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339595" y="4186262"/>
            <a:ext cx="7512810"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2</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数据加密技术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77532"/>
            <a:ext cx="9765175"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网页传输加密</a:t>
            </a:r>
          </a:p>
          <a:p>
            <a:pPr indent="457200" latinLnBrk="1"/>
            <a:r>
              <a:rPr lang="en-US" altLang="zh-CN" dirty="0"/>
              <a:t>http</a:t>
            </a:r>
            <a:r>
              <a:rPr lang="zh-CN" altLang="zh-CN" dirty="0"/>
              <a:t>协议的网络访问，其中的数据传输极容易被捕获和破译出来。所以为了安全性的要求，使用了带有加密技术的</a:t>
            </a:r>
            <a:r>
              <a:rPr lang="en-US" altLang="zh-CN" dirty="0"/>
              <a:t>https</a:t>
            </a:r>
            <a:r>
              <a:rPr lang="zh-CN" altLang="zh-CN" dirty="0"/>
              <a:t>协议。极大的增强了访问的安全性。</a:t>
            </a:r>
          </a:p>
          <a:p>
            <a:pPr indent="457200" latinLnBrk="1"/>
            <a:r>
              <a:rPr lang="en-US" altLang="zh-CN" b="1" dirty="0"/>
              <a:t>4. </a:t>
            </a:r>
            <a:r>
              <a:rPr lang="zh-CN" altLang="zh-CN" b="1" dirty="0"/>
              <a:t>登录加密</a:t>
            </a:r>
          </a:p>
          <a:p>
            <a:pPr indent="457200" latinLnBrk="1"/>
            <a:r>
              <a:rPr lang="zh-CN" altLang="zh-CN" dirty="0"/>
              <a:t>明文的密码校验已经基本被淘汰了，而被更加安全的加密校验所代替。通过将用户输入的密码进行加密，然后与数据库中的密码进行比对，如果一致则认为用户输入的是正确的密码，然后会允许用户获取相关的数据和权限。这种加密算法是不可逆的，在后面会着重介绍。</a:t>
            </a:r>
          </a:p>
        </p:txBody>
      </p:sp>
    </p:spTree>
    <p:extLst>
      <p:ext uri="{BB962C8B-B14F-4D97-AF65-F5344CB8AC3E}">
        <p14:creationId xmlns:p14="http://schemas.microsoft.com/office/powerpoint/2010/main" val="22075162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734741"/>
            <a:ext cx="969309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VPN</a:t>
            </a:r>
            <a:r>
              <a:rPr lang="zh-CN" altLang="zh-CN" b="1" dirty="0"/>
              <a:t>加密</a:t>
            </a:r>
          </a:p>
          <a:p>
            <a:pPr indent="457200" latinLnBrk="1"/>
            <a:r>
              <a:rPr lang="zh-CN" altLang="zh-CN" dirty="0"/>
              <a:t>在不安全的网络上，创建一条加密的链路，通讯双方协商后，对数据进行加密而后传输，这样就在一定程度上保障了数据和访问的安全性。该技术也叫做安全隧道技术，很多公司和分公司之间的数据传输都会使用</a:t>
            </a:r>
            <a:r>
              <a:rPr lang="en-US" altLang="zh-CN" dirty="0"/>
              <a:t>VPN</a:t>
            </a:r>
            <a:r>
              <a:rPr lang="zh-CN" altLang="zh-CN" dirty="0"/>
              <a:t>加密技术。</a:t>
            </a:r>
          </a:p>
          <a:p>
            <a:pPr indent="457200" latinLnBrk="1"/>
            <a:r>
              <a:rPr lang="en-US" altLang="zh-CN" b="1" dirty="0"/>
              <a:t>6. </a:t>
            </a:r>
            <a:r>
              <a:rPr lang="zh-CN" altLang="zh-CN" b="1" dirty="0"/>
              <a:t>无线加密</a:t>
            </a:r>
          </a:p>
          <a:p>
            <a:pPr indent="457200" latinLnBrk="1"/>
            <a:r>
              <a:rPr lang="zh-CN" altLang="zh-CN" dirty="0"/>
              <a:t>在无线网络中的加密技术有很多，主要应用在认证技术和数据传输技术中。</a:t>
            </a:r>
          </a:p>
        </p:txBody>
      </p:sp>
    </p:spTree>
    <p:extLst>
      <p:ext uri="{BB962C8B-B14F-4D97-AF65-F5344CB8AC3E}">
        <p14:creationId xmlns:p14="http://schemas.microsoft.com/office/powerpoint/2010/main" val="2965753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7896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49585" y="3972975"/>
            <a:ext cx="6340197" cy="830997"/>
          </a:xfrm>
          <a:prstGeom prst="rect">
            <a:avLst/>
          </a:prstGeom>
        </p:spPr>
        <p:txBody>
          <a:bodyPr wrap="none">
            <a:spAutoFit/>
          </a:bodyPr>
          <a:lstStyle/>
          <a:p>
            <a:r>
              <a:rPr lang="zh-CN" altLang="zh-CN" sz="4800" b="1" dirty="0"/>
              <a:t>对称加密与非对称加密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1022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178234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478585"/>
            <a:ext cx="969309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2.2.1 </a:t>
            </a:r>
            <a:r>
              <a:rPr lang="zh-CN" altLang="zh-CN" b="1" dirty="0"/>
              <a:t>对称加密</a:t>
            </a:r>
          </a:p>
          <a:p>
            <a:pPr indent="457200" latinLnBrk="1"/>
            <a:r>
              <a:rPr lang="zh-CN" altLang="zh-CN" dirty="0"/>
              <a:t>对称加密也叫做私钥加密算法，就是数据传输双方均使用同一个密钥，双方的密钥都必须处于保密的状态，因为私钥的保密性必须基于密钥的保密性，而非算法上。收发双方都必须为自己的密钥负责，才能保证数据的机密性和完整性。对称密码算法的优点是加密、解密处理速度快、保密度高等。</a:t>
            </a:r>
          </a:p>
        </p:txBody>
      </p:sp>
      <p:pic>
        <p:nvPicPr>
          <p:cNvPr id="1026" name="图片 1">
            <a:extLst>
              <a:ext uri="{FF2B5EF4-FFF2-40B4-BE49-F238E27FC236}">
                <a16:creationId xmlns:a16="http://schemas.microsoft.com/office/drawing/2014/main" id="{4E6F3578-7FD3-4EF5-B6DF-3CF9129401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7228" y="2955497"/>
            <a:ext cx="6847830" cy="2657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3">
            <a:extLst>
              <a:ext uri="{FF2B5EF4-FFF2-40B4-BE49-F238E27FC236}">
                <a16:creationId xmlns:a16="http://schemas.microsoft.com/office/drawing/2014/main" id="{A17C1D95-439D-4AD5-AAAF-334943937473}"/>
              </a:ext>
            </a:extLst>
          </p:cNvPr>
          <p:cNvSpPr txBox="1">
            <a:spLocks noChangeArrowheads="1"/>
          </p:cNvSpPr>
          <p:nvPr/>
        </p:nvSpPr>
        <p:spPr bwMode="auto">
          <a:xfrm>
            <a:off x="2728686" y="3867807"/>
            <a:ext cx="630560" cy="2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明文</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
        <p:nvSpPr>
          <p:cNvPr id="3" name="Text Box 4">
            <a:extLst>
              <a:ext uri="{FF2B5EF4-FFF2-40B4-BE49-F238E27FC236}">
                <a16:creationId xmlns:a16="http://schemas.microsoft.com/office/drawing/2014/main" id="{605311B5-E5F0-4D8F-AB5A-FBB61E5C77C4}"/>
              </a:ext>
            </a:extLst>
          </p:cNvPr>
          <p:cNvSpPr txBox="1">
            <a:spLocks noChangeArrowheads="1"/>
          </p:cNvSpPr>
          <p:nvPr/>
        </p:nvSpPr>
        <p:spPr bwMode="auto">
          <a:xfrm>
            <a:off x="2929057" y="3325789"/>
            <a:ext cx="860377" cy="28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发送者</a:t>
            </a:r>
            <a:endParaRPr lang="zh-CN" altLang="zh-CN" dirty="0"/>
          </a:p>
        </p:txBody>
      </p:sp>
      <p:sp>
        <p:nvSpPr>
          <p:cNvPr id="4" name="Text Box 5">
            <a:extLst>
              <a:ext uri="{FF2B5EF4-FFF2-40B4-BE49-F238E27FC236}">
                <a16:creationId xmlns:a16="http://schemas.microsoft.com/office/drawing/2014/main" id="{125932FE-BEEE-4A86-A2F8-5687E6864666}"/>
              </a:ext>
            </a:extLst>
          </p:cNvPr>
          <p:cNvSpPr txBox="1">
            <a:spLocks noChangeArrowheads="1"/>
          </p:cNvSpPr>
          <p:nvPr/>
        </p:nvSpPr>
        <p:spPr bwMode="auto">
          <a:xfrm>
            <a:off x="4088994" y="3325789"/>
            <a:ext cx="613635" cy="28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加密</a:t>
            </a:r>
            <a:endParaRPr lang="zh-CN" altLang="zh-CN" dirty="0"/>
          </a:p>
        </p:txBody>
      </p:sp>
      <p:sp>
        <p:nvSpPr>
          <p:cNvPr id="14" name="Text Box 5">
            <a:extLst>
              <a:ext uri="{FF2B5EF4-FFF2-40B4-BE49-F238E27FC236}">
                <a16:creationId xmlns:a16="http://schemas.microsoft.com/office/drawing/2014/main" id="{8F388A4A-C73D-496B-92AF-049090FF9DCB}"/>
              </a:ext>
            </a:extLst>
          </p:cNvPr>
          <p:cNvSpPr txBox="1">
            <a:spLocks noChangeArrowheads="1"/>
          </p:cNvSpPr>
          <p:nvPr/>
        </p:nvSpPr>
        <p:spPr bwMode="auto">
          <a:xfrm>
            <a:off x="3975708" y="3807635"/>
            <a:ext cx="1034549"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加密密钥</a:t>
            </a:r>
            <a:endParaRPr lang="zh-CN" altLang="zh-CN" dirty="0"/>
          </a:p>
        </p:txBody>
      </p:sp>
      <p:sp>
        <p:nvSpPr>
          <p:cNvPr id="15" name="Text Box 4">
            <a:extLst>
              <a:ext uri="{FF2B5EF4-FFF2-40B4-BE49-F238E27FC236}">
                <a16:creationId xmlns:a16="http://schemas.microsoft.com/office/drawing/2014/main" id="{F377411A-5B9B-4F47-986E-CF7800FE0591}"/>
              </a:ext>
            </a:extLst>
          </p:cNvPr>
          <p:cNvSpPr txBox="1">
            <a:spLocks noChangeArrowheads="1"/>
          </p:cNvSpPr>
          <p:nvPr/>
        </p:nvSpPr>
        <p:spPr bwMode="auto">
          <a:xfrm>
            <a:off x="4956231" y="3620086"/>
            <a:ext cx="728544"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发送</a:t>
            </a:r>
            <a:endParaRPr lang="zh-CN" altLang="zh-CN" dirty="0"/>
          </a:p>
        </p:txBody>
      </p:sp>
      <p:sp>
        <p:nvSpPr>
          <p:cNvPr id="16" name="Text Box 5">
            <a:extLst>
              <a:ext uri="{FF2B5EF4-FFF2-40B4-BE49-F238E27FC236}">
                <a16:creationId xmlns:a16="http://schemas.microsoft.com/office/drawing/2014/main" id="{F25F7F53-63CC-41F3-BBA9-8AFEE2979C84}"/>
              </a:ext>
            </a:extLst>
          </p:cNvPr>
          <p:cNvSpPr txBox="1">
            <a:spLocks noChangeArrowheads="1"/>
          </p:cNvSpPr>
          <p:nvPr/>
        </p:nvSpPr>
        <p:spPr bwMode="auto">
          <a:xfrm>
            <a:off x="5903943" y="3823207"/>
            <a:ext cx="630561"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密文</a:t>
            </a:r>
            <a:endParaRPr lang="zh-CN" altLang="zh-CN" dirty="0"/>
          </a:p>
        </p:txBody>
      </p:sp>
      <p:sp>
        <p:nvSpPr>
          <p:cNvPr id="17" name="Text Box 5">
            <a:extLst>
              <a:ext uri="{FF2B5EF4-FFF2-40B4-BE49-F238E27FC236}">
                <a16:creationId xmlns:a16="http://schemas.microsoft.com/office/drawing/2014/main" id="{1A603F57-F8BF-461A-AF3D-21EC580B84B9}"/>
              </a:ext>
            </a:extLst>
          </p:cNvPr>
          <p:cNvSpPr txBox="1">
            <a:spLocks noChangeArrowheads="1"/>
          </p:cNvSpPr>
          <p:nvPr/>
        </p:nvSpPr>
        <p:spPr bwMode="auto">
          <a:xfrm>
            <a:off x="6727719" y="3644754"/>
            <a:ext cx="630561"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接收</a:t>
            </a:r>
            <a:endParaRPr lang="zh-CN" altLang="zh-CN" dirty="0"/>
          </a:p>
        </p:txBody>
      </p:sp>
      <p:sp>
        <p:nvSpPr>
          <p:cNvPr id="12" name="Text Box 6">
            <a:extLst>
              <a:ext uri="{FF2B5EF4-FFF2-40B4-BE49-F238E27FC236}">
                <a16:creationId xmlns:a16="http://schemas.microsoft.com/office/drawing/2014/main" id="{CA7B2014-FD43-41D1-9A69-67EC2753EA2A}"/>
              </a:ext>
            </a:extLst>
          </p:cNvPr>
          <p:cNvSpPr txBox="1">
            <a:spLocks noChangeArrowheads="1"/>
          </p:cNvSpPr>
          <p:nvPr/>
        </p:nvSpPr>
        <p:spPr bwMode="auto">
          <a:xfrm>
            <a:off x="5690242" y="4847600"/>
            <a:ext cx="1075226"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密钥相同</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
        <p:nvSpPr>
          <p:cNvPr id="18" name="Text Box 7">
            <a:extLst>
              <a:ext uri="{FF2B5EF4-FFF2-40B4-BE49-F238E27FC236}">
                <a16:creationId xmlns:a16="http://schemas.microsoft.com/office/drawing/2014/main" id="{C0DEFC57-B193-4868-B6CD-4B7BCBDEED4E}"/>
              </a:ext>
            </a:extLst>
          </p:cNvPr>
          <p:cNvSpPr txBox="1">
            <a:spLocks noChangeArrowheads="1"/>
          </p:cNvSpPr>
          <p:nvPr/>
        </p:nvSpPr>
        <p:spPr bwMode="auto">
          <a:xfrm>
            <a:off x="5227825" y="5277291"/>
            <a:ext cx="2159021"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a:ln>
                  <a:noFill/>
                </a:ln>
                <a:solidFill>
                  <a:srgbClr val="FF0000"/>
                </a:solidFill>
                <a:effectLst/>
                <a:latin typeface="等线" panose="02010600030101010101" pitchFamily="2" charset="-122"/>
                <a:ea typeface="等线" panose="02010600030101010101" pitchFamily="2" charset="-122"/>
              </a:rPr>
              <a:t>对称加密及解密过程</a:t>
            </a:r>
            <a:endParaRPr kumimoji="0" lang="zh-CN" altLang="zh-CN" sz="1600" b="0" i="0" u="none" strike="noStrike" cap="none" normalizeH="0" baseline="0">
              <a:ln>
                <a:noFill/>
              </a:ln>
              <a:solidFill>
                <a:schemeClr val="tx1"/>
              </a:solidFill>
              <a:effectLst/>
              <a:latin typeface="Arial" panose="020B0604020202020204" pitchFamily="34" charset="0"/>
            </a:endParaRPr>
          </a:p>
        </p:txBody>
      </p:sp>
      <p:sp>
        <p:nvSpPr>
          <p:cNvPr id="19" name="Text Box 8">
            <a:extLst>
              <a:ext uri="{FF2B5EF4-FFF2-40B4-BE49-F238E27FC236}">
                <a16:creationId xmlns:a16="http://schemas.microsoft.com/office/drawing/2014/main" id="{D539C841-287F-4721-BEE5-2A65D6226786}"/>
              </a:ext>
            </a:extLst>
          </p:cNvPr>
          <p:cNvSpPr txBox="1">
            <a:spLocks noChangeArrowheads="1"/>
          </p:cNvSpPr>
          <p:nvPr/>
        </p:nvSpPr>
        <p:spPr bwMode="auto">
          <a:xfrm>
            <a:off x="7662356" y="3336805"/>
            <a:ext cx="613635" cy="28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解密</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
        <p:nvSpPr>
          <p:cNvPr id="23" name="Text Box 5">
            <a:extLst>
              <a:ext uri="{FF2B5EF4-FFF2-40B4-BE49-F238E27FC236}">
                <a16:creationId xmlns:a16="http://schemas.microsoft.com/office/drawing/2014/main" id="{1A321ACA-C21A-449F-B318-F47140F97B9A}"/>
              </a:ext>
            </a:extLst>
          </p:cNvPr>
          <p:cNvSpPr txBox="1">
            <a:spLocks noChangeArrowheads="1"/>
          </p:cNvSpPr>
          <p:nvPr/>
        </p:nvSpPr>
        <p:spPr bwMode="auto">
          <a:xfrm>
            <a:off x="7386846" y="3810394"/>
            <a:ext cx="1034549" cy="313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R="0" lvl="0" indent="0" eaLnBrk="0" fontAlgn="base" hangingPunct="0">
              <a:lnSpc>
                <a:spcPct val="100000"/>
              </a:lnSpc>
              <a:spcBef>
                <a:spcPct val="0"/>
              </a:spcBef>
              <a:spcAft>
                <a:spcPct val="0"/>
              </a:spcAft>
              <a:buClrTx/>
              <a:buSzTx/>
              <a:buFontTx/>
              <a:buNone/>
              <a:tabLst/>
              <a:defRPr kumimoji="0" sz="1600" b="0" i="0" u="none" strike="noStrike" cap="none" normalizeH="0" baseline="0">
                <a:ln>
                  <a:noFill/>
                </a:ln>
                <a:solidFill>
                  <a:srgbClr val="FF0000"/>
                </a:solidFill>
                <a:effectLst/>
                <a:latin typeface="等线" panose="02010600030101010101" pitchFamily="2" charset="-122"/>
                <a:ea typeface="等线" panose="02010600030101010101" pitchFamily="2" charset="-122"/>
              </a:defRPr>
            </a:lvl1pPr>
          </a:lstStyle>
          <a:p>
            <a:r>
              <a:rPr lang="zh-CN" altLang="en-US" dirty="0"/>
              <a:t>解密密钥</a:t>
            </a:r>
            <a:endParaRPr lang="zh-CN" altLang="zh-CN" dirty="0"/>
          </a:p>
        </p:txBody>
      </p:sp>
      <p:sp>
        <p:nvSpPr>
          <p:cNvPr id="26" name="Text Box 8">
            <a:extLst>
              <a:ext uri="{FF2B5EF4-FFF2-40B4-BE49-F238E27FC236}">
                <a16:creationId xmlns:a16="http://schemas.microsoft.com/office/drawing/2014/main" id="{2B50E9C4-0272-435E-94AB-052E6266A047}"/>
              </a:ext>
            </a:extLst>
          </p:cNvPr>
          <p:cNvSpPr txBox="1">
            <a:spLocks noChangeArrowheads="1"/>
          </p:cNvSpPr>
          <p:nvPr/>
        </p:nvSpPr>
        <p:spPr bwMode="auto">
          <a:xfrm>
            <a:off x="8702559" y="3336805"/>
            <a:ext cx="903254" cy="30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sz="1600" dirty="0">
                <a:solidFill>
                  <a:srgbClr val="FF0000"/>
                </a:solidFill>
                <a:latin typeface="等线" panose="02010600030101010101" pitchFamily="2" charset="-122"/>
                <a:ea typeface="等线" panose="02010600030101010101" pitchFamily="2" charset="-122"/>
              </a:rPr>
              <a:t>接受者</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
        <p:nvSpPr>
          <p:cNvPr id="28" name="Text Box 3">
            <a:extLst>
              <a:ext uri="{FF2B5EF4-FFF2-40B4-BE49-F238E27FC236}">
                <a16:creationId xmlns:a16="http://schemas.microsoft.com/office/drawing/2014/main" id="{2FF58CC4-07C6-4B8C-83E5-D4F37271D315}"/>
              </a:ext>
            </a:extLst>
          </p:cNvPr>
          <p:cNvSpPr txBox="1">
            <a:spLocks noChangeArrowheads="1"/>
          </p:cNvSpPr>
          <p:nvPr/>
        </p:nvSpPr>
        <p:spPr bwMode="auto">
          <a:xfrm>
            <a:off x="9100161" y="3801437"/>
            <a:ext cx="630560" cy="2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rgbClr val="FF0000"/>
                </a:solidFill>
                <a:effectLst/>
                <a:latin typeface="等线" panose="02010600030101010101" pitchFamily="2" charset="-122"/>
                <a:ea typeface="等线" panose="02010600030101010101" pitchFamily="2" charset="-122"/>
              </a:rPr>
              <a:t>明文</a:t>
            </a:r>
            <a:endParaRPr kumimoji="0" lang="zh-CN" altLang="zh-CN"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20742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32528"/>
            <a:ext cx="969309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2.2.2 </a:t>
            </a:r>
            <a:r>
              <a:rPr lang="zh-CN" altLang="zh-CN" b="1" dirty="0"/>
              <a:t>非对称加密</a:t>
            </a:r>
          </a:p>
          <a:p>
            <a:pPr indent="457200" latinLnBrk="1"/>
            <a:r>
              <a:rPr lang="zh-CN" altLang="zh-CN" dirty="0"/>
              <a:t>与对称加密不同，非对称加密需要两个密钥：公开密钥和私有密钥。公开密钥与私有密钥是一对，加密密钥（公开密钥）向公众公开，谁都可以使用、解密密钥（私有密钥）只有解密人自己知道。非法使用者根据公开的密钥无法推算出解密密钥。</a:t>
            </a:r>
            <a:endParaRPr lang="en-US" altLang="zh-CN" dirty="0"/>
          </a:p>
          <a:p>
            <a:pPr indent="457200" latinLnBrk="1"/>
            <a:r>
              <a:rPr lang="en-US" altLang="zh-CN" b="1" dirty="0"/>
              <a:t>1. </a:t>
            </a:r>
            <a:r>
              <a:rPr lang="zh-CN" altLang="zh-CN" b="1" dirty="0"/>
              <a:t>非对称加密原理</a:t>
            </a:r>
          </a:p>
          <a:p>
            <a:pPr indent="457200" latinLnBrk="1"/>
            <a:r>
              <a:rPr lang="zh-CN" altLang="zh-CN" dirty="0"/>
              <a:t>如果用公开密钥对数据进行加密，只有用对应的私有密钥才能解密；如果用私有密钥对数据进行加密，那么只有用对应的公开密钥才能解密。因为加密和解密使用的是两个不同的密钥，所以这种算法叫做非对称加密算法。该算法也是针对对称加密密钥密码体制的缺陷被提出来的。</a:t>
            </a:r>
          </a:p>
        </p:txBody>
      </p:sp>
    </p:spTree>
    <p:extLst>
      <p:ext uri="{BB962C8B-B14F-4D97-AF65-F5344CB8AC3E}">
        <p14:creationId xmlns:p14="http://schemas.microsoft.com/office/powerpoint/2010/main" val="1035541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9038" y="1201900"/>
            <a:ext cx="969309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非对称加密的功能</a:t>
            </a:r>
          </a:p>
          <a:p>
            <a:pPr indent="457200" latinLnBrk="1"/>
            <a:r>
              <a:rPr lang="zh-CN" altLang="zh-CN" dirty="0"/>
              <a:t>公钥加密可以实现的功能包括：</a:t>
            </a:r>
          </a:p>
          <a:p>
            <a:pPr marL="342900" lvl="0" indent="457200" latinLnBrk="1">
              <a:buFont typeface="Wingdings" panose="05000000000000000000" pitchFamily="2" charset="2"/>
              <a:buChar char="Ø"/>
            </a:pPr>
            <a:r>
              <a:rPr lang="zh-CN" altLang="zh-CN" dirty="0"/>
              <a:t>机密性：保证非授权人员不能非法获取信息，通过数据加密来实现。</a:t>
            </a:r>
          </a:p>
          <a:p>
            <a:pPr marL="342900" lvl="0" indent="457200" latinLnBrk="1">
              <a:buFont typeface="Wingdings" panose="05000000000000000000" pitchFamily="2" charset="2"/>
              <a:buChar char="Ø"/>
            </a:pPr>
            <a:r>
              <a:rPr lang="zh-CN" altLang="zh-CN" dirty="0"/>
              <a:t>确认性：保证对方属于所声称的实体，通过数字签名来实现。</a:t>
            </a:r>
          </a:p>
          <a:p>
            <a:pPr marL="342900" lvl="0" indent="457200" latinLnBrk="1">
              <a:buFont typeface="Wingdings" panose="05000000000000000000" pitchFamily="2" charset="2"/>
              <a:buChar char="Ø"/>
            </a:pPr>
            <a:r>
              <a:rPr lang="zh-CN" altLang="zh-CN" dirty="0"/>
              <a:t>数据完整性：保证信息内容不被篡改，入侵者不可能用假消息代替合法消息，通过数字签名来实现。</a:t>
            </a:r>
          </a:p>
          <a:p>
            <a:pPr marL="342900" lvl="0" indent="457200" latinLnBrk="1">
              <a:buFont typeface="Wingdings" panose="05000000000000000000" pitchFamily="2" charset="2"/>
              <a:buChar char="Ø"/>
            </a:pPr>
            <a:r>
              <a:rPr lang="zh-CN" altLang="zh-CN" dirty="0"/>
              <a:t>不可抵赖性：发送者不可能事后否认他发送过消息，消息的接收者可以向中立的第三方证实所指的发送者确实发出了消息，通过数字签名来实现。</a:t>
            </a:r>
          </a:p>
          <a:p>
            <a:pPr indent="457200"/>
            <a:r>
              <a:rPr lang="zh-CN" altLang="zh-CN" dirty="0"/>
              <a:t>可见，公钥加密系统满足信息安全的所有主要目标。</a:t>
            </a:r>
          </a:p>
        </p:txBody>
      </p:sp>
    </p:spTree>
    <p:extLst>
      <p:ext uri="{BB962C8B-B14F-4D97-AF65-F5344CB8AC3E}">
        <p14:creationId xmlns:p14="http://schemas.microsoft.com/office/powerpoint/2010/main" val="2883784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073671"/>
            <a:ext cx="969309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非对称加密的优缺点</a:t>
            </a:r>
          </a:p>
          <a:p>
            <a:pPr indent="457200" latinLnBrk="1"/>
            <a:r>
              <a:rPr lang="zh-CN" altLang="zh-CN" dirty="0"/>
              <a:t>非对称加密产生一方面是解决密钥管理与分配的问题，另一方面满足数字签名的需求。所以非对称加密的优点包括：</a:t>
            </a:r>
          </a:p>
          <a:p>
            <a:pPr marL="342900" lvl="0" indent="457200" latinLnBrk="1">
              <a:buFont typeface="Wingdings" panose="05000000000000000000" pitchFamily="2" charset="2"/>
              <a:buChar char="Ø"/>
            </a:pPr>
            <a:r>
              <a:rPr lang="zh-CN" altLang="zh-CN" dirty="0"/>
              <a:t>网络中的每个用户只需要保存自己的私有密钥，则</a:t>
            </a:r>
            <a:r>
              <a:rPr lang="en-US" altLang="zh-CN" dirty="0"/>
              <a:t>N</a:t>
            </a:r>
            <a:r>
              <a:rPr lang="zh-CN" altLang="zh-CN" dirty="0"/>
              <a:t>个用户仅需产生</a:t>
            </a:r>
            <a:r>
              <a:rPr lang="en-US" altLang="zh-CN" dirty="0"/>
              <a:t>N</a:t>
            </a:r>
            <a:r>
              <a:rPr lang="zh-CN" altLang="zh-CN" dirty="0"/>
              <a:t>对密钥。密钥少，便于管理。</a:t>
            </a:r>
          </a:p>
          <a:p>
            <a:pPr marL="342900" lvl="0" indent="457200" latinLnBrk="1">
              <a:buFont typeface="Wingdings" panose="05000000000000000000" pitchFamily="2" charset="2"/>
              <a:buChar char="Ø"/>
            </a:pPr>
            <a:r>
              <a:rPr lang="zh-CN" altLang="zh-CN" dirty="0"/>
              <a:t>密钥分配简单，不需要秘密的通道和复杂的协议传送密钥。公开密钥可基于公开的渠道（如密钥分发中心）分发给其他用户，而私有密钥则由用户自己保管。</a:t>
            </a:r>
          </a:p>
          <a:p>
            <a:pPr marL="342900" lvl="0" indent="457200" latinLnBrk="1">
              <a:buFont typeface="Wingdings" panose="05000000000000000000" pitchFamily="2" charset="2"/>
              <a:buChar char="Ø"/>
            </a:pPr>
            <a:r>
              <a:rPr lang="zh-CN" altLang="zh-CN" dirty="0"/>
              <a:t>可以实现数字签名。</a:t>
            </a:r>
          </a:p>
          <a:p>
            <a:pPr indent="457200" latinLnBrk="1"/>
            <a:r>
              <a:rPr lang="zh-CN" altLang="zh-CN" dirty="0"/>
              <a:t>缺点：但也有局限性，那就是效率非常低。比前面的一些对称算法慢了很多，所以不太适合为大量的数据进行加密。</a:t>
            </a:r>
          </a:p>
        </p:txBody>
      </p:sp>
    </p:spTree>
    <p:extLst>
      <p:ext uri="{BB962C8B-B14F-4D97-AF65-F5344CB8AC3E}">
        <p14:creationId xmlns:p14="http://schemas.microsoft.com/office/powerpoint/2010/main" val="25816742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665390"/>
            <a:ext cx="894450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非对称加密的应用</a:t>
            </a:r>
          </a:p>
          <a:p>
            <a:pPr indent="457200" latinLnBrk="1"/>
            <a:r>
              <a:rPr lang="zh-CN" altLang="zh-CN" dirty="0"/>
              <a:t>非对称加密根据特点，被广泛应用到以下几个方面：</a:t>
            </a:r>
            <a:endParaRPr lang="en-US" altLang="zh-CN" dirty="0"/>
          </a:p>
          <a:p>
            <a:pPr marL="342900" indent="457200" latinLnBrk="1">
              <a:buFont typeface="Wingdings" panose="05000000000000000000" pitchFamily="2" charset="2"/>
              <a:buChar char="Ø"/>
            </a:pPr>
            <a:r>
              <a:rPr lang="zh-CN" altLang="zh-CN" dirty="0"/>
              <a:t>通信保密：此时将公钥作为加密密钥，私钥作为解密密钥，通信双方不需要交换密钥就可以实现保密通信。</a:t>
            </a:r>
            <a:endParaRPr lang="en-US" altLang="zh-CN" dirty="0"/>
          </a:p>
          <a:p>
            <a:pPr marL="342900" indent="457200" latinLnBrk="1">
              <a:buFont typeface="Wingdings" panose="05000000000000000000" pitchFamily="2" charset="2"/>
              <a:buChar char="Ø"/>
            </a:pPr>
            <a:r>
              <a:rPr lang="zh-CN" altLang="zh-CN" dirty="0"/>
              <a:t>数字签名：将私钥作为加密密钥，公钥作为解密密钥，可实现由一个用户对数据加密而使多个用户解密。</a:t>
            </a:r>
            <a:endParaRPr lang="en-US" altLang="zh-CN" dirty="0"/>
          </a:p>
          <a:p>
            <a:pPr marL="342900" indent="457200" latinLnBrk="1">
              <a:buFont typeface="Wingdings" panose="05000000000000000000" pitchFamily="2" charset="2"/>
              <a:buChar char="Ø"/>
            </a:pPr>
            <a:r>
              <a:rPr lang="zh-CN" altLang="zh-CN" dirty="0"/>
              <a:t>密钥交换：通信双方交换会话密钥，以加密通信双方后续连接所传输的信息。每次逻辑连接使用一个新的会话密钥，用完就丢弃。</a:t>
            </a:r>
            <a:endParaRPr lang="en-US" altLang="zh-CN" dirty="0"/>
          </a:p>
          <a:p>
            <a:pPr indent="457200" latinLnBrk="1"/>
            <a:r>
              <a:rPr lang="en-US" altLang="zh-CN" b="1" dirty="0"/>
              <a:t>5. </a:t>
            </a:r>
            <a:r>
              <a:rPr lang="zh-CN" altLang="zh-CN" b="1" dirty="0"/>
              <a:t>常见的非对称加密算法</a:t>
            </a:r>
          </a:p>
          <a:p>
            <a:pPr indent="457200" latinLnBrk="1"/>
            <a:r>
              <a:rPr lang="zh-CN" altLang="zh-CN" dirty="0"/>
              <a:t>常见的非对称加密算法主要有</a:t>
            </a:r>
            <a:r>
              <a:rPr lang="en-US" altLang="zh-CN" dirty="0"/>
              <a:t>RSA</a:t>
            </a:r>
            <a:r>
              <a:rPr lang="zh-CN" altLang="zh-CN" dirty="0"/>
              <a:t>、背包算法、</a:t>
            </a:r>
            <a:r>
              <a:rPr lang="en-US" altLang="zh-CN" dirty="0" err="1"/>
              <a:t>McEliece</a:t>
            </a:r>
            <a:r>
              <a:rPr lang="zh-CN" altLang="zh-CN" dirty="0"/>
              <a:t>算法、</a:t>
            </a:r>
            <a:r>
              <a:rPr lang="en-US" altLang="zh-CN" dirty="0"/>
              <a:t>Diffie-Hellman</a:t>
            </a:r>
            <a:r>
              <a:rPr lang="zh-CN" altLang="zh-CN" dirty="0"/>
              <a:t>算法、</a:t>
            </a:r>
            <a:r>
              <a:rPr lang="en-US" altLang="zh-CN" dirty="0"/>
              <a:t>Rabin</a:t>
            </a:r>
            <a:r>
              <a:rPr lang="zh-CN" altLang="zh-CN" dirty="0"/>
              <a:t>算法、零知识证明、椭圆曲线算法、</a:t>
            </a:r>
            <a:r>
              <a:rPr lang="en-US" altLang="zh-CN" dirty="0" err="1"/>
              <a:t>ELGamal</a:t>
            </a:r>
            <a:r>
              <a:rPr lang="zh-CN" altLang="zh-CN" dirty="0"/>
              <a:t>算法等。</a:t>
            </a:r>
          </a:p>
        </p:txBody>
      </p:sp>
    </p:spTree>
    <p:extLst>
      <p:ext uri="{BB962C8B-B14F-4D97-AF65-F5344CB8AC3E}">
        <p14:creationId xmlns:p14="http://schemas.microsoft.com/office/powerpoint/2010/main" val="16640207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723447"/>
            <a:ext cx="894450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2.2.3 </a:t>
            </a:r>
            <a:r>
              <a:rPr lang="zh-CN" altLang="zh-CN" b="1" dirty="0"/>
              <a:t>两种加密算法的综合使用</a:t>
            </a:r>
          </a:p>
          <a:p>
            <a:pPr indent="457200" latinLnBrk="1"/>
            <a:r>
              <a:rPr lang="zh-CN" altLang="zh-CN" dirty="0"/>
              <a:t>由于对称加密与非对称加密算法各有其优缺点，在保证安全性的前提下，为了提高效率，出现了两个算法结合使用的方法，原理就是使用对称算法加密数据，使用非对称算法传递密钥。整个过程如下：</a:t>
            </a:r>
          </a:p>
          <a:p>
            <a:pPr indent="457200" latinLnBrk="1"/>
            <a:r>
              <a:rPr lang="zh-CN" altLang="zh-CN" dirty="0"/>
              <a:t>（</a:t>
            </a:r>
            <a:r>
              <a:rPr lang="en-US" altLang="zh-CN" dirty="0"/>
              <a:t>1</a:t>
            </a:r>
            <a:r>
              <a:rPr lang="zh-CN" altLang="zh-CN" dirty="0"/>
              <a:t>）</a:t>
            </a:r>
            <a:r>
              <a:rPr lang="en-US" altLang="zh-CN" dirty="0"/>
              <a:t>A</a:t>
            </a:r>
            <a:r>
              <a:rPr lang="zh-CN" altLang="zh-CN" dirty="0"/>
              <a:t>与</a:t>
            </a:r>
            <a:r>
              <a:rPr lang="en-US" altLang="zh-CN" dirty="0"/>
              <a:t>B</a:t>
            </a:r>
            <a:r>
              <a:rPr lang="zh-CN" altLang="zh-CN" dirty="0"/>
              <a:t>沟通，需要传递加密数据，并使用对称算法，要</a:t>
            </a:r>
            <a:r>
              <a:rPr lang="en-US" altLang="zh-CN" dirty="0"/>
              <a:t>B</a:t>
            </a:r>
            <a:r>
              <a:rPr lang="zh-CN" altLang="zh-CN" dirty="0"/>
              <a:t>提供协助。</a:t>
            </a:r>
          </a:p>
          <a:p>
            <a:pPr indent="457200" latinLnBrk="1"/>
            <a:r>
              <a:rPr lang="zh-CN" altLang="zh-CN" dirty="0"/>
              <a:t>（</a:t>
            </a:r>
            <a:r>
              <a:rPr lang="en-US" altLang="zh-CN" dirty="0"/>
              <a:t>2</a:t>
            </a:r>
            <a:r>
              <a:rPr lang="zh-CN" altLang="zh-CN" dirty="0"/>
              <a:t>）</a:t>
            </a:r>
            <a:r>
              <a:rPr lang="en-US" altLang="zh-CN" dirty="0"/>
              <a:t>B</a:t>
            </a:r>
            <a:r>
              <a:rPr lang="zh-CN" altLang="zh-CN" dirty="0"/>
              <a:t>生成一对密钥，一个公钥，一个私钥。</a:t>
            </a:r>
          </a:p>
          <a:p>
            <a:pPr indent="457200" latinLnBrk="1"/>
            <a:r>
              <a:rPr lang="zh-CN" altLang="zh-CN" dirty="0"/>
              <a:t>（</a:t>
            </a:r>
            <a:r>
              <a:rPr lang="en-US" altLang="zh-CN" dirty="0"/>
              <a:t>3</a:t>
            </a:r>
            <a:r>
              <a:rPr lang="zh-CN" altLang="zh-CN" dirty="0"/>
              <a:t>）</a:t>
            </a:r>
            <a:r>
              <a:rPr lang="en-US" altLang="zh-CN" dirty="0"/>
              <a:t>B</a:t>
            </a:r>
            <a:r>
              <a:rPr lang="zh-CN" altLang="zh-CN" dirty="0"/>
              <a:t>将公钥发送给</a:t>
            </a:r>
            <a:r>
              <a:rPr lang="en-US" altLang="zh-CN" dirty="0"/>
              <a:t>A</a:t>
            </a:r>
            <a:r>
              <a:rPr lang="zh-CN" altLang="zh-CN" dirty="0"/>
              <a:t>。</a:t>
            </a:r>
          </a:p>
          <a:p>
            <a:pPr indent="457200" latinLnBrk="1"/>
            <a:r>
              <a:rPr lang="zh-CN" altLang="zh-CN" dirty="0"/>
              <a:t>（</a:t>
            </a:r>
            <a:r>
              <a:rPr lang="en-US" altLang="zh-CN" dirty="0"/>
              <a:t>4</a:t>
            </a:r>
            <a:r>
              <a:rPr lang="zh-CN" altLang="zh-CN" dirty="0"/>
              <a:t>）</a:t>
            </a:r>
            <a:r>
              <a:rPr lang="en-US" altLang="zh-CN" dirty="0"/>
              <a:t>A</a:t>
            </a:r>
            <a:r>
              <a:rPr lang="zh-CN" altLang="zh-CN" dirty="0"/>
              <a:t>用</a:t>
            </a:r>
            <a:r>
              <a:rPr lang="en-US" altLang="zh-CN" dirty="0"/>
              <a:t>B</a:t>
            </a:r>
            <a:r>
              <a:rPr lang="zh-CN" altLang="zh-CN" dirty="0"/>
              <a:t>的公钥，对</a:t>
            </a:r>
            <a:r>
              <a:rPr lang="en-US" altLang="zh-CN" dirty="0"/>
              <a:t>A</a:t>
            </a:r>
            <a:r>
              <a:rPr lang="zh-CN" altLang="zh-CN" dirty="0"/>
              <a:t>所使用的对称算法的密钥进行加密，并发送给</a:t>
            </a:r>
            <a:r>
              <a:rPr lang="en-US" altLang="zh-CN" dirty="0"/>
              <a:t>B</a:t>
            </a:r>
            <a:r>
              <a:rPr lang="zh-CN" altLang="zh-CN" dirty="0"/>
              <a:t>。</a:t>
            </a:r>
          </a:p>
          <a:p>
            <a:pPr indent="457200" latinLnBrk="1"/>
            <a:r>
              <a:rPr lang="zh-CN" altLang="zh-CN" dirty="0"/>
              <a:t>（</a:t>
            </a:r>
            <a:r>
              <a:rPr lang="en-US" altLang="zh-CN" dirty="0"/>
              <a:t>5</a:t>
            </a:r>
            <a:r>
              <a:rPr lang="zh-CN" altLang="zh-CN" dirty="0"/>
              <a:t>）</a:t>
            </a:r>
            <a:r>
              <a:rPr lang="en-US" altLang="zh-CN" dirty="0"/>
              <a:t>B</a:t>
            </a:r>
            <a:r>
              <a:rPr lang="zh-CN" altLang="zh-CN" dirty="0"/>
              <a:t>用自己的私钥进行解密得到</a:t>
            </a:r>
            <a:r>
              <a:rPr lang="en-US" altLang="zh-CN" dirty="0"/>
              <a:t>A</a:t>
            </a:r>
            <a:r>
              <a:rPr lang="zh-CN" altLang="zh-CN" dirty="0"/>
              <a:t>的对称算法的密钥。</a:t>
            </a:r>
          </a:p>
          <a:p>
            <a:pPr indent="457200" latinLnBrk="1"/>
            <a:r>
              <a:rPr lang="zh-CN" altLang="zh-CN" dirty="0"/>
              <a:t>（</a:t>
            </a:r>
            <a:r>
              <a:rPr lang="en-US" altLang="zh-CN" dirty="0"/>
              <a:t>6</a:t>
            </a:r>
            <a:r>
              <a:rPr lang="zh-CN" altLang="zh-CN" dirty="0"/>
              <a:t>）</a:t>
            </a:r>
            <a:r>
              <a:rPr lang="en-US" altLang="zh-CN" dirty="0"/>
              <a:t>A</a:t>
            </a:r>
            <a:r>
              <a:rPr lang="zh-CN" altLang="zh-CN" dirty="0"/>
              <a:t>用自己的对称算法密钥加密数据，再把已加密的数据发送给</a:t>
            </a:r>
            <a:r>
              <a:rPr lang="en-US" altLang="zh-CN" dirty="0"/>
              <a:t>B</a:t>
            </a:r>
            <a:r>
              <a:rPr lang="zh-CN" altLang="zh-CN" dirty="0"/>
              <a:t>。</a:t>
            </a:r>
          </a:p>
          <a:p>
            <a:pPr indent="457200" latinLnBrk="1"/>
            <a:r>
              <a:rPr lang="zh-CN" altLang="zh-CN" dirty="0"/>
              <a:t>（</a:t>
            </a:r>
            <a:r>
              <a:rPr lang="en-US" altLang="zh-CN" dirty="0"/>
              <a:t>7</a:t>
            </a:r>
            <a:r>
              <a:rPr lang="zh-CN" altLang="zh-CN" dirty="0"/>
              <a:t>）</a:t>
            </a:r>
            <a:r>
              <a:rPr lang="en-US" altLang="zh-CN" dirty="0"/>
              <a:t>B</a:t>
            </a:r>
            <a:r>
              <a:rPr lang="zh-CN" altLang="zh-CN" dirty="0"/>
              <a:t>使用</a:t>
            </a:r>
            <a:r>
              <a:rPr lang="en-US" altLang="zh-CN" dirty="0"/>
              <a:t>A</a:t>
            </a:r>
            <a:r>
              <a:rPr lang="zh-CN" altLang="zh-CN" dirty="0"/>
              <a:t>的对称算法的密钥进行解密。</a:t>
            </a:r>
          </a:p>
        </p:txBody>
      </p:sp>
    </p:spTree>
    <p:extLst>
      <p:ext uri="{BB962C8B-B14F-4D97-AF65-F5344CB8AC3E}">
        <p14:creationId xmlns:p14="http://schemas.microsoft.com/office/powerpoint/2010/main" val="207387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7896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49585" y="3972975"/>
            <a:ext cx="6340197" cy="830997"/>
          </a:xfrm>
          <a:prstGeom prst="rect">
            <a:avLst/>
          </a:prstGeom>
        </p:spPr>
        <p:txBody>
          <a:bodyPr wrap="none">
            <a:spAutoFit/>
          </a:bodyPr>
          <a:lstStyle/>
          <a:p>
            <a:r>
              <a:rPr lang="zh-CN" altLang="zh-CN" sz="4800" b="1" dirty="0"/>
              <a:t>常见的加密算法及原理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1022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816143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671619" y="1376070"/>
            <a:ext cx="903422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数据在存储和传输过程中，为了保证其安全性，会使用各种加密协议和加密算法，将数据变成看似无用的乱码，只有知道加密算法和密钥的授权用户才能进行解密，读取其中的内容。本章就将向读者介绍数据加密技术的相关内容。</a:t>
            </a:r>
          </a:p>
          <a:p>
            <a:pPr indent="457200" latinLnBrk="1"/>
            <a:r>
              <a:rPr lang="zh-CN" altLang="zh-CN" b="1" dirty="0"/>
              <a:t>本章重点难点：</a:t>
            </a:r>
            <a:endParaRPr lang="zh-CN" altLang="zh-CN" dirty="0"/>
          </a:p>
          <a:p>
            <a:pPr indent="457200" latinLnBrk="1"/>
            <a:r>
              <a:rPr lang="zh-CN" altLang="zh-CN" dirty="0"/>
              <a:t>数据加密技术原理</a:t>
            </a:r>
          </a:p>
          <a:p>
            <a:pPr indent="457200" latinLnBrk="1"/>
            <a:r>
              <a:rPr lang="zh-CN" altLang="zh-CN" dirty="0"/>
              <a:t>对称加密与非对称加密</a:t>
            </a:r>
          </a:p>
          <a:p>
            <a:pPr indent="457200" latinLnBrk="1"/>
            <a:r>
              <a:rPr lang="zh-CN" altLang="zh-CN" dirty="0"/>
              <a:t>数据的常见加密算法</a:t>
            </a:r>
          </a:p>
          <a:p>
            <a:pPr indent="457200" latinLnBrk="1"/>
            <a:r>
              <a:rPr lang="zh-CN" altLang="zh-CN" dirty="0"/>
              <a:t>数据完整性保护</a:t>
            </a:r>
          </a:p>
          <a:p>
            <a:pPr indent="457200" latinLnBrk="1"/>
            <a:r>
              <a:rPr lang="zh-CN" altLang="zh-CN" dirty="0"/>
              <a:t>常见的数据解密技术</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34569" y="510797"/>
            <a:ext cx="755949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2.3.1 DES</a:t>
            </a:r>
            <a:r>
              <a:rPr lang="zh-CN" altLang="zh-CN" b="1" dirty="0"/>
              <a:t>算法</a:t>
            </a:r>
          </a:p>
          <a:p>
            <a:pPr indent="457200" latinLnBrk="1"/>
            <a:r>
              <a:rPr lang="en-US" altLang="zh-CN" dirty="0"/>
              <a:t>DES</a:t>
            </a:r>
            <a:r>
              <a:rPr lang="zh-CN" altLang="zh-CN" dirty="0"/>
              <a:t>（</a:t>
            </a:r>
            <a:r>
              <a:rPr lang="en-US" altLang="zh-CN" dirty="0"/>
              <a:t>Data Encryption Standard</a:t>
            </a:r>
            <a:r>
              <a:rPr lang="zh-CN" altLang="zh-CN" dirty="0"/>
              <a:t>）是一种分组密码算法，使用</a:t>
            </a:r>
            <a:r>
              <a:rPr lang="en-US" altLang="zh-CN" dirty="0"/>
              <a:t>56</a:t>
            </a:r>
            <a:r>
              <a:rPr lang="zh-CN" altLang="zh-CN" dirty="0"/>
              <a:t>位密钥将</a:t>
            </a:r>
            <a:r>
              <a:rPr lang="en-US" altLang="zh-CN" dirty="0"/>
              <a:t>64</a:t>
            </a:r>
            <a:r>
              <a:rPr lang="zh-CN" altLang="zh-CN" dirty="0"/>
              <a:t>位的明文转换为</a:t>
            </a:r>
            <a:r>
              <a:rPr lang="en-US" altLang="zh-CN" dirty="0"/>
              <a:t>64</a:t>
            </a:r>
            <a:r>
              <a:rPr lang="zh-CN" altLang="zh-CN" dirty="0"/>
              <a:t>位的密文，密钥长度为</a:t>
            </a:r>
            <a:r>
              <a:rPr lang="en-US" altLang="zh-CN" dirty="0"/>
              <a:t>64</a:t>
            </a:r>
            <a:r>
              <a:rPr lang="zh-CN" altLang="zh-CN" dirty="0"/>
              <a:t>位，其中有</a:t>
            </a:r>
            <a:r>
              <a:rPr lang="en-US" altLang="zh-CN" dirty="0"/>
              <a:t>8</a:t>
            </a:r>
            <a:r>
              <a:rPr lang="zh-CN" altLang="zh-CN" dirty="0"/>
              <a:t>位是奇偶校验位。在</a:t>
            </a:r>
            <a:r>
              <a:rPr lang="en-US" altLang="zh-CN" dirty="0"/>
              <a:t>DES</a:t>
            </a:r>
            <a:r>
              <a:rPr lang="zh-CN" altLang="zh-CN" dirty="0"/>
              <a:t>算法中，只使用了标准的算术和逻辑运算，其加密和解密速度很快，并且易于实现硬件化和芯片化。</a:t>
            </a:r>
          </a:p>
          <a:p>
            <a:pPr indent="457200" latinLnBrk="1"/>
            <a:r>
              <a:rPr lang="en-US" altLang="zh-CN" b="1" dirty="0"/>
              <a:t>1. </a:t>
            </a:r>
            <a:r>
              <a:rPr lang="zh-CN" altLang="zh-CN" b="1" dirty="0"/>
              <a:t>计算过程</a:t>
            </a:r>
          </a:p>
          <a:p>
            <a:pPr indent="457200" latinLnBrk="1"/>
            <a:r>
              <a:rPr lang="en-US" altLang="zh-CN" dirty="0"/>
              <a:t>DES </a:t>
            </a:r>
            <a:r>
              <a:rPr lang="zh-CN" altLang="zh-CN" dirty="0"/>
              <a:t>算法对</a:t>
            </a:r>
            <a:r>
              <a:rPr lang="en-US" altLang="zh-CN" dirty="0"/>
              <a:t>64</a:t>
            </a:r>
            <a:r>
              <a:rPr lang="zh-CN" altLang="zh-CN" dirty="0"/>
              <a:t>位的明文分组进行加密操作，首先通过一个初始置换（</a:t>
            </a:r>
            <a:r>
              <a:rPr lang="en-US" altLang="zh-CN" dirty="0"/>
              <a:t>IP</a:t>
            </a:r>
            <a:r>
              <a:rPr lang="zh-CN" altLang="zh-CN" dirty="0"/>
              <a:t>），将</a:t>
            </a:r>
            <a:r>
              <a:rPr lang="en-US" altLang="zh-CN" dirty="0"/>
              <a:t>64</a:t>
            </a:r>
            <a:r>
              <a:rPr lang="zh-CN" altLang="zh-CN" dirty="0"/>
              <a:t>位明文分组分成左半部分和右半部分，各为</a:t>
            </a:r>
            <a:r>
              <a:rPr lang="en-US" altLang="zh-CN" dirty="0"/>
              <a:t>32</a:t>
            </a:r>
            <a:r>
              <a:rPr lang="zh-CN" altLang="zh-CN" dirty="0"/>
              <a:t>位。然后进行</a:t>
            </a:r>
            <a:r>
              <a:rPr lang="en-US" altLang="zh-CN" dirty="0"/>
              <a:t>16</a:t>
            </a:r>
            <a:r>
              <a:rPr lang="zh-CN" altLang="zh-CN" dirty="0"/>
              <a:t>轮完全相同的运算，这些运算称为函数</a:t>
            </a:r>
            <a:r>
              <a:rPr lang="en-US" altLang="zh-CN" i="1" dirty="0"/>
              <a:t>f</a:t>
            </a:r>
            <a:r>
              <a:rPr lang="zh-CN" altLang="zh-CN" dirty="0"/>
              <a:t>，在运算过程中，数据和密钥结合。经过</a:t>
            </a:r>
            <a:r>
              <a:rPr lang="en-US" altLang="zh-CN" dirty="0"/>
              <a:t>16</a:t>
            </a:r>
            <a:r>
              <a:rPr lang="zh-CN" altLang="zh-CN" dirty="0"/>
              <a:t>轮运算后，通过一个初始置换的逆置换（</a:t>
            </a:r>
            <a:r>
              <a:rPr lang="en-US" altLang="zh-CN" dirty="0"/>
              <a:t>IP</a:t>
            </a:r>
            <a:r>
              <a:rPr lang="en-US" altLang="zh-CN" baseline="30000" dirty="0"/>
              <a:t>-1</a:t>
            </a:r>
            <a:r>
              <a:rPr lang="zh-CN" altLang="zh-CN" dirty="0"/>
              <a:t>），将左半部分和右半部分合在一起，得到一个</a:t>
            </a:r>
            <a:r>
              <a:rPr lang="en-US" altLang="zh-CN" dirty="0"/>
              <a:t>64</a:t>
            </a:r>
            <a:r>
              <a:rPr lang="zh-CN" altLang="zh-CN" dirty="0"/>
              <a:t>位的密文</a:t>
            </a:r>
            <a:r>
              <a:rPr lang="zh-CN" altLang="en-US" dirty="0"/>
              <a:t>。</a:t>
            </a:r>
            <a:endParaRPr lang="zh-CN" altLang="zh-CN" dirty="0"/>
          </a:p>
        </p:txBody>
      </p:sp>
      <p:pic>
        <p:nvPicPr>
          <p:cNvPr id="2050" name="图片 1">
            <a:extLst>
              <a:ext uri="{FF2B5EF4-FFF2-40B4-BE49-F238E27FC236}">
                <a16:creationId xmlns:a16="http://schemas.microsoft.com/office/drawing/2014/main" id="{CD512FC3-6F35-40D9-BC8B-F7CD9A9A0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4059" y="1558521"/>
            <a:ext cx="2743778" cy="348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54519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07137" y="1146242"/>
            <a:ext cx="4366347" cy="418050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初始置换和逆初始置换</a:t>
            </a:r>
          </a:p>
          <a:p>
            <a:pPr indent="457200" latinLnBrk="1"/>
            <a:r>
              <a:rPr lang="en-US" altLang="zh-CN" dirty="0"/>
              <a:t>DES</a:t>
            </a:r>
            <a:r>
              <a:rPr lang="zh-CN" altLang="zh-CN" dirty="0"/>
              <a:t>算法在加密前，首先执行一个初始置换操作，将</a:t>
            </a:r>
            <a:r>
              <a:rPr lang="en-US" altLang="zh-CN" dirty="0"/>
              <a:t>64</a:t>
            </a:r>
            <a:r>
              <a:rPr lang="zh-CN" altLang="zh-CN" dirty="0"/>
              <a:t>位明文的位置进行变换，得到一个乱序的</a:t>
            </a:r>
            <a:r>
              <a:rPr lang="en-US" altLang="zh-CN" dirty="0"/>
              <a:t>64</a:t>
            </a:r>
            <a:r>
              <a:rPr lang="zh-CN" altLang="zh-CN" dirty="0"/>
              <a:t>位明文，表中元素将按行输出。</a:t>
            </a:r>
            <a:endParaRPr lang="en-US" altLang="zh-CN" dirty="0"/>
          </a:p>
          <a:p>
            <a:pPr indent="457200" latinLnBrk="1"/>
            <a:r>
              <a:rPr lang="en-US" altLang="zh-CN" b="1" dirty="0"/>
              <a:t>3. </a:t>
            </a:r>
            <a:r>
              <a:rPr lang="zh-CN" altLang="zh-CN" b="1" dirty="0"/>
              <a:t>密钥置换</a:t>
            </a:r>
          </a:p>
          <a:p>
            <a:pPr indent="457200" latinLnBrk="1"/>
            <a:r>
              <a:rPr lang="zh-CN" altLang="zh-CN" dirty="0"/>
              <a:t>在</a:t>
            </a:r>
            <a:r>
              <a:rPr lang="en-US" altLang="zh-CN" dirty="0"/>
              <a:t>64</a:t>
            </a:r>
            <a:r>
              <a:rPr lang="zh-CN" altLang="zh-CN" dirty="0"/>
              <a:t>位密钥中，每个字节的第</a:t>
            </a:r>
            <a:r>
              <a:rPr lang="en-US" altLang="zh-CN" dirty="0"/>
              <a:t>8</a:t>
            </a:r>
            <a:r>
              <a:rPr lang="zh-CN" altLang="zh-CN" dirty="0"/>
              <a:t>位为奇偶校验位，经过置换去掉奇偶校验位，实际的密钥长度为</a:t>
            </a:r>
            <a:r>
              <a:rPr lang="en-US" altLang="zh-CN" dirty="0"/>
              <a:t>56</a:t>
            </a:r>
            <a:r>
              <a:rPr lang="zh-CN" altLang="zh-CN" dirty="0"/>
              <a:t>位。</a:t>
            </a:r>
          </a:p>
        </p:txBody>
      </p:sp>
      <p:graphicFrame>
        <p:nvGraphicFramePr>
          <p:cNvPr id="2" name="表格 1">
            <a:extLst>
              <a:ext uri="{FF2B5EF4-FFF2-40B4-BE49-F238E27FC236}">
                <a16:creationId xmlns:a16="http://schemas.microsoft.com/office/drawing/2014/main" id="{702A6ED7-50D5-4ABB-8B8B-630641CD3A98}"/>
              </a:ext>
            </a:extLst>
          </p:cNvPr>
          <p:cNvGraphicFramePr>
            <a:graphicFrameLocks noGrp="1"/>
          </p:cNvGraphicFramePr>
          <p:nvPr>
            <p:extLst>
              <p:ext uri="{D42A27DB-BD31-4B8C-83A1-F6EECF244321}">
                <p14:modId xmlns:p14="http://schemas.microsoft.com/office/powerpoint/2010/main" val="794278052"/>
              </p:ext>
            </p:extLst>
          </p:nvPr>
        </p:nvGraphicFramePr>
        <p:xfrm>
          <a:off x="5692050" y="799166"/>
          <a:ext cx="5307328" cy="2371069"/>
        </p:xfrm>
        <a:graphic>
          <a:graphicData uri="http://schemas.openxmlformats.org/drawingml/2006/table">
            <a:tbl>
              <a:tblPr firstRow="1" firstCol="1" bandRow="1">
                <a:tableStyleId>{5C22544A-7EE6-4342-B048-85BDC9FD1C3A}</a:tableStyleId>
              </a:tblPr>
              <a:tblGrid>
                <a:gridCol w="663416">
                  <a:extLst>
                    <a:ext uri="{9D8B030D-6E8A-4147-A177-3AD203B41FA5}">
                      <a16:colId xmlns:a16="http://schemas.microsoft.com/office/drawing/2014/main" val="2334129123"/>
                    </a:ext>
                  </a:extLst>
                </a:gridCol>
                <a:gridCol w="663416">
                  <a:extLst>
                    <a:ext uri="{9D8B030D-6E8A-4147-A177-3AD203B41FA5}">
                      <a16:colId xmlns:a16="http://schemas.microsoft.com/office/drawing/2014/main" val="2033290048"/>
                    </a:ext>
                  </a:extLst>
                </a:gridCol>
                <a:gridCol w="663416">
                  <a:extLst>
                    <a:ext uri="{9D8B030D-6E8A-4147-A177-3AD203B41FA5}">
                      <a16:colId xmlns:a16="http://schemas.microsoft.com/office/drawing/2014/main" val="89975630"/>
                    </a:ext>
                  </a:extLst>
                </a:gridCol>
                <a:gridCol w="663416">
                  <a:extLst>
                    <a:ext uri="{9D8B030D-6E8A-4147-A177-3AD203B41FA5}">
                      <a16:colId xmlns:a16="http://schemas.microsoft.com/office/drawing/2014/main" val="2088118341"/>
                    </a:ext>
                  </a:extLst>
                </a:gridCol>
                <a:gridCol w="663416">
                  <a:extLst>
                    <a:ext uri="{9D8B030D-6E8A-4147-A177-3AD203B41FA5}">
                      <a16:colId xmlns:a16="http://schemas.microsoft.com/office/drawing/2014/main" val="1024520406"/>
                    </a:ext>
                  </a:extLst>
                </a:gridCol>
                <a:gridCol w="663416">
                  <a:extLst>
                    <a:ext uri="{9D8B030D-6E8A-4147-A177-3AD203B41FA5}">
                      <a16:colId xmlns:a16="http://schemas.microsoft.com/office/drawing/2014/main" val="1785718489"/>
                    </a:ext>
                  </a:extLst>
                </a:gridCol>
                <a:gridCol w="663416">
                  <a:extLst>
                    <a:ext uri="{9D8B030D-6E8A-4147-A177-3AD203B41FA5}">
                      <a16:colId xmlns:a16="http://schemas.microsoft.com/office/drawing/2014/main" val="4099105369"/>
                    </a:ext>
                  </a:extLst>
                </a:gridCol>
                <a:gridCol w="663416">
                  <a:extLst>
                    <a:ext uri="{9D8B030D-6E8A-4147-A177-3AD203B41FA5}">
                      <a16:colId xmlns:a16="http://schemas.microsoft.com/office/drawing/2014/main" val="2369295185"/>
                    </a:ext>
                  </a:extLst>
                </a:gridCol>
              </a:tblGrid>
              <a:tr h="297528">
                <a:tc>
                  <a:txBody>
                    <a:bodyPr/>
                    <a:lstStyle/>
                    <a:p>
                      <a:pPr algn="ctr">
                        <a:spcAft>
                          <a:spcPts val="0"/>
                        </a:spcAft>
                      </a:pPr>
                      <a:r>
                        <a:rPr lang="en-US" sz="1600" kern="100">
                          <a:effectLst/>
                        </a:rPr>
                        <a:t>58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9729100"/>
                  </a:ext>
                </a:extLst>
              </a:tr>
              <a:tr h="297528">
                <a:tc>
                  <a:txBody>
                    <a:bodyPr/>
                    <a:lstStyle/>
                    <a:p>
                      <a:pPr algn="ctr">
                        <a:spcAft>
                          <a:spcPts val="0"/>
                        </a:spcAft>
                      </a:pPr>
                      <a:r>
                        <a:rPr lang="en-US" sz="1600" kern="100">
                          <a:effectLst/>
                        </a:rPr>
                        <a:t>60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36264426"/>
                  </a:ext>
                </a:extLst>
              </a:tr>
              <a:tr h="297528">
                <a:tc>
                  <a:txBody>
                    <a:bodyPr/>
                    <a:lstStyle/>
                    <a:p>
                      <a:pPr algn="ctr">
                        <a:spcAft>
                          <a:spcPts val="0"/>
                        </a:spcAft>
                      </a:pPr>
                      <a:r>
                        <a:rPr lang="en-US" sz="1600" kern="100">
                          <a:effectLst/>
                        </a:rPr>
                        <a:t>62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78102150"/>
                  </a:ext>
                </a:extLst>
              </a:tr>
              <a:tr h="297528">
                <a:tc>
                  <a:txBody>
                    <a:bodyPr/>
                    <a:lstStyle/>
                    <a:p>
                      <a:pPr algn="ctr">
                        <a:spcAft>
                          <a:spcPts val="0"/>
                        </a:spcAft>
                      </a:pPr>
                      <a:r>
                        <a:rPr lang="en-US" sz="1600" kern="100">
                          <a:effectLst/>
                        </a:rPr>
                        <a:t>64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32593301"/>
                  </a:ext>
                </a:extLst>
              </a:tr>
              <a:tr h="297528">
                <a:tc>
                  <a:txBody>
                    <a:bodyPr/>
                    <a:lstStyle/>
                    <a:p>
                      <a:pPr algn="ctr">
                        <a:spcAft>
                          <a:spcPts val="0"/>
                        </a:spcAft>
                      </a:pPr>
                      <a:r>
                        <a:rPr lang="en-US" sz="1600" kern="100">
                          <a:effectLst/>
                        </a:rPr>
                        <a:t>57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55259668"/>
                  </a:ext>
                </a:extLst>
              </a:tr>
              <a:tr h="297528">
                <a:tc>
                  <a:txBody>
                    <a:bodyPr/>
                    <a:lstStyle/>
                    <a:p>
                      <a:pPr algn="ctr">
                        <a:spcAft>
                          <a:spcPts val="0"/>
                        </a:spcAft>
                      </a:pPr>
                      <a:r>
                        <a:rPr lang="en-US" sz="1600" kern="100">
                          <a:effectLst/>
                        </a:rPr>
                        <a:t>59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30905455"/>
                  </a:ext>
                </a:extLst>
              </a:tr>
              <a:tr h="297528">
                <a:tc>
                  <a:txBody>
                    <a:bodyPr/>
                    <a:lstStyle/>
                    <a:p>
                      <a:pPr algn="ctr">
                        <a:spcAft>
                          <a:spcPts val="0"/>
                        </a:spcAft>
                      </a:pPr>
                      <a:r>
                        <a:rPr lang="en-US" sz="1600" kern="100">
                          <a:effectLst/>
                        </a:rPr>
                        <a:t>61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74334034"/>
                  </a:ext>
                </a:extLst>
              </a:tr>
              <a:tr h="288373">
                <a:tc>
                  <a:txBody>
                    <a:bodyPr/>
                    <a:lstStyle/>
                    <a:p>
                      <a:pPr algn="ctr">
                        <a:spcAft>
                          <a:spcPts val="0"/>
                        </a:spcAft>
                      </a:pPr>
                      <a:r>
                        <a:rPr lang="en-US" sz="1600" kern="100">
                          <a:effectLst/>
                        </a:rPr>
                        <a:t>63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55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47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dirty="0">
                          <a:effectLst/>
                        </a:rPr>
                        <a:t>07</a:t>
                      </a:r>
                      <a:endParaRPr lang="zh-CN" sz="16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15456661"/>
                  </a:ext>
                </a:extLst>
              </a:tr>
            </a:tbl>
          </a:graphicData>
        </a:graphic>
      </p:graphicFrame>
      <p:graphicFrame>
        <p:nvGraphicFramePr>
          <p:cNvPr id="12" name="表格 11">
            <a:extLst>
              <a:ext uri="{FF2B5EF4-FFF2-40B4-BE49-F238E27FC236}">
                <a16:creationId xmlns:a16="http://schemas.microsoft.com/office/drawing/2014/main" id="{17637242-299E-456D-92A5-C610D26ED4DF}"/>
              </a:ext>
            </a:extLst>
          </p:cNvPr>
          <p:cNvGraphicFramePr>
            <a:graphicFrameLocks noGrp="1"/>
          </p:cNvGraphicFramePr>
          <p:nvPr>
            <p:extLst>
              <p:ext uri="{D42A27DB-BD31-4B8C-83A1-F6EECF244321}">
                <p14:modId xmlns:p14="http://schemas.microsoft.com/office/powerpoint/2010/main" val="7924848"/>
              </p:ext>
            </p:extLst>
          </p:nvPr>
        </p:nvGraphicFramePr>
        <p:xfrm>
          <a:off x="5692050" y="3499499"/>
          <a:ext cx="5327014" cy="2194560"/>
        </p:xfrm>
        <a:graphic>
          <a:graphicData uri="http://schemas.openxmlformats.org/drawingml/2006/table">
            <a:tbl>
              <a:tblPr firstRow="1" firstCol="1" bandRow="1">
                <a:tableStyleId>{5C22544A-7EE6-4342-B048-85BDC9FD1C3A}</a:tableStyleId>
              </a:tblPr>
              <a:tblGrid>
                <a:gridCol w="380085">
                  <a:extLst>
                    <a:ext uri="{9D8B030D-6E8A-4147-A177-3AD203B41FA5}">
                      <a16:colId xmlns:a16="http://schemas.microsoft.com/office/drawing/2014/main" val="2738152144"/>
                    </a:ext>
                  </a:extLst>
                </a:gridCol>
                <a:gridCol w="380085">
                  <a:extLst>
                    <a:ext uri="{9D8B030D-6E8A-4147-A177-3AD203B41FA5}">
                      <a16:colId xmlns:a16="http://schemas.microsoft.com/office/drawing/2014/main" val="2226719481"/>
                    </a:ext>
                  </a:extLst>
                </a:gridCol>
                <a:gridCol w="380085">
                  <a:extLst>
                    <a:ext uri="{9D8B030D-6E8A-4147-A177-3AD203B41FA5}">
                      <a16:colId xmlns:a16="http://schemas.microsoft.com/office/drawing/2014/main" val="1827271285"/>
                    </a:ext>
                  </a:extLst>
                </a:gridCol>
                <a:gridCol w="380085">
                  <a:extLst>
                    <a:ext uri="{9D8B030D-6E8A-4147-A177-3AD203B41FA5}">
                      <a16:colId xmlns:a16="http://schemas.microsoft.com/office/drawing/2014/main" val="2554825791"/>
                    </a:ext>
                  </a:extLst>
                </a:gridCol>
                <a:gridCol w="380085">
                  <a:extLst>
                    <a:ext uri="{9D8B030D-6E8A-4147-A177-3AD203B41FA5}">
                      <a16:colId xmlns:a16="http://schemas.microsoft.com/office/drawing/2014/main" val="2895970109"/>
                    </a:ext>
                  </a:extLst>
                </a:gridCol>
                <a:gridCol w="380085">
                  <a:extLst>
                    <a:ext uri="{9D8B030D-6E8A-4147-A177-3AD203B41FA5}">
                      <a16:colId xmlns:a16="http://schemas.microsoft.com/office/drawing/2014/main" val="1019198806"/>
                    </a:ext>
                  </a:extLst>
                </a:gridCol>
                <a:gridCol w="380813">
                  <a:extLst>
                    <a:ext uri="{9D8B030D-6E8A-4147-A177-3AD203B41FA5}">
                      <a16:colId xmlns:a16="http://schemas.microsoft.com/office/drawing/2014/main" val="1231530491"/>
                    </a:ext>
                  </a:extLst>
                </a:gridCol>
                <a:gridCol w="380813">
                  <a:extLst>
                    <a:ext uri="{9D8B030D-6E8A-4147-A177-3AD203B41FA5}">
                      <a16:colId xmlns:a16="http://schemas.microsoft.com/office/drawing/2014/main" val="267010507"/>
                    </a:ext>
                  </a:extLst>
                </a:gridCol>
                <a:gridCol w="380813">
                  <a:extLst>
                    <a:ext uri="{9D8B030D-6E8A-4147-A177-3AD203B41FA5}">
                      <a16:colId xmlns:a16="http://schemas.microsoft.com/office/drawing/2014/main" val="1547282421"/>
                    </a:ext>
                  </a:extLst>
                </a:gridCol>
                <a:gridCol w="380813">
                  <a:extLst>
                    <a:ext uri="{9D8B030D-6E8A-4147-A177-3AD203B41FA5}">
                      <a16:colId xmlns:a16="http://schemas.microsoft.com/office/drawing/2014/main" val="3758637800"/>
                    </a:ext>
                  </a:extLst>
                </a:gridCol>
                <a:gridCol w="380813">
                  <a:extLst>
                    <a:ext uri="{9D8B030D-6E8A-4147-A177-3AD203B41FA5}">
                      <a16:colId xmlns:a16="http://schemas.microsoft.com/office/drawing/2014/main" val="941876182"/>
                    </a:ext>
                  </a:extLst>
                </a:gridCol>
                <a:gridCol w="380813">
                  <a:extLst>
                    <a:ext uri="{9D8B030D-6E8A-4147-A177-3AD203B41FA5}">
                      <a16:colId xmlns:a16="http://schemas.microsoft.com/office/drawing/2014/main" val="612391188"/>
                    </a:ext>
                  </a:extLst>
                </a:gridCol>
                <a:gridCol w="380813">
                  <a:extLst>
                    <a:ext uri="{9D8B030D-6E8A-4147-A177-3AD203B41FA5}">
                      <a16:colId xmlns:a16="http://schemas.microsoft.com/office/drawing/2014/main" val="2910842399"/>
                    </a:ext>
                  </a:extLst>
                </a:gridCol>
                <a:gridCol w="380813">
                  <a:extLst>
                    <a:ext uri="{9D8B030D-6E8A-4147-A177-3AD203B41FA5}">
                      <a16:colId xmlns:a16="http://schemas.microsoft.com/office/drawing/2014/main" val="3162480417"/>
                    </a:ext>
                  </a:extLst>
                </a:gridCol>
              </a:tblGrid>
              <a:tr h="539277">
                <a:tc>
                  <a:txBody>
                    <a:bodyPr/>
                    <a:lstStyle/>
                    <a:p>
                      <a:pPr algn="ctr">
                        <a:spcAft>
                          <a:spcPts val="0"/>
                        </a:spcAft>
                      </a:pPr>
                      <a:r>
                        <a:rPr lang="en-US" sz="1800" kern="100">
                          <a:effectLst/>
                        </a:rPr>
                        <a:t>57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25</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58</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50</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34</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26</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18</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90000753"/>
                  </a:ext>
                </a:extLst>
              </a:tr>
              <a:tr h="539277">
                <a:tc>
                  <a:txBody>
                    <a:bodyPr/>
                    <a:lstStyle/>
                    <a:p>
                      <a:pPr algn="ctr">
                        <a:spcAft>
                          <a:spcPts val="0"/>
                        </a:spcAft>
                      </a:pPr>
                      <a:r>
                        <a:rPr lang="en-US" sz="1800" kern="100">
                          <a:effectLst/>
                        </a:rPr>
                        <a:t>10</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35</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60</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44</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36</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81018177"/>
                  </a:ext>
                </a:extLst>
              </a:tr>
              <a:tr h="539277">
                <a:tc>
                  <a:txBody>
                    <a:bodyPr/>
                    <a:lstStyle/>
                    <a:p>
                      <a:pPr algn="ctr">
                        <a:spcAft>
                          <a:spcPts val="0"/>
                        </a:spcAft>
                      </a:pPr>
                      <a:r>
                        <a:rPr lang="en-US" sz="1800" kern="100">
                          <a:effectLst/>
                        </a:rPr>
                        <a:t>63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55</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15</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62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54</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46</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38</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30</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37345107"/>
                  </a:ext>
                </a:extLst>
              </a:tr>
              <a:tr h="539277">
                <a:tc>
                  <a:txBody>
                    <a:bodyPr/>
                    <a:lstStyle/>
                    <a:p>
                      <a:pPr algn="ctr">
                        <a:spcAft>
                          <a:spcPts val="0"/>
                        </a:spcAft>
                      </a:pPr>
                      <a:r>
                        <a:rPr lang="en-US" sz="1800" kern="100">
                          <a:effectLst/>
                        </a:rPr>
                        <a:t>14</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06</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61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53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rPr>
                        <a:t>45</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37</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29</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21</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13</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05</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28</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20</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a:effectLst/>
                        </a:rPr>
                        <a:t>12</a:t>
                      </a:r>
                      <a:endParaRPr lang="zh-CN" sz="18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800" kern="100" dirty="0">
                          <a:effectLst/>
                        </a:rPr>
                        <a:t>04</a:t>
                      </a:r>
                      <a:endParaRPr lang="zh-CN" sz="18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31227424"/>
                  </a:ext>
                </a:extLst>
              </a:tr>
            </a:tbl>
          </a:graphicData>
        </a:graphic>
      </p:graphicFrame>
    </p:spTree>
    <p:extLst>
      <p:ext uri="{BB962C8B-B14F-4D97-AF65-F5344CB8AC3E}">
        <p14:creationId xmlns:p14="http://schemas.microsoft.com/office/powerpoint/2010/main" val="3047236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37768" y="549275"/>
            <a:ext cx="9558192" cy="32534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扩展置换</a:t>
            </a:r>
          </a:p>
          <a:p>
            <a:pPr indent="457200" latinLnBrk="1"/>
            <a:r>
              <a:rPr lang="zh-CN" altLang="zh-CN" dirty="0"/>
              <a:t>扩展置换将数据的右半部分</a:t>
            </a:r>
            <a:r>
              <a:rPr lang="en-US" altLang="zh-CN" i="1" dirty="0"/>
              <a:t>R</a:t>
            </a:r>
            <a:r>
              <a:rPr lang="en-US" altLang="zh-CN" i="1" baseline="-25000" dirty="0"/>
              <a:t>i</a:t>
            </a:r>
            <a:r>
              <a:rPr lang="zh-CN" altLang="zh-CN" dirty="0"/>
              <a:t>，从</a:t>
            </a:r>
            <a:r>
              <a:rPr lang="en-US" altLang="zh-CN" dirty="0"/>
              <a:t>32</a:t>
            </a:r>
            <a:r>
              <a:rPr lang="zh-CN" altLang="zh-CN" dirty="0"/>
              <a:t>位扩展成</a:t>
            </a:r>
            <a:r>
              <a:rPr lang="en-US" altLang="zh-CN" dirty="0"/>
              <a:t>48</a:t>
            </a:r>
            <a:r>
              <a:rPr lang="zh-CN" altLang="zh-CN" dirty="0"/>
              <a:t>位，以便与</a:t>
            </a:r>
            <a:r>
              <a:rPr lang="en-US" altLang="zh-CN" dirty="0"/>
              <a:t>48</a:t>
            </a:r>
            <a:r>
              <a:rPr lang="zh-CN" altLang="zh-CN" dirty="0"/>
              <a:t>位密钥进行异或运算。扩展置换的输入位和输出位的对应关系。</a:t>
            </a:r>
            <a:endParaRPr lang="en-US" altLang="zh-CN" dirty="0"/>
          </a:p>
          <a:p>
            <a:pPr indent="457200" latinLnBrk="1"/>
            <a:r>
              <a:rPr lang="en-US" altLang="zh-CN" b="1" dirty="0"/>
              <a:t>5. S-</a:t>
            </a:r>
            <a:r>
              <a:rPr lang="zh-CN" altLang="zh-CN" b="1" dirty="0"/>
              <a:t>盒代换</a:t>
            </a:r>
          </a:p>
          <a:p>
            <a:pPr indent="457200" latinLnBrk="1"/>
            <a:r>
              <a:rPr lang="zh-CN" altLang="zh-CN" dirty="0"/>
              <a:t>通过</a:t>
            </a:r>
            <a:r>
              <a:rPr lang="en-US" altLang="zh-CN" dirty="0"/>
              <a:t>8</a:t>
            </a:r>
            <a:r>
              <a:rPr lang="zh-CN" altLang="zh-CN" dirty="0"/>
              <a:t>个</a:t>
            </a:r>
            <a:r>
              <a:rPr lang="en-US" altLang="zh-CN" i="1" dirty="0"/>
              <a:t>S-</a:t>
            </a:r>
            <a:r>
              <a:rPr lang="zh-CN" altLang="zh-CN" dirty="0"/>
              <a:t>盒代换将异或运算得到的</a:t>
            </a:r>
            <a:r>
              <a:rPr lang="en-US" altLang="zh-CN" dirty="0"/>
              <a:t>48</a:t>
            </a:r>
            <a:r>
              <a:rPr lang="zh-CN" altLang="zh-CN" dirty="0"/>
              <a:t>位结果变换成</a:t>
            </a:r>
            <a:r>
              <a:rPr lang="en-US" altLang="zh-CN" dirty="0"/>
              <a:t>32</a:t>
            </a:r>
            <a:r>
              <a:rPr lang="zh-CN" altLang="zh-CN" dirty="0"/>
              <a:t>位数据。每个</a:t>
            </a:r>
            <a:r>
              <a:rPr lang="en-US" altLang="zh-CN" i="1" dirty="0"/>
              <a:t>S-</a:t>
            </a:r>
            <a:r>
              <a:rPr lang="zh-CN" altLang="zh-CN" dirty="0"/>
              <a:t>盒为一个非线性代换网络，有</a:t>
            </a:r>
            <a:r>
              <a:rPr lang="en-US" altLang="zh-CN" dirty="0"/>
              <a:t>6</a:t>
            </a:r>
            <a:r>
              <a:rPr lang="zh-CN" altLang="zh-CN" dirty="0"/>
              <a:t>位输入，</a:t>
            </a:r>
            <a:r>
              <a:rPr lang="en-US" altLang="zh-CN" dirty="0"/>
              <a:t>4</a:t>
            </a:r>
            <a:r>
              <a:rPr lang="zh-CN" altLang="zh-CN" dirty="0"/>
              <a:t>位输出，并且每个</a:t>
            </a:r>
            <a:r>
              <a:rPr lang="en-US" altLang="zh-CN" i="1" dirty="0"/>
              <a:t>S-</a:t>
            </a:r>
            <a:r>
              <a:rPr lang="zh-CN" altLang="zh-CN" dirty="0"/>
              <a:t>盒代换都是不相同的。</a:t>
            </a:r>
            <a:r>
              <a:rPr lang="en-US" altLang="zh-CN" dirty="0"/>
              <a:t>48</a:t>
            </a:r>
            <a:r>
              <a:rPr lang="zh-CN" altLang="zh-CN" dirty="0"/>
              <a:t>位输入被分成</a:t>
            </a:r>
            <a:r>
              <a:rPr lang="en-US" altLang="zh-CN" dirty="0"/>
              <a:t>8</a:t>
            </a:r>
            <a:r>
              <a:rPr lang="zh-CN" altLang="zh-CN" dirty="0"/>
              <a:t>个</a:t>
            </a:r>
            <a:r>
              <a:rPr lang="en-US" altLang="zh-CN" dirty="0"/>
              <a:t>6</a:t>
            </a:r>
            <a:r>
              <a:rPr lang="zh-CN" altLang="zh-CN" dirty="0"/>
              <a:t>位组，每个组对应一个</a:t>
            </a:r>
            <a:r>
              <a:rPr lang="en-US" altLang="zh-CN" i="1" dirty="0"/>
              <a:t>S-</a:t>
            </a:r>
            <a:r>
              <a:rPr lang="zh-CN" altLang="zh-CN" dirty="0"/>
              <a:t>盒代换操作。</a:t>
            </a:r>
          </a:p>
        </p:txBody>
      </p:sp>
      <p:graphicFrame>
        <p:nvGraphicFramePr>
          <p:cNvPr id="4" name="表格 3">
            <a:extLst>
              <a:ext uri="{FF2B5EF4-FFF2-40B4-BE49-F238E27FC236}">
                <a16:creationId xmlns:a16="http://schemas.microsoft.com/office/drawing/2014/main" id="{6A4E89FF-E612-4CC0-B15B-C7C876151658}"/>
              </a:ext>
            </a:extLst>
          </p:cNvPr>
          <p:cNvGraphicFramePr>
            <a:graphicFrameLocks noGrp="1"/>
          </p:cNvGraphicFramePr>
          <p:nvPr>
            <p:extLst>
              <p:ext uri="{D42A27DB-BD31-4B8C-83A1-F6EECF244321}">
                <p14:modId xmlns:p14="http://schemas.microsoft.com/office/powerpoint/2010/main" val="1224440635"/>
              </p:ext>
            </p:extLst>
          </p:nvPr>
        </p:nvGraphicFramePr>
        <p:xfrm>
          <a:off x="3000036" y="3935000"/>
          <a:ext cx="6540268" cy="1892232"/>
        </p:xfrm>
        <a:graphic>
          <a:graphicData uri="http://schemas.openxmlformats.org/drawingml/2006/table">
            <a:tbl>
              <a:tblPr firstRow="1" firstCol="1" bandRow="1">
                <a:tableStyleId>{5C22544A-7EE6-4342-B048-85BDC9FD1C3A}</a:tableStyleId>
              </a:tblPr>
              <a:tblGrid>
                <a:gridCol w="544735">
                  <a:extLst>
                    <a:ext uri="{9D8B030D-6E8A-4147-A177-3AD203B41FA5}">
                      <a16:colId xmlns:a16="http://schemas.microsoft.com/office/drawing/2014/main" val="4224340925"/>
                    </a:ext>
                  </a:extLst>
                </a:gridCol>
                <a:gridCol w="544735">
                  <a:extLst>
                    <a:ext uri="{9D8B030D-6E8A-4147-A177-3AD203B41FA5}">
                      <a16:colId xmlns:a16="http://schemas.microsoft.com/office/drawing/2014/main" val="2692784217"/>
                    </a:ext>
                  </a:extLst>
                </a:gridCol>
                <a:gridCol w="544735">
                  <a:extLst>
                    <a:ext uri="{9D8B030D-6E8A-4147-A177-3AD203B41FA5}">
                      <a16:colId xmlns:a16="http://schemas.microsoft.com/office/drawing/2014/main" val="2019785056"/>
                    </a:ext>
                  </a:extLst>
                </a:gridCol>
                <a:gridCol w="544735">
                  <a:extLst>
                    <a:ext uri="{9D8B030D-6E8A-4147-A177-3AD203B41FA5}">
                      <a16:colId xmlns:a16="http://schemas.microsoft.com/office/drawing/2014/main" val="3389076488"/>
                    </a:ext>
                  </a:extLst>
                </a:gridCol>
                <a:gridCol w="544735">
                  <a:extLst>
                    <a:ext uri="{9D8B030D-6E8A-4147-A177-3AD203B41FA5}">
                      <a16:colId xmlns:a16="http://schemas.microsoft.com/office/drawing/2014/main" val="3581918873"/>
                    </a:ext>
                  </a:extLst>
                </a:gridCol>
                <a:gridCol w="544735">
                  <a:extLst>
                    <a:ext uri="{9D8B030D-6E8A-4147-A177-3AD203B41FA5}">
                      <a16:colId xmlns:a16="http://schemas.microsoft.com/office/drawing/2014/main" val="1731829114"/>
                    </a:ext>
                  </a:extLst>
                </a:gridCol>
                <a:gridCol w="544735">
                  <a:extLst>
                    <a:ext uri="{9D8B030D-6E8A-4147-A177-3AD203B41FA5}">
                      <a16:colId xmlns:a16="http://schemas.microsoft.com/office/drawing/2014/main" val="4072390452"/>
                    </a:ext>
                  </a:extLst>
                </a:gridCol>
                <a:gridCol w="544735">
                  <a:extLst>
                    <a:ext uri="{9D8B030D-6E8A-4147-A177-3AD203B41FA5}">
                      <a16:colId xmlns:a16="http://schemas.microsoft.com/office/drawing/2014/main" val="1317293395"/>
                    </a:ext>
                  </a:extLst>
                </a:gridCol>
                <a:gridCol w="545597">
                  <a:extLst>
                    <a:ext uri="{9D8B030D-6E8A-4147-A177-3AD203B41FA5}">
                      <a16:colId xmlns:a16="http://schemas.microsoft.com/office/drawing/2014/main" val="1192164276"/>
                    </a:ext>
                  </a:extLst>
                </a:gridCol>
                <a:gridCol w="545597">
                  <a:extLst>
                    <a:ext uri="{9D8B030D-6E8A-4147-A177-3AD203B41FA5}">
                      <a16:colId xmlns:a16="http://schemas.microsoft.com/office/drawing/2014/main" val="3745812308"/>
                    </a:ext>
                  </a:extLst>
                </a:gridCol>
                <a:gridCol w="545597">
                  <a:extLst>
                    <a:ext uri="{9D8B030D-6E8A-4147-A177-3AD203B41FA5}">
                      <a16:colId xmlns:a16="http://schemas.microsoft.com/office/drawing/2014/main" val="847060902"/>
                    </a:ext>
                  </a:extLst>
                </a:gridCol>
                <a:gridCol w="545597">
                  <a:extLst>
                    <a:ext uri="{9D8B030D-6E8A-4147-A177-3AD203B41FA5}">
                      <a16:colId xmlns:a16="http://schemas.microsoft.com/office/drawing/2014/main" val="1286856585"/>
                    </a:ext>
                  </a:extLst>
                </a:gridCol>
              </a:tblGrid>
              <a:tr h="473058">
                <a:tc>
                  <a:txBody>
                    <a:bodyPr/>
                    <a:lstStyle/>
                    <a:p>
                      <a:pPr algn="ctr">
                        <a:spcAft>
                          <a:spcPts val="0"/>
                        </a:spcAft>
                      </a:pPr>
                      <a:r>
                        <a:rPr lang="en-US" sz="1600" kern="100">
                          <a:effectLst/>
                        </a:rPr>
                        <a:t>32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3176505"/>
                  </a:ext>
                </a:extLst>
              </a:tr>
              <a:tr h="473058">
                <a:tc>
                  <a:txBody>
                    <a:bodyPr/>
                    <a:lstStyle/>
                    <a:p>
                      <a:pPr algn="ctr">
                        <a:spcAft>
                          <a:spcPts val="0"/>
                        </a:spcAft>
                      </a:pPr>
                      <a:r>
                        <a:rPr lang="en-US" sz="1600" kern="100">
                          <a:effectLst/>
                        </a:rPr>
                        <a:t>08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09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34857408"/>
                  </a:ext>
                </a:extLst>
              </a:tr>
              <a:tr h="473058">
                <a:tc>
                  <a:txBody>
                    <a:bodyPr/>
                    <a:lstStyle/>
                    <a:p>
                      <a:pPr algn="ctr">
                        <a:spcAft>
                          <a:spcPts val="0"/>
                        </a:spcAft>
                      </a:pPr>
                      <a:r>
                        <a:rPr lang="en-US" sz="1600" kern="100">
                          <a:effectLst/>
                        </a:rPr>
                        <a:t>16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19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21</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23</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85719101"/>
                  </a:ext>
                </a:extLst>
              </a:tr>
              <a:tr h="473058">
                <a:tc>
                  <a:txBody>
                    <a:bodyPr/>
                    <a:lstStyle/>
                    <a:p>
                      <a:pPr algn="ctr">
                        <a:spcAft>
                          <a:spcPts val="0"/>
                        </a:spcAft>
                      </a:pPr>
                      <a:r>
                        <a:rPr lang="en-US" sz="1600" kern="100">
                          <a:effectLst/>
                        </a:rPr>
                        <a:t>24</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25</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26</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27</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28</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29</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30</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dirty="0">
                          <a:effectLst/>
                        </a:rPr>
                        <a:t>31</a:t>
                      </a:r>
                      <a:endParaRPr lang="zh-CN" sz="16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a:effectLst/>
                        </a:rPr>
                        <a:t>32</a:t>
                      </a:r>
                      <a:endParaRPr lang="zh-CN" sz="1600" kern="10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sz="1600" kern="100" dirty="0">
                          <a:effectLst/>
                        </a:rPr>
                        <a:t>01</a:t>
                      </a:r>
                      <a:endParaRPr lang="zh-CN" sz="1600" kern="100" dirty="0">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02657626"/>
                  </a:ext>
                </a:extLst>
              </a:tr>
            </a:tbl>
          </a:graphicData>
        </a:graphic>
      </p:graphicFrame>
    </p:spTree>
    <p:extLst>
      <p:ext uri="{BB962C8B-B14F-4D97-AF65-F5344CB8AC3E}">
        <p14:creationId xmlns:p14="http://schemas.microsoft.com/office/powerpoint/2010/main" val="421903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480332"/>
            <a:ext cx="9344184"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 DES</a:t>
            </a:r>
            <a:r>
              <a:rPr lang="zh-CN" altLang="zh-CN" b="1" dirty="0"/>
              <a:t>解密过程</a:t>
            </a:r>
          </a:p>
          <a:p>
            <a:pPr indent="457200" latinLnBrk="1"/>
            <a:r>
              <a:rPr lang="en-US" altLang="zh-CN" dirty="0"/>
              <a:t>DES</a:t>
            </a:r>
            <a:r>
              <a:rPr lang="zh-CN" altLang="zh-CN" dirty="0"/>
              <a:t>解密过程的逻辑结构与加密过程一致，但必须注意以下两点。</a:t>
            </a:r>
          </a:p>
          <a:p>
            <a:pPr indent="457200" latinLnBrk="1"/>
            <a:r>
              <a:rPr lang="zh-CN" altLang="zh-CN" dirty="0"/>
              <a:t>其一、第</a:t>
            </a:r>
            <a:r>
              <a:rPr lang="en-US" altLang="zh-CN" dirty="0"/>
              <a:t>16</a:t>
            </a:r>
            <a:r>
              <a:rPr lang="zh-CN" altLang="zh-CN" dirty="0"/>
              <a:t>轮迭代结束后须将左右两个分组交换位置，即将</a:t>
            </a:r>
            <a:r>
              <a:rPr lang="en-US" altLang="zh-CN" i="1" dirty="0"/>
              <a:t>L</a:t>
            </a:r>
            <a:r>
              <a:rPr lang="en-US" altLang="zh-CN" i="1" baseline="-25000" dirty="0"/>
              <a:t>16</a:t>
            </a:r>
            <a:r>
              <a:rPr lang="zh-CN" altLang="zh-CN" dirty="0"/>
              <a:t>与</a:t>
            </a:r>
            <a:r>
              <a:rPr lang="en-US" altLang="zh-CN" i="1" dirty="0"/>
              <a:t>R</a:t>
            </a:r>
            <a:r>
              <a:rPr lang="en-US" altLang="zh-CN" i="1" baseline="-25000" dirty="0"/>
              <a:t>16</a:t>
            </a:r>
            <a:r>
              <a:rPr lang="zh-CN" altLang="zh-CN" dirty="0"/>
              <a:t>交换顺序。</a:t>
            </a:r>
          </a:p>
          <a:p>
            <a:pPr indent="457200" latinLnBrk="1"/>
            <a:r>
              <a:rPr lang="zh-CN" altLang="zh-CN" dirty="0"/>
              <a:t>其二、解密过程中使用的子密钥的顺序与加密时的顺序正好相反，依次为</a:t>
            </a:r>
            <a:r>
              <a:rPr lang="en-US" altLang="zh-CN" i="1" dirty="0"/>
              <a:t>K</a:t>
            </a:r>
            <a:r>
              <a:rPr lang="en-US" altLang="zh-CN" i="1" baseline="-25000" dirty="0"/>
              <a:t>16</a:t>
            </a:r>
            <a:r>
              <a:rPr lang="zh-CN" altLang="zh-CN" dirty="0"/>
              <a:t>，</a:t>
            </a:r>
            <a:r>
              <a:rPr lang="en-US" altLang="zh-CN" i="1" dirty="0"/>
              <a:t>K</a:t>
            </a:r>
            <a:r>
              <a:rPr lang="en-US" altLang="zh-CN" i="1" baseline="-25000" dirty="0"/>
              <a:t>15</a:t>
            </a:r>
            <a:r>
              <a:rPr lang="zh-CN" altLang="zh-CN" dirty="0"/>
              <a:t>，</a:t>
            </a:r>
            <a:r>
              <a:rPr lang="en-US" altLang="zh-CN" dirty="0"/>
              <a:t>…</a:t>
            </a:r>
            <a:r>
              <a:rPr lang="zh-CN" altLang="zh-CN" dirty="0"/>
              <a:t>，</a:t>
            </a:r>
            <a:r>
              <a:rPr lang="en-US" altLang="zh-CN" i="1" dirty="0"/>
              <a:t>K</a:t>
            </a:r>
            <a:r>
              <a:rPr lang="en-US" altLang="zh-CN" i="1" baseline="-25000" dirty="0"/>
              <a:t>1</a:t>
            </a:r>
            <a:r>
              <a:rPr lang="zh-CN" altLang="zh-CN" dirty="0"/>
              <a:t>，即当把</a:t>
            </a:r>
            <a:r>
              <a:rPr lang="en-US" altLang="zh-CN" dirty="0"/>
              <a:t>64</a:t>
            </a:r>
            <a:r>
              <a:rPr lang="zh-CN" altLang="zh-CN" dirty="0"/>
              <a:t>位密文作为明文输入时，解密过程的第</a:t>
            </a:r>
            <a:r>
              <a:rPr lang="en-US" altLang="zh-CN" dirty="0"/>
              <a:t>1</a:t>
            </a:r>
            <a:r>
              <a:rPr lang="zh-CN" altLang="zh-CN" dirty="0"/>
              <a:t>轮迭代使用子密钥</a:t>
            </a:r>
            <a:r>
              <a:rPr lang="en-US" altLang="zh-CN" i="1" dirty="0"/>
              <a:t>K</a:t>
            </a:r>
            <a:r>
              <a:rPr lang="en-US" altLang="zh-CN" i="1" baseline="-25000" dirty="0"/>
              <a:t>16</a:t>
            </a:r>
            <a:r>
              <a:rPr lang="zh-CN" altLang="zh-CN" dirty="0"/>
              <a:t>，第</a:t>
            </a:r>
            <a:r>
              <a:rPr lang="en-US" altLang="zh-CN" dirty="0"/>
              <a:t>2</a:t>
            </a:r>
            <a:r>
              <a:rPr lang="zh-CN" altLang="zh-CN" dirty="0"/>
              <a:t>轮迭代使用子密钥</a:t>
            </a:r>
            <a:r>
              <a:rPr lang="en-US" altLang="zh-CN" i="1" dirty="0"/>
              <a:t>K</a:t>
            </a:r>
            <a:r>
              <a:rPr lang="en-US" altLang="zh-CN" i="1" baseline="-25000" dirty="0"/>
              <a:t>15</a:t>
            </a:r>
            <a:r>
              <a:rPr lang="zh-CN" altLang="zh-CN" dirty="0"/>
              <a:t>，</a:t>
            </a:r>
            <a:r>
              <a:rPr lang="en-US" altLang="zh-CN" dirty="0"/>
              <a:t>…</a:t>
            </a:r>
            <a:r>
              <a:rPr lang="zh-CN" altLang="zh-CN" dirty="0"/>
              <a:t>，第</a:t>
            </a:r>
            <a:r>
              <a:rPr lang="en-US" altLang="zh-CN" dirty="0"/>
              <a:t>16</a:t>
            </a:r>
            <a:r>
              <a:rPr lang="zh-CN" altLang="zh-CN" dirty="0"/>
              <a:t>轮迭代使用子密钥</a:t>
            </a:r>
            <a:r>
              <a:rPr lang="en-US" altLang="zh-CN" i="1" dirty="0"/>
              <a:t>K</a:t>
            </a:r>
            <a:r>
              <a:rPr lang="en-US" altLang="zh-CN" i="1" baseline="-25000" dirty="0"/>
              <a:t>1</a:t>
            </a:r>
            <a:r>
              <a:rPr lang="zh-CN" altLang="zh-CN" dirty="0"/>
              <a:t>，同理，第</a:t>
            </a:r>
            <a:r>
              <a:rPr lang="en-US" altLang="zh-CN" dirty="0"/>
              <a:t>16</a:t>
            </a:r>
            <a:r>
              <a:rPr lang="zh-CN" altLang="zh-CN" dirty="0"/>
              <a:t>轮迭代后须交换顺序，最终输出得到</a:t>
            </a:r>
            <a:r>
              <a:rPr lang="en-US" altLang="zh-CN" dirty="0"/>
              <a:t>64</a:t>
            </a:r>
            <a:r>
              <a:rPr lang="zh-CN" altLang="zh-CN" dirty="0"/>
              <a:t>位明文。</a:t>
            </a:r>
            <a:endParaRPr lang="en-US" altLang="zh-CN" dirty="0"/>
          </a:p>
          <a:p>
            <a:pPr indent="457200" latinLnBrk="1"/>
            <a:r>
              <a:rPr lang="en-US" altLang="zh-CN" b="1" dirty="0"/>
              <a:t>7. DES</a:t>
            </a:r>
            <a:r>
              <a:rPr lang="zh-CN" altLang="zh-CN" b="1" dirty="0"/>
              <a:t>算法的安全隐患</a:t>
            </a:r>
          </a:p>
          <a:p>
            <a:pPr indent="457200" latinLnBrk="1"/>
            <a:r>
              <a:rPr lang="en-US" altLang="zh-CN" dirty="0"/>
              <a:t>DES</a:t>
            </a:r>
            <a:r>
              <a:rPr lang="zh-CN" altLang="zh-CN" dirty="0"/>
              <a:t>算法具有以下</a:t>
            </a:r>
            <a:r>
              <a:rPr lang="en-US" altLang="zh-CN" dirty="0"/>
              <a:t>3</a:t>
            </a:r>
            <a:r>
              <a:rPr lang="zh-CN" altLang="zh-CN" dirty="0"/>
              <a:t>种安全隐患。</a:t>
            </a:r>
          </a:p>
          <a:p>
            <a:pPr indent="457200" latinLnBrk="1"/>
            <a:r>
              <a:rPr lang="zh-CN" altLang="zh-CN" dirty="0"/>
              <a:t>（</a:t>
            </a:r>
            <a:r>
              <a:rPr lang="en-US" altLang="zh-CN" dirty="0"/>
              <a:t>1</a:t>
            </a:r>
            <a:r>
              <a:rPr lang="zh-CN" altLang="zh-CN" dirty="0"/>
              <a:t>）密钥太短</a:t>
            </a:r>
          </a:p>
          <a:p>
            <a:pPr indent="457200" latinLnBrk="1"/>
            <a:r>
              <a:rPr lang="zh-CN" altLang="zh-CN" dirty="0"/>
              <a:t>（</a:t>
            </a:r>
            <a:r>
              <a:rPr lang="en-US" altLang="zh-CN" dirty="0"/>
              <a:t>2</a:t>
            </a:r>
            <a:r>
              <a:rPr lang="zh-CN" altLang="zh-CN" dirty="0"/>
              <a:t>）</a:t>
            </a:r>
            <a:r>
              <a:rPr lang="en-US" altLang="zh-CN" dirty="0"/>
              <a:t>DES</a:t>
            </a:r>
            <a:r>
              <a:rPr lang="zh-CN" altLang="zh-CN" dirty="0"/>
              <a:t>的半公开性</a:t>
            </a:r>
          </a:p>
          <a:p>
            <a:pPr indent="457200" latinLnBrk="1"/>
            <a:r>
              <a:rPr lang="zh-CN" altLang="zh-CN" dirty="0"/>
              <a:t>（</a:t>
            </a:r>
            <a:r>
              <a:rPr lang="en-US" altLang="zh-CN" dirty="0"/>
              <a:t>3</a:t>
            </a:r>
            <a:r>
              <a:rPr lang="zh-CN" altLang="zh-CN" dirty="0"/>
              <a:t>）</a:t>
            </a:r>
            <a:r>
              <a:rPr lang="en-US" altLang="zh-CN" dirty="0"/>
              <a:t>DES</a:t>
            </a:r>
            <a:r>
              <a:rPr lang="zh-CN" altLang="zh-CN" dirty="0"/>
              <a:t>迭代次数偏少</a:t>
            </a:r>
          </a:p>
        </p:txBody>
      </p:sp>
    </p:spTree>
    <p:extLst>
      <p:ext uri="{BB962C8B-B14F-4D97-AF65-F5344CB8AC3E}">
        <p14:creationId xmlns:p14="http://schemas.microsoft.com/office/powerpoint/2010/main" val="2741801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71064" y="534761"/>
            <a:ext cx="974687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 DES</a:t>
            </a:r>
            <a:r>
              <a:rPr lang="zh-CN" altLang="zh-CN" b="1" dirty="0"/>
              <a:t>算法的工作模式</a:t>
            </a:r>
          </a:p>
          <a:p>
            <a:pPr indent="457200" latinLnBrk="1"/>
            <a:r>
              <a:rPr lang="en-US" altLang="zh-CN" dirty="0"/>
              <a:t>DES</a:t>
            </a:r>
            <a:r>
              <a:rPr lang="zh-CN" altLang="zh-CN" dirty="0"/>
              <a:t>的工作模式有</a:t>
            </a:r>
            <a:r>
              <a:rPr lang="en-US" altLang="zh-CN" dirty="0"/>
              <a:t>4</a:t>
            </a:r>
            <a:r>
              <a:rPr lang="zh-CN" altLang="zh-CN" dirty="0"/>
              <a:t>种：电子密本（</a:t>
            </a:r>
            <a:r>
              <a:rPr lang="en-US" altLang="zh-CN" dirty="0"/>
              <a:t>ECB</a:t>
            </a:r>
            <a:r>
              <a:rPr lang="zh-CN" altLang="zh-CN" dirty="0"/>
              <a:t>），密码分组链接（</a:t>
            </a:r>
            <a:r>
              <a:rPr lang="en-US" altLang="zh-CN" dirty="0"/>
              <a:t>CBC</a:t>
            </a:r>
            <a:r>
              <a:rPr lang="zh-CN" altLang="zh-CN" dirty="0"/>
              <a:t>），输出反馈（</a:t>
            </a:r>
            <a:r>
              <a:rPr lang="en-US" altLang="zh-CN" dirty="0"/>
              <a:t>OFB</a:t>
            </a:r>
            <a:r>
              <a:rPr lang="zh-CN" altLang="zh-CN" dirty="0"/>
              <a:t>）和密文反馈（</a:t>
            </a:r>
            <a:r>
              <a:rPr lang="en-US" altLang="zh-CN" dirty="0"/>
              <a:t>CFB</a:t>
            </a:r>
            <a:r>
              <a:rPr lang="zh-CN" altLang="zh-CN" dirty="0"/>
              <a:t>）。</a:t>
            </a:r>
            <a:r>
              <a:rPr lang="en-US" altLang="zh-CN" dirty="0"/>
              <a:t>ANSI</a:t>
            </a:r>
            <a:r>
              <a:rPr lang="zh-CN" altLang="zh-CN" dirty="0"/>
              <a:t>的银行标准中规定加密使用</a:t>
            </a:r>
            <a:r>
              <a:rPr lang="en-US" altLang="zh-CN" dirty="0"/>
              <a:t>ECB</a:t>
            </a:r>
            <a:r>
              <a:rPr lang="zh-CN" altLang="zh-CN" dirty="0"/>
              <a:t>和</a:t>
            </a:r>
            <a:r>
              <a:rPr lang="en-US" altLang="zh-CN" dirty="0"/>
              <a:t>CBC</a:t>
            </a:r>
            <a:r>
              <a:rPr lang="zh-CN" altLang="zh-CN" dirty="0"/>
              <a:t>模式，认证使用</a:t>
            </a:r>
            <a:r>
              <a:rPr lang="en-US" altLang="zh-CN" dirty="0"/>
              <a:t>CBC</a:t>
            </a:r>
            <a:r>
              <a:rPr lang="zh-CN" altLang="zh-CN" dirty="0"/>
              <a:t>和</a:t>
            </a:r>
            <a:r>
              <a:rPr lang="en-US" altLang="zh-CN" dirty="0"/>
              <a:t>CFB</a:t>
            </a:r>
            <a:r>
              <a:rPr lang="zh-CN" altLang="zh-CN" dirty="0"/>
              <a:t>模式。在实际应用中，经常使用</a:t>
            </a:r>
            <a:r>
              <a:rPr lang="en-US" altLang="zh-CN" dirty="0"/>
              <a:t>ECB</a:t>
            </a:r>
            <a:r>
              <a:rPr lang="zh-CN" altLang="zh-CN" dirty="0"/>
              <a:t>模式。在一些安全性要求较高的场合下，使用</a:t>
            </a:r>
            <a:r>
              <a:rPr lang="en-US" altLang="zh-CN" dirty="0"/>
              <a:t>CBC</a:t>
            </a:r>
            <a:r>
              <a:rPr lang="zh-CN" altLang="zh-CN" dirty="0"/>
              <a:t>模式，它比</a:t>
            </a:r>
            <a:r>
              <a:rPr lang="en-US" altLang="zh-CN" dirty="0"/>
              <a:t>ECB</a:t>
            </a:r>
            <a:r>
              <a:rPr lang="zh-CN" altLang="zh-CN" dirty="0"/>
              <a:t>模式复杂一些，但可以提供更好的安全性。</a:t>
            </a:r>
          </a:p>
          <a:p>
            <a:pPr indent="457200" latinLnBrk="1"/>
            <a:r>
              <a:rPr lang="en-US" altLang="zh-CN" b="1" dirty="0"/>
              <a:t>9. DES</a:t>
            </a:r>
            <a:r>
              <a:rPr lang="zh-CN" altLang="zh-CN" b="1" dirty="0"/>
              <a:t>实现方法</a:t>
            </a:r>
          </a:p>
          <a:p>
            <a:pPr indent="457200" latinLnBrk="1"/>
            <a:r>
              <a:rPr lang="en-US" altLang="zh-CN" dirty="0"/>
              <a:t>DES</a:t>
            </a:r>
            <a:r>
              <a:rPr lang="zh-CN" altLang="zh-CN" dirty="0"/>
              <a:t>算法有硬件和软件两种实现方法。硬件实现方法采用专用的</a:t>
            </a:r>
            <a:r>
              <a:rPr lang="en-US" altLang="zh-CN" dirty="0"/>
              <a:t>DES</a:t>
            </a:r>
            <a:r>
              <a:rPr lang="zh-CN" altLang="zh-CN" dirty="0"/>
              <a:t>芯片﹐使</a:t>
            </a:r>
            <a:r>
              <a:rPr lang="en-US" altLang="zh-CN" dirty="0"/>
              <a:t>DES</a:t>
            </a:r>
            <a:r>
              <a:rPr lang="zh-CN" altLang="zh-CN" dirty="0"/>
              <a:t>加密和解密速度有了极大的提高﹐例如</a:t>
            </a:r>
            <a:r>
              <a:rPr lang="en-US" altLang="zh-CN" dirty="0"/>
              <a:t>DEC</a:t>
            </a:r>
            <a:r>
              <a:rPr lang="zh-CN" altLang="zh-CN" dirty="0"/>
              <a:t>公司开发的一种</a:t>
            </a:r>
            <a:r>
              <a:rPr lang="en-US" altLang="zh-CN" dirty="0"/>
              <a:t>DES</a:t>
            </a:r>
            <a:r>
              <a:rPr lang="zh-CN" altLang="zh-CN" dirty="0"/>
              <a:t>芯片的加密和解密速度可达</a:t>
            </a:r>
            <a:r>
              <a:rPr lang="en-US" altLang="zh-CN" dirty="0"/>
              <a:t>1Gb/s</a:t>
            </a:r>
            <a:r>
              <a:rPr lang="zh-CN" altLang="zh-CN" dirty="0"/>
              <a:t>，能在</a:t>
            </a:r>
            <a:r>
              <a:rPr lang="en-US" altLang="zh-CN" dirty="0"/>
              <a:t>1s</a:t>
            </a:r>
            <a:r>
              <a:rPr lang="zh-CN" altLang="zh-CN" dirty="0"/>
              <a:t>内加密</a:t>
            </a:r>
            <a:r>
              <a:rPr lang="en-US" altLang="zh-CN" dirty="0"/>
              <a:t>16 800 000</a:t>
            </a:r>
            <a:r>
              <a:rPr lang="zh-CN" altLang="zh-CN" dirty="0"/>
              <a:t>个数据分组﹐并且支持</a:t>
            </a:r>
            <a:r>
              <a:rPr lang="en-US" altLang="zh-CN" dirty="0"/>
              <a:t>ECB</a:t>
            </a:r>
            <a:r>
              <a:rPr lang="zh-CN" altLang="zh-CN" dirty="0"/>
              <a:t>和</a:t>
            </a:r>
            <a:r>
              <a:rPr lang="en-US" altLang="zh-CN" dirty="0"/>
              <a:t>CBC</a:t>
            </a:r>
            <a:r>
              <a:rPr lang="zh-CN" altLang="zh-CN" dirty="0"/>
              <a:t>两种模式。现在已有很多公司生产商用的</a:t>
            </a:r>
            <a:r>
              <a:rPr lang="en-US" altLang="zh-CN" dirty="0"/>
              <a:t>DES</a:t>
            </a:r>
            <a:r>
              <a:rPr lang="zh-CN" altLang="zh-CN" dirty="0"/>
              <a:t>芯片。商用的</a:t>
            </a:r>
            <a:r>
              <a:rPr lang="en-US" altLang="zh-CN" dirty="0"/>
              <a:t>DES</a:t>
            </a:r>
            <a:r>
              <a:rPr lang="zh-CN" altLang="zh-CN" dirty="0"/>
              <a:t>芯片在芯片内部结构和时钟速率等方面各有不同，例如有些芯片采用并行处理结构，在一个芯片中有多个可以并行工作的</a:t>
            </a:r>
            <a:r>
              <a:rPr lang="en-US" altLang="zh-CN" dirty="0"/>
              <a:t>DES</a:t>
            </a:r>
            <a:r>
              <a:rPr lang="zh-CN" altLang="zh-CN" dirty="0"/>
              <a:t>模块，并采用高速时钟，大大提高了</a:t>
            </a:r>
            <a:r>
              <a:rPr lang="en-US" altLang="zh-CN" dirty="0"/>
              <a:t>DES</a:t>
            </a:r>
            <a:r>
              <a:rPr lang="zh-CN" altLang="zh-CN" dirty="0"/>
              <a:t>加密和解密速度。</a:t>
            </a:r>
          </a:p>
        </p:txBody>
      </p:sp>
    </p:spTree>
    <p:extLst>
      <p:ext uri="{BB962C8B-B14F-4D97-AF65-F5344CB8AC3E}">
        <p14:creationId xmlns:p14="http://schemas.microsoft.com/office/powerpoint/2010/main" val="1062443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22561" y="577510"/>
            <a:ext cx="9746878"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2.3.2 3DES</a:t>
            </a:r>
            <a:r>
              <a:rPr lang="zh-CN" altLang="zh-CN" b="1" dirty="0"/>
              <a:t>算法</a:t>
            </a:r>
          </a:p>
          <a:p>
            <a:pPr indent="457200" latinLnBrk="1"/>
            <a:r>
              <a:rPr lang="zh-CN" altLang="zh-CN" dirty="0"/>
              <a:t>为了提高</a:t>
            </a:r>
            <a:r>
              <a:rPr lang="en-US" altLang="zh-CN" dirty="0"/>
              <a:t>DES</a:t>
            </a:r>
            <a:r>
              <a:rPr lang="zh-CN" altLang="zh-CN" dirty="0"/>
              <a:t>算法的安全性，人们还提出了一些</a:t>
            </a:r>
            <a:r>
              <a:rPr lang="en-US" altLang="zh-CN" dirty="0"/>
              <a:t>DES</a:t>
            </a:r>
            <a:r>
              <a:rPr lang="zh-CN" altLang="zh-CN" dirty="0"/>
              <a:t>变形算法，其中三重</a:t>
            </a:r>
            <a:r>
              <a:rPr lang="en-US" altLang="zh-CN" dirty="0"/>
              <a:t>DES</a:t>
            </a:r>
            <a:r>
              <a:rPr lang="zh-CN" altLang="zh-CN" dirty="0"/>
              <a:t>算法（简称</a:t>
            </a:r>
            <a:r>
              <a:rPr lang="en-US" altLang="zh-CN" dirty="0"/>
              <a:t>3DES</a:t>
            </a:r>
            <a:r>
              <a:rPr lang="zh-CN" altLang="zh-CN" dirty="0"/>
              <a:t>）是经常使用的一种</a:t>
            </a:r>
            <a:r>
              <a:rPr lang="en-US" altLang="zh-CN" dirty="0"/>
              <a:t>DES</a:t>
            </a:r>
            <a:r>
              <a:rPr lang="zh-CN" altLang="zh-CN" dirty="0"/>
              <a:t>变形算法。</a:t>
            </a:r>
          </a:p>
          <a:p>
            <a:pPr indent="457200" latinLnBrk="1"/>
            <a:r>
              <a:rPr lang="zh-CN" altLang="zh-CN" dirty="0"/>
              <a:t>在</a:t>
            </a:r>
            <a:r>
              <a:rPr lang="en-US" altLang="zh-CN" dirty="0"/>
              <a:t>3DES</a:t>
            </a:r>
            <a:r>
              <a:rPr lang="zh-CN" altLang="zh-CN" dirty="0"/>
              <a:t>中，使用两个或三个密钥对一个分组进行三次加密。在使用两个密钥的情况下，第一次使用密钥</a:t>
            </a:r>
            <a:r>
              <a:rPr lang="en-US" altLang="zh-CN" i="1" dirty="0"/>
              <a:t>K</a:t>
            </a:r>
            <a:r>
              <a:rPr lang="en-US" altLang="zh-CN" i="1" baseline="-25000" dirty="0"/>
              <a:t>1</a:t>
            </a:r>
            <a:r>
              <a:rPr lang="zh-CN" altLang="zh-CN" dirty="0"/>
              <a:t>，第二次使用密钥</a:t>
            </a:r>
            <a:r>
              <a:rPr lang="en-US" altLang="zh-CN" i="1" dirty="0"/>
              <a:t>K</a:t>
            </a:r>
            <a:r>
              <a:rPr lang="en-US" altLang="zh-CN" i="1" baseline="-25000" dirty="0"/>
              <a:t>2</a:t>
            </a:r>
            <a:r>
              <a:rPr lang="zh-CN" altLang="zh-CN" dirty="0"/>
              <a:t>，第三次再使用密钥</a:t>
            </a:r>
            <a:r>
              <a:rPr lang="en-US" altLang="zh-CN" i="1" dirty="0"/>
              <a:t>K</a:t>
            </a:r>
            <a:r>
              <a:rPr lang="en-US" altLang="zh-CN" i="1" baseline="-25000" dirty="0"/>
              <a:t>3</a:t>
            </a:r>
            <a:r>
              <a:rPr lang="zh-CN" altLang="zh-CN" dirty="0"/>
              <a:t>，在使用三个密钥的情况下，第一次使用密钥</a:t>
            </a:r>
            <a:r>
              <a:rPr lang="en-US" altLang="zh-CN" i="1" dirty="0"/>
              <a:t>K</a:t>
            </a:r>
            <a:r>
              <a:rPr lang="en-US" altLang="zh-CN" i="1" baseline="-25000" dirty="0"/>
              <a:t>1</a:t>
            </a:r>
            <a:r>
              <a:rPr lang="zh-CN" altLang="zh-CN" dirty="0"/>
              <a:t>，第二次使用密钥</a:t>
            </a:r>
            <a:r>
              <a:rPr lang="en-US" altLang="zh-CN" i="1" dirty="0"/>
              <a:t>K</a:t>
            </a:r>
            <a:r>
              <a:rPr lang="en-US" altLang="zh-CN" i="1" baseline="-25000" dirty="0"/>
              <a:t>2</a:t>
            </a:r>
            <a:r>
              <a:rPr lang="zh-CN" altLang="zh-CN" dirty="0"/>
              <a:t>，第三次再使用密钥</a:t>
            </a:r>
            <a:r>
              <a:rPr lang="en-US" altLang="zh-CN" i="1" dirty="0"/>
              <a:t>K</a:t>
            </a:r>
            <a:r>
              <a:rPr lang="en-US" altLang="zh-CN" i="1" baseline="-25000" dirty="0"/>
              <a:t>3</a:t>
            </a:r>
            <a:r>
              <a:rPr lang="zh-CN" altLang="zh-CN" dirty="0"/>
              <a:t>。</a:t>
            </a:r>
          </a:p>
        </p:txBody>
      </p:sp>
      <p:pic>
        <p:nvPicPr>
          <p:cNvPr id="10242" name="图片 1">
            <a:extLst>
              <a:ext uri="{FF2B5EF4-FFF2-40B4-BE49-F238E27FC236}">
                <a16:creationId xmlns:a16="http://schemas.microsoft.com/office/drawing/2014/main" id="{FEBBDFC3-19C0-4327-91AE-E0071BEE1D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4782" y="3488793"/>
            <a:ext cx="4262436" cy="2454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3672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105" y="1907237"/>
            <a:ext cx="906062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2.3.3 AES</a:t>
            </a:r>
            <a:r>
              <a:rPr lang="zh-CN" altLang="zh-CN" b="1" dirty="0"/>
              <a:t>算法</a:t>
            </a:r>
          </a:p>
          <a:p>
            <a:pPr indent="457200" latinLnBrk="1"/>
            <a:r>
              <a:rPr lang="en-US" altLang="zh-CN" dirty="0"/>
              <a:t>AES</a:t>
            </a:r>
            <a:r>
              <a:rPr lang="zh-CN" altLang="zh-CN" dirty="0"/>
              <a:t>是一种区块加密标准。这个标准用来替代原先的</a:t>
            </a:r>
            <a:r>
              <a:rPr lang="en-US" altLang="zh-CN" dirty="0"/>
              <a:t>DES</a:t>
            </a:r>
            <a:r>
              <a:rPr lang="zh-CN" altLang="zh-CN" dirty="0"/>
              <a:t>，已经被多方分析且广为全世界使用。经过</a:t>
            </a:r>
            <a:r>
              <a:rPr lang="en-US" altLang="zh-CN" dirty="0"/>
              <a:t>5</a:t>
            </a:r>
            <a:r>
              <a:rPr lang="zh-CN" altLang="zh-CN" dirty="0"/>
              <a:t>年的甄选流程，高级加密标准于</a:t>
            </a:r>
            <a:r>
              <a:rPr lang="en-US" altLang="zh-CN" dirty="0"/>
              <a:t>2001</a:t>
            </a:r>
            <a:r>
              <a:rPr lang="zh-CN" altLang="zh-CN" dirty="0"/>
              <a:t>年</a:t>
            </a:r>
            <a:r>
              <a:rPr lang="en-US" altLang="zh-CN" dirty="0"/>
              <a:t>11</a:t>
            </a:r>
            <a:r>
              <a:rPr lang="zh-CN" altLang="zh-CN" dirty="0"/>
              <a:t>月</a:t>
            </a:r>
            <a:r>
              <a:rPr lang="en-US" altLang="zh-CN" dirty="0"/>
              <a:t>26</a:t>
            </a:r>
            <a:r>
              <a:rPr lang="zh-CN" altLang="zh-CN" dirty="0"/>
              <a:t>日发布，并在</a:t>
            </a:r>
            <a:r>
              <a:rPr lang="en-US" altLang="zh-CN" dirty="0"/>
              <a:t>2002</a:t>
            </a:r>
            <a:r>
              <a:rPr lang="zh-CN" altLang="zh-CN" dirty="0"/>
              <a:t>年</a:t>
            </a:r>
            <a:r>
              <a:rPr lang="en-US" altLang="zh-CN" dirty="0"/>
              <a:t>5</a:t>
            </a:r>
            <a:r>
              <a:rPr lang="zh-CN" altLang="zh-CN" dirty="0"/>
              <a:t>月</a:t>
            </a:r>
            <a:r>
              <a:rPr lang="en-US" altLang="zh-CN" dirty="0"/>
              <a:t>26</a:t>
            </a:r>
            <a:r>
              <a:rPr lang="zh-CN" altLang="zh-CN" dirty="0"/>
              <a:t>日成为有效的标准。</a:t>
            </a:r>
            <a:r>
              <a:rPr lang="en-US" altLang="zh-CN" dirty="0"/>
              <a:t>2006</a:t>
            </a:r>
            <a:r>
              <a:rPr lang="zh-CN" altLang="zh-CN" dirty="0"/>
              <a:t>年，</a:t>
            </a:r>
            <a:r>
              <a:rPr lang="en-US" altLang="zh-CN" dirty="0"/>
              <a:t>AES</a:t>
            </a:r>
            <a:r>
              <a:rPr lang="zh-CN" altLang="zh-CN" dirty="0"/>
              <a:t>已然成为对称密钥加密中流行的算法之一。</a:t>
            </a:r>
          </a:p>
        </p:txBody>
      </p:sp>
    </p:spTree>
    <p:extLst>
      <p:ext uri="{BB962C8B-B14F-4D97-AF65-F5344CB8AC3E}">
        <p14:creationId xmlns:p14="http://schemas.microsoft.com/office/powerpoint/2010/main" val="3445366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08740" y="943043"/>
            <a:ext cx="9695325" cy="46594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2.3.4 RC</a:t>
            </a:r>
            <a:r>
              <a:rPr lang="zh-CN" altLang="zh-CN" b="1" dirty="0"/>
              <a:t>算法</a:t>
            </a:r>
          </a:p>
          <a:p>
            <a:pPr indent="457200" latinLnBrk="1"/>
            <a:r>
              <a:rPr lang="en-US" altLang="zh-CN" dirty="0"/>
              <a:t>RC</a:t>
            </a:r>
            <a:r>
              <a:rPr lang="zh-CN" altLang="zh-CN" dirty="0"/>
              <a:t>密码算法有一个系列，它们都是由密码学专家</a:t>
            </a:r>
            <a:r>
              <a:rPr lang="en-US" altLang="zh-CN" dirty="0"/>
              <a:t>Ron </a:t>
            </a:r>
            <a:r>
              <a:rPr lang="en-US" altLang="zh-CN" dirty="0" err="1"/>
              <a:t>Rivest</a:t>
            </a:r>
            <a:r>
              <a:rPr lang="zh-CN" altLang="zh-CN" dirty="0"/>
              <a:t>教授设计的。其中，</a:t>
            </a:r>
            <a:r>
              <a:rPr lang="en-US" altLang="zh-CN" dirty="0"/>
              <a:t>RC1</a:t>
            </a:r>
            <a:r>
              <a:rPr lang="zh-CN" altLang="zh-CN" dirty="0"/>
              <a:t>未公开发表，</a:t>
            </a:r>
            <a:r>
              <a:rPr lang="en-US" altLang="zh-CN" dirty="0"/>
              <a:t>RC2</a:t>
            </a:r>
            <a:r>
              <a:rPr lang="zh-CN" altLang="zh-CN" dirty="0"/>
              <a:t>是可变密钥长度的分组密码算法﹐</a:t>
            </a:r>
            <a:r>
              <a:rPr lang="en-US" altLang="zh-CN" dirty="0"/>
              <a:t>RC3</a:t>
            </a:r>
            <a:r>
              <a:rPr lang="zh-CN" altLang="zh-CN" dirty="0"/>
              <a:t>因在开发过程中被攻破而放弃，</a:t>
            </a:r>
            <a:r>
              <a:rPr lang="en-US" altLang="zh-CN" dirty="0"/>
              <a:t>RC4</a:t>
            </a:r>
            <a:r>
              <a:rPr lang="zh-CN" altLang="zh-CN" dirty="0"/>
              <a:t>是可变密钥长度的序列密码算法﹐</a:t>
            </a:r>
            <a:r>
              <a:rPr lang="en-US" altLang="zh-CN" dirty="0"/>
              <a:t>RC5</a:t>
            </a:r>
            <a:r>
              <a:rPr lang="zh-CN" altLang="zh-CN" dirty="0"/>
              <a:t>是可变参数的分组密码算法。</a:t>
            </a:r>
          </a:p>
          <a:p>
            <a:pPr indent="457200" latinLnBrk="1"/>
            <a:r>
              <a:rPr lang="en-US" altLang="zh-CN" b="1" dirty="0"/>
              <a:t>1. RC2</a:t>
            </a:r>
            <a:r>
              <a:rPr lang="zh-CN" altLang="zh-CN" b="1" dirty="0"/>
              <a:t>算法</a:t>
            </a:r>
          </a:p>
          <a:p>
            <a:pPr indent="457200" latinLnBrk="1"/>
            <a:r>
              <a:rPr lang="en-US" altLang="zh-CN" dirty="0"/>
              <a:t>RC2</a:t>
            </a:r>
            <a:r>
              <a:rPr lang="zh-CN" altLang="zh-CN" dirty="0"/>
              <a:t>算法是</a:t>
            </a:r>
            <a:r>
              <a:rPr lang="en-US" altLang="zh-CN" dirty="0" err="1"/>
              <a:t>Rivest</a:t>
            </a:r>
            <a:r>
              <a:rPr lang="zh-CN" altLang="zh-CN" dirty="0"/>
              <a:t>为</a:t>
            </a:r>
            <a:r>
              <a:rPr lang="en-US" altLang="zh-CN" dirty="0"/>
              <a:t>RSA</a:t>
            </a:r>
            <a:r>
              <a:rPr lang="zh-CN" altLang="zh-CN" dirty="0"/>
              <a:t>数据安全公司设计的，</a:t>
            </a:r>
            <a:r>
              <a:rPr lang="en-US" altLang="zh-CN" dirty="0"/>
              <a:t>RC2</a:t>
            </a:r>
            <a:r>
              <a:rPr lang="zh-CN" altLang="zh-CN" dirty="0"/>
              <a:t>没有申请专利，而是作为商业秘密加以保护的。</a:t>
            </a:r>
            <a:r>
              <a:rPr lang="en-US" altLang="zh-CN" dirty="0"/>
              <a:t>RC2</a:t>
            </a:r>
            <a:r>
              <a:rPr lang="zh-CN" altLang="zh-CN" dirty="0"/>
              <a:t>算法是一种可变密钥长度的</a:t>
            </a:r>
            <a:r>
              <a:rPr lang="en-US" altLang="zh-CN" dirty="0"/>
              <a:t>64</a:t>
            </a:r>
            <a:r>
              <a:rPr lang="zh-CN" altLang="zh-CN" dirty="0"/>
              <a:t>位分组密码算法，其目标是取代</a:t>
            </a:r>
            <a:r>
              <a:rPr lang="en-US" altLang="zh-CN" dirty="0"/>
              <a:t>DES</a:t>
            </a:r>
            <a:r>
              <a:rPr lang="zh-CN" altLang="zh-CN" dirty="0"/>
              <a:t>。该算法将接收可变长度的密钥，其长度从</a:t>
            </a:r>
            <a:r>
              <a:rPr lang="en-US" altLang="zh-CN" dirty="0"/>
              <a:t>0</a:t>
            </a:r>
            <a:r>
              <a:rPr lang="zh-CN" altLang="zh-CN" dirty="0"/>
              <a:t>到计算机系统所能接收的最大长度的字符串，并且加密速度与密钥长度无关。该密钥被预处理成</a:t>
            </a:r>
            <a:r>
              <a:rPr lang="en-US" altLang="zh-CN" dirty="0"/>
              <a:t>128</a:t>
            </a:r>
            <a:r>
              <a:rPr lang="zh-CN" altLang="zh-CN" dirty="0"/>
              <a:t>字节的相关密钥表，有效的不同密钥数目为</a:t>
            </a:r>
            <a:r>
              <a:rPr lang="en-US" altLang="zh-CN" dirty="0"/>
              <a:t>2</a:t>
            </a:r>
            <a:r>
              <a:rPr lang="en-US" altLang="zh-CN" baseline="30000" dirty="0"/>
              <a:t>1024</a:t>
            </a:r>
            <a:r>
              <a:rPr lang="zh-CN" altLang="zh-CN" dirty="0"/>
              <a:t>。由于</a:t>
            </a:r>
            <a:r>
              <a:rPr lang="en-US" altLang="zh-CN" dirty="0"/>
              <a:t>RC2</a:t>
            </a:r>
            <a:r>
              <a:rPr lang="zh-CN" altLang="zh-CN" dirty="0"/>
              <a:t>没有公开，其算法细节不得而知。</a:t>
            </a:r>
          </a:p>
        </p:txBody>
      </p:sp>
    </p:spTree>
    <p:extLst>
      <p:ext uri="{BB962C8B-B14F-4D97-AF65-F5344CB8AC3E}">
        <p14:creationId xmlns:p14="http://schemas.microsoft.com/office/powerpoint/2010/main" val="2031283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0235"/>
            <a:ext cx="9912348" cy="47175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RC4</a:t>
            </a:r>
            <a:r>
              <a:rPr lang="zh-CN" altLang="zh-CN" b="1" dirty="0"/>
              <a:t>算法</a:t>
            </a:r>
          </a:p>
          <a:p>
            <a:pPr indent="457200" latinLnBrk="1"/>
            <a:r>
              <a:rPr lang="en-US" altLang="zh-CN" dirty="0"/>
              <a:t>RC4 </a:t>
            </a:r>
            <a:r>
              <a:rPr lang="zh-CN" altLang="zh-CN" dirty="0"/>
              <a:t>算法是一种可变密钥长度的序列密码算法，有人在互联网上公布了</a:t>
            </a:r>
            <a:r>
              <a:rPr lang="en-US" altLang="zh-CN" dirty="0"/>
              <a:t>RC4</a:t>
            </a:r>
            <a:r>
              <a:rPr lang="zh-CN" altLang="zh-CN" dirty="0"/>
              <a:t>算法的源代码。</a:t>
            </a:r>
            <a:r>
              <a:rPr lang="en-US" altLang="zh-CN" dirty="0"/>
              <a:t>RC4</a:t>
            </a:r>
            <a:r>
              <a:rPr lang="zh-CN" altLang="zh-CN" dirty="0"/>
              <a:t>算法以输出反馈模式工作，密钥序列与明文相互独立。它采用了一个</a:t>
            </a:r>
            <a:r>
              <a:rPr lang="en-US" altLang="zh-CN" dirty="0"/>
              <a:t>8×8</a:t>
            </a:r>
            <a:r>
              <a:rPr lang="zh-CN" altLang="zh-CN" dirty="0"/>
              <a:t>的</a:t>
            </a:r>
            <a:r>
              <a:rPr lang="en-US" altLang="zh-CN" i="1" dirty="0"/>
              <a:t>S-</a:t>
            </a:r>
            <a:r>
              <a:rPr lang="zh-CN" altLang="zh-CN" dirty="0"/>
              <a:t>盒：</a:t>
            </a:r>
            <a:r>
              <a:rPr lang="en-US" altLang="zh-CN" i="1" dirty="0"/>
              <a:t>S</a:t>
            </a:r>
            <a:r>
              <a:rPr lang="en-US" altLang="zh-CN" i="1" baseline="-25000" dirty="0"/>
              <a:t>0</a:t>
            </a:r>
            <a:r>
              <a:rPr lang="zh-CN" altLang="zh-CN" i="1" dirty="0"/>
              <a:t>，</a:t>
            </a:r>
            <a:r>
              <a:rPr lang="en-US" altLang="zh-CN" i="1" dirty="0"/>
              <a:t>S</a:t>
            </a:r>
            <a:r>
              <a:rPr lang="en-US" altLang="zh-CN" i="1" baseline="-25000" dirty="0"/>
              <a:t>1</a:t>
            </a:r>
            <a:r>
              <a:rPr lang="zh-CN" altLang="zh-CN" i="1" dirty="0"/>
              <a:t>，</a:t>
            </a:r>
            <a:r>
              <a:rPr lang="en-US" altLang="zh-CN" i="1" dirty="0"/>
              <a:t>S</a:t>
            </a:r>
            <a:r>
              <a:rPr lang="en-US" altLang="zh-CN" i="1" baseline="-25000" dirty="0"/>
              <a:t>2</a:t>
            </a:r>
            <a:r>
              <a:rPr lang="en-US" altLang="zh-CN" dirty="0"/>
              <a:t>…</a:t>
            </a:r>
            <a:r>
              <a:rPr lang="zh-CN" altLang="zh-CN" dirty="0"/>
              <a:t>，</a:t>
            </a:r>
            <a:r>
              <a:rPr lang="en-US" altLang="zh-CN" i="1" dirty="0"/>
              <a:t>S</a:t>
            </a:r>
            <a:r>
              <a:rPr lang="en-US" altLang="zh-CN" i="1" baseline="-25000" dirty="0"/>
              <a:t>255</a:t>
            </a:r>
            <a:r>
              <a:rPr lang="zh-CN" altLang="zh-CN" dirty="0"/>
              <a:t>，并按下列步骤对</a:t>
            </a:r>
            <a:r>
              <a:rPr lang="en-US" altLang="zh-CN" i="1" dirty="0"/>
              <a:t>S-</a:t>
            </a:r>
            <a:r>
              <a:rPr lang="zh-CN" altLang="zh-CN" dirty="0"/>
              <a:t>盒进行初始化。</a:t>
            </a:r>
          </a:p>
          <a:p>
            <a:pPr indent="457200" latinLnBrk="1"/>
            <a:r>
              <a:rPr lang="zh-CN" altLang="zh-CN" dirty="0"/>
              <a:t>（</a:t>
            </a:r>
            <a:r>
              <a:rPr lang="en-US" altLang="zh-CN" dirty="0"/>
              <a:t>1</a:t>
            </a:r>
            <a:r>
              <a:rPr lang="zh-CN" altLang="zh-CN" dirty="0"/>
              <a:t>）线性填充</a:t>
            </a:r>
          </a:p>
          <a:p>
            <a:pPr indent="457200" latinLnBrk="1"/>
            <a:r>
              <a:rPr lang="en-US" altLang="zh-CN" i="1" dirty="0"/>
              <a:t>S</a:t>
            </a:r>
            <a:r>
              <a:rPr lang="en-US" altLang="zh-CN" i="1" baseline="-25000" dirty="0"/>
              <a:t>0 </a:t>
            </a:r>
            <a:r>
              <a:rPr lang="en-US" altLang="zh-CN" dirty="0"/>
              <a:t>= 0</a:t>
            </a:r>
            <a:r>
              <a:rPr lang="zh-CN" altLang="zh-CN" dirty="0"/>
              <a:t>，</a:t>
            </a:r>
            <a:r>
              <a:rPr lang="en-US" altLang="zh-CN" i="1" dirty="0"/>
              <a:t>S</a:t>
            </a:r>
            <a:r>
              <a:rPr lang="en-US" altLang="zh-CN" i="1" baseline="-25000" dirty="0"/>
              <a:t>1</a:t>
            </a:r>
            <a:r>
              <a:rPr lang="en-US" altLang="zh-CN" dirty="0"/>
              <a:t>=1</a:t>
            </a:r>
            <a:r>
              <a:rPr lang="zh-CN" altLang="zh-CN" dirty="0"/>
              <a:t>，</a:t>
            </a:r>
            <a:r>
              <a:rPr lang="en-US" altLang="zh-CN" i="1" dirty="0"/>
              <a:t>S</a:t>
            </a:r>
            <a:r>
              <a:rPr lang="en-US" altLang="zh-CN" i="1" baseline="-25000" dirty="0"/>
              <a:t>2</a:t>
            </a:r>
            <a:r>
              <a:rPr lang="en-US" altLang="zh-CN" baseline="-25000" dirty="0"/>
              <a:t> </a:t>
            </a:r>
            <a:r>
              <a:rPr lang="en-US" altLang="zh-CN" dirty="0"/>
              <a:t>= 2</a:t>
            </a:r>
            <a:r>
              <a:rPr lang="zh-CN" altLang="zh-CN" dirty="0"/>
              <a:t>，</a:t>
            </a:r>
            <a:r>
              <a:rPr lang="en-US" altLang="zh-CN" dirty="0"/>
              <a:t>…</a:t>
            </a:r>
            <a:r>
              <a:rPr lang="zh-CN" altLang="zh-CN" dirty="0"/>
              <a:t>，</a:t>
            </a:r>
            <a:r>
              <a:rPr lang="en-US" altLang="zh-CN" i="1" dirty="0"/>
              <a:t>S</a:t>
            </a:r>
            <a:r>
              <a:rPr lang="en-US" altLang="zh-CN" i="1" baseline="-25000" dirty="0"/>
              <a:t>255 </a:t>
            </a:r>
            <a:r>
              <a:rPr lang="en-US" altLang="zh-CN" dirty="0"/>
              <a:t>= 255</a:t>
            </a:r>
            <a:r>
              <a:rPr lang="zh-CN" altLang="zh-CN" dirty="0"/>
              <a:t>。</a:t>
            </a:r>
          </a:p>
          <a:p>
            <a:pPr indent="457200" latinLnBrk="1"/>
            <a:r>
              <a:rPr lang="zh-CN" altLang="zh-CN" dirty="0"/>
              <a:t>（</a:t>
            </a:r>
            <a:r>
              <a:rPr lang="en-US" altLang="zh-CN" dirty="0"/>
              <a:t>2</a:t>
            </a:r>
            <a:r>
              <a:rPr lang="zh-CN" altLang="zh-CN" dirty="0"/>
              <a:t>）密钥填充</a:t>
            </a:r>
          </a:p>
          <a:p>
            <a:pPr indent="457200" latinLnBrk="1"/>
            <a:r>
              <a:rPr lang="zh-CN" altLang="zh-CN" dirty="0"/>
              <a:t>用密钥填充一个</a:t>
            </a:r>
            <a:r>
              <a:rPr lang="en-US" altLang="zh-CN" dirty="0"/>
              <a:t>256</a:t>
            </a:r>
            <a:r>
              <a:rPr lang="zh-CN" altLang="zh-CN" dirty="0"/>
              <a:t>字节的数组</a:t>
            </a:r>
            <a:r>
              <a:rPr lang="en-US" altLang="zh-CN" i="1" dirty="0"/>
              <a:t>K</a:t>
            </a:r>
            <a:r>
              <a:rPr lang="en-US" altLang="zh-CN" i="1" baseline="-25000" dirty="0"/>
              <a:t>0</a:t>
            </a:r>
            <a:r>
              <a:rPr lang="zh-CN" altLang="zh-CN" i="1" dirty="0"/>
              <a:t>，</a:t>
            </a:r>
            <a:r>
              <a:rPr lang="en-US" altLang="zh-CN" i="1" dirty="0"/>
              <a:t>K</a:t>
            </a:r>
            <a:r>
              <a:rPr lang="en-US" altLang="zh-CN" i="1" baseline="-25000" dirty="0"/>
              <a:t>1</a:t>
            </a:r>
            <a:r>
              <a:rPr lang="zh-CN" altLang="zh-CN" i="1" dirty="0"/>
              <a:t>，</a:t>
            </a:r>
            <a:r>
              <a:rPr lang="en-US" altLang="zh-CN" i="1" dirty="0"/>
              <a:t>K</a:t>
            </a:r>
            <a:r>
              <a:rPr lang="en-US" altLang="zh-CN" i="1" baseline="-25000" dirty="0"/>
              <a:t>2</a:t>
            </a:r>
            <a:r>
              <a:rPr lang="zh-CN" altLang="zh-CN" i="1" dirty="0"/>
              <a:t>，</a:t>
            </a:r>
            <a:r>
              <a:rPr lang="en-US" altLang="zh-CN" i="1" dirty="0"/>
              <a:t>…</a:t>
            </a:r>
            <a:r>
              <a:rPr lang="zh-CN" altLang="zh-CN" i="1" dirty="0"/>
              <a:t>，</a:t>
            </a:r>
            <a:r>
              <a:rPr lang="en-US" altLang="zh-CN" i="1" dirty="0"/>
              <a:t>K</a:t>
            </a:r>
            <a:r>
              <a:rPr lang="en-US" altLang="zh-CN" i="1" baseline="-25000" dirty="0"/>
              <a:t>255</a:t>
            </a:r>
            <a:r>
              <a:rPr lang="zh-CN" altLang="zh-CN" dirty="0"/>
              <a:t>，不断重复密钥直到填满为止。</a:t>
            </a:r>
          </a:p>
          <a:p>
            <a:pPr indent="457200" latinLnBrk="1"/>
            <a:r>
              <a:rPr lang="zh-CN" altLang="zh-CN" dirty="0"/>
              <a:t>（</a:t>
            </a:r>
            <a:r>
              <a:rPr lang="en-US" altLang="zh-CN" dirty="0"/>
              <a:t>3</a:t>
            </a:r>
            <a:r>
              <a:rPr lang="zh-CN" altLang="zh-CN" dirty="0"/>
              <a:t>）运算</a:t>
            </a:r>
          </a:p>
          <a:p>
            <a:pPr indent="457200" latinLnBrk="1"/>
            <a:r>
              <a:rPr lang="zh-CN" altLang="zh-CN" dirty="0"/>
              <a:t>设置一个指针</a:t>
            </a:r>
            <a:r>
              <a:rPr lang="en-US" altLang="zh-CN" i="1" dirty="0"/>
              <a:t>j</a:t>
            </a:r>
            <a:r>
              <a:rPr lang="zh-CN" altLang="zh-CN" dirty="0"/>
              <a:t>，且</a:t>
            </a:r>
            <a:r>
              <a:rPr lang="en-US" altLang="zh-CN" i="1" dirty="0"/>
              <a:t>j</a:t>
            </a:r>
            <a:r>
              <a:rPr lang="en-US" altLang="zh-CN" dirty="0"/>
              <a:t>=0</a:t>
            </a:r>
            <a:r>
              <a:rPr lang="zh-CN" altLang="zh-CN" dirty="0"/>
              <a:t>。</a:t>
            </a:r>
          </a:p>
        </p:txBody>
      </p:sp>
    </p:spTree>
    <p:extLst>
      <p:ext uri="{BB962C8B-B14F-4D97-AF65-F5344CB8AC3E}">
        <p14:creationId xmlns:p14="http://schemas.microsoft.com/office/powerpoint/2010/main" val="991026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1694" y="1324235"/>
            <a:ext cx="9522471" cy="42095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2.3.5 RSA</a:t>
            </a:r>
            <a:r>
              <a:rPr lang="zh-CN" altLang="zh-CN" b="1" dirty="0"/>
              <a:t>算法</a:t>
            </a:r>
          </a:p>
          <a:p>
            <a:pPr indent="457200" latinLnBrk="1"/>
            <a:r>
              <a:rPr lang="en-US" altLang="zh-CN" dirty="0"/>
              <a:t>RSA</a:t>
            </a:r>
            <a:r>
              <a:rPr lang="zh-CN" altLang="zh-CN" dirty="0"/>
              <a:t>算法是用三个发明人</a:t>
            </a:r>
            <a:r>
              <a:rPr lang="en-US" altLang="zh-CN" dirty="0" err="1"/>
              <a:t>Rivest</a:t>
            </a:r>
            <a:r>
              <a:rPr lang="zh-CN" altLang="zh-CN" dirty="0"/>
              <a:t>，</a:t>
            </a:r>
            <a:r>
              <a:rPr lang="en-US" altLang="zh-CN" dirty="0"/>
              <a:t>Shamir</a:t>
            </a:r>
            <a:r>
              <a:rPr lang="zh-CN" altLang="zh-CN" dirty="0"/>
              <a:t>和 </a:t>
            </a:r>
            <a:r>
              <a:rPr lang="en-US" altLang="zh-CN" dirty="0" err="1"/>
              <a:t>Adleman</a:t>
            </a:r>
            <a:r>
              <a:rPr lang="zh-CN" altLang="zh-CN" dirty="0"/>
              <a:t>的名字命名的。它是第一个比较完善的公钥密码算法，既可用于加密数据，又可用于数字签名，并且比较容易理解和实现。</a:t>
            </a:r>
            <a:r>
              <a:rPr lang="en-US" altLang="zh-CN" dirty="0"/>
              <a:t>RSA </a:t>
            </a:r>
            <a:r>
              <a:rPr lang="zh-CN" altLang="zh-CN" dirty="0"/>
              <a:t>算法经受住了多年的密码分析的攻击，具有较高的安全性和可信度。</a:t>
            </a:r>
            <a:endParaRPr lang="en-US" altLang="zh-CN" dirty="0"/>
          </a:p>
          <a:p>
            <a:pPr indent="457200" latinLnBrk="1"/>
            <a:r>
              <a:rPr lang="en-US" altLang="zh-CN" b="1" dirty="0"/>
              <a:t>1. RAS</a:t>
            </a:r>
            <a:r>
              <a:rPr lang="zh-CN" altLang="zh-CN" b="1" dirty="0"/>
              <a:t>算法简介</a:t>
            </a:r>
            <a:endParaRPr lang="en-US" altLang="zh-CN" b="1" dirty="0"/>
          </a:p>
          <a:p>
            <a:pPr indent="457200" latinLnBrk="1"/>
            <a:r>
              <a:rPr lang="en-US" altLang="zh-CN" b="1" dirty="0"/>
              <a:t>2. RAS</a:t>
            </a:r>
            <a:r>
              <a:rPr lang="zh-CN" altLang="zh-CN" b="1" dirty="0"/>
              <a:t>算法描述</a:t>
            </a:r>
            <a:endParaRPr lang="en-US" altLang="zh-CN" b="1" dirty="0"/>
          </a:p>
          <a:p>
            <a:pPr indent="457200" latinLnBrk="1"/>
            <a:r>
              <a:rPr lang="en-US" altLang="zh-CN" b="1" dirty="0"/>
              <a:t>3. RAS</a:t>
            </a:r>
            <a:r>
              <a:rPr lang="zh-CN" altLang="zh-CN" b="1" dirty="0"/>
              <a:t>实现方法</a:t>
            </a:r>
          </a:p>
          <a:p>
            <a:pPr indent="457200" latinLnBrk="1"/>
            <a:r>
              <a:rPr lang="en-US" altLang="zh-CN" b="1" dirty="0"/>
              <a:t>4. RAS</a:t>
            </a:r>
            <a:r>
              <a:rPr lang="zh-CN" altLang="zh-CN" b="1" dirty="0"/>
              <a:t>算法缺点</a:t>
            </a:r>
          </a:p>
        </p:txBody>
      </p:sp>
    </p:spTree>
    <p:extLst>
      <p:ext uri="{BB962C8B-B14F-4D97-AF65-F5344CB8AC3E}">
        <p14:creationId xmlns:p14="http://schemas.microsoft.com/office/powerpoint/2010/main" val="228581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3" y="60165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3" y="7309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1" y="1513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5" y="245019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2" y="1645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30" y="25967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2" y="1498389"/>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对称加密与非对称加密</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83527" y="2445281"/>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常见的加密算法及原理</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1" y="338743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2" y="351887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2" y="3318799"/>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数据完整性保护</a:t>
            </a:r>
          </a:p>
        </p:txBody>
      </p:sp>
      <p:sp>
        <p:nvSpPr>
          <p:cNvPr id="22" name="文本框 21">
            <a:hlinkClick r:id="rId2" action="ppaction://hlinksldjump"/>
            <a:extLst>
              <a:ext uri="{FF2B5EF4-FFF2-40B4-BE49-F238E27FC236}">
                <a16:creationId xmlns:a16="http://schemas.microsoft.com/office/drawing/2014/main" id="{A4FA8CBE-305F-4333-AF39-400B25841AD0}"/>
              </a:ext>
            </a:extLst>
          </p:cNvPr>
          <p:cNvSpPr txBox="1"/>
          <p:nvPr/>
        </p:nvSpPr>
        <p:spPr>
          <a:xfrm>
            <a:off x="8476932" y="591247"/>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数据加密技术简介</a:t>
            </a:r>
            <a:endParaRPr lang="zh-CN" altLang="en-US" dirty="0"/>
          </a:p>
        </p:txBody>
      </p:sp>
      <p:cxnSp>
        <p:nvCxnSpPr>
          <p:cNvPr id="18" name="直接连接符 17">
            <a:extLst>
              <a:ext uri="{FF2B5EF4-FFF2-40B4-BE49-F238E27FC236}">
                <a16:creationId xmlns:a16="http://schemas.microsoft.com/office/drawing/2014/main" id="{536430A3-510A-4615-B62F-776B16E01AC7}"/>
              </a:ext>
            </a:extLst>
          </p:cNvPr>
          <p:cNvCxnSpPr/>
          <p:nvPr/>
        </p:nvCxnSpPr>
        <p:spPr>
          <a:xfrm flipH="1">
            <a:off x="7586937" y="446957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4" action="ppaction://hlinksldjump"/>
            <a:extLst>
              <a:ext uri="{FF2B5EF4-FFF2-40B4-BE49-F238E27FC236}">
                <a16:creationId xmlns:a16="http://schemas.microsoft.com/office/drawing/2014/main" id="{1041E7E8-61E6-4E2E-8E41-68B0CC445BBB}"/>
              </a:ext>
            </a:extLst>
          </p:cNvPr>
          <p:cNvSpPr txBox="1"/>
          <p:nvPr/>
        </p:nvSpPr>
        <p:spPr>
          <a:xfrm>
            <a:off x="8491797" y="4269491"/>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其他加密方式</a:t>
            </a:r>
          </a:p>
        </p:txBody>
      </p:sp>
      <p:sp>
        <p:nvSpPr>
          <p:cNvPr id="20" name="文本框 19">
            <a:extLst>
              <a:ext uri="{FF2B5EF4-FFF2-40B4-BE49-F238E27FC236}">
                <a16:creationId xmlns:a16="http://schemas.microsoft.com/office/drawing/2014/main" id="{33D25048-50BB-4ADC-971C-014E479E9774}"/>
              </a:ext>
            </a:extLst>
          </p:cNvPr>
          <p:cNvSpPr txBox="1"/>
          <p:nvPr/>
        </p:nvSpPr>
        <p:spPr>
          <a:xfrm>
            <a:off x="7315068" y="402946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56FF323D-B65B-40C8-86BF-C5F2C1CA637C}"/>
              </a:ext>
            </a:extLst>
          </p:cNvPr>
          <p:cNvCxnSpPr/>
          <p:nvPr/>
        </p:nvCxnSpPr>
        <p:spPr>
          <a:xfrm flipH="1">
            <a:off x="7594197" y="54492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文本框 22">
            <a:hlinkClick r:id="rId4" action="ppaction://hlinksldjump"/>
            <a:extLst>
              <a:ext uri="{FF2B5EF4-FFF2-40B4-BE49-F238E27FC236}">
                <a16:creationId xmlns:a16="http://schemas.microsoft.com/office/drawing/2014/main" id="{D5BAC5B7-7AB1-49C6-8D1C-0A7800154C79}"/>
              </a:ext>
            </a:extLst>
          </p:cNvPr>
          <p:cNvSpPr txBox="1"/>
          <p:nvPr/>
        </p:nvSpPr>
        <p:spPr>
          <a:xfrm>
            <a:off x="8499057" y="5249208"/>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常见的数据解密技术</a:t>
            </a:r>
          </a:p>
        </p:txBody>
      </p:sp>
      <p:sp>
        <p:nvSpPr>
          <p:cNvPr id="24" name="文本框 23">
            <a:extLst>
              <a:ext uri="{FF2B5EF4-FFF2-40B4-BE49-F238E27FC236}">
                <a16:creationId xmlns:a16="http://schemas.microsoft.com/office/drawing/2014/main" id="{A0234004-F0BF-48FB-BF4F-8DA98F50C35E}"/>
              </a:ext>
            </a:extLst>
          </p:cNvPr>
          <p:cNvSpPr txBox="1"/>
          <p:nvPr/>
        </p:nvSpPr>
        <p:spPr>
          <a:xfrm>
            <a:off x="7322328" y="5009180"/>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2976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57585" y="3972975"/>
            <a:ext cx="4493538" cy="830997"/>
          </a:xfrm>
          <a:prstGeom prst="rect">
            <a:avLst/>
          </a:prstGeom>
        </p:spPr>
        <p:txBody>
          <a:bodyPr wrap="none">
            <a:spAutoFit/>
          </a:bodyPr>
          <a:lstStyle/>
          <a:p>
            <a:r>
              <a:rPr lang="zh-CN" altLang="zh-CN" sz="4800" b="1" dirty="0"/>
              <a:t>数据完整性保护</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102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215328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117010" y="2088731"/>
            <a:ext cx="795798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2.4.1 </a:t>
            </a:r>
            <a:r>
              <a:rPr lang="zh-CN" altLang="zh-CN" b="1" dirty="0"/>
              <a:t>数据完整性保护内容</a:t>
            </a:r>
          </a:p>
          <a:p>
            <a:pPr indent="457200" latinLnBrk="1"/>
            <a:r>
              <a:rPr lang="zh-CN" altLang="zh-CN" dirty="0"/>
              <a:t>数据完整性保护主要针对的是非法篡改，常见的非法篡改包括：</a:t>
            </a:r>
          </a:p>
          <a:p>
            <a:pPr marL="342900" lvl="0" indent="457200" latinLnBrk="1">
              <a:buFont typeface="Wingdings" panose="05000000000000000000" pitchFamily="2" charset="2"/>
              <a:buChar char="Ø"/>
            </a:pPr>
            <a:r>
              <a:rPr lang="zh-CN" altLang="zh-CN" dirty="0"/>
              <a:t>内容篡改，包括对报文内容的插入﹑删除，改变等。</a:t>
            </a:r>
          </a:p>
          <a:p>
            <a:pPr marL="342900" lvl="0" indent="457200" latinLnBrk="1">
              <a:buFont typeface="Wingdings" panose="05000000000000000000" pitchFamily="2" charset="2"/>
              <a:buChar char="Ø"/>
            </a:pPr>
            <a:r>
              <a:rPr lang="zh-CN" altLang="zh-CN" dirty="0"/>
              <a:t>序列篡改，包括对报文序列的插入﹑删除、错序等</a:t>
            </a:r>
          </a:p>
          <a:p>
            <a:pPr marL="342900" lvl="0" indent="457200" latinLnBrk="1">
              <a:buFont typeface="Wingdings" panose="05000000000000000000" pitchFamily="2" charset="2"/>
              <a:buChar char="Ø"/>
            </a:pPr>
            <a:r>
              <a:rPr lang="zh-CN" altLang="zh-CN" dirty="0"/>
              <a:t>时间篡改，对报文进行延迟或回放。</a:t>
            </a:r>
          </a:p>
        </p:txBody>
      </p:sp>
    </p:spTree>
    <p:extLst>
      <p:ext uri="{BB962C8B-B14F-4D97-AF65-F5344CB8AC3E}">
        <p14:creationId xmlns:p14="http://schemas.microsoft.com/office/powerpoint/2010/main" val="3814073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56881" y="1464616"/>
            <a:ext cx="8368523" cy="371698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2.4.2 </a:t>
            </a:r>
            <a:r>
              <a:rPr lang="zh-CN" altLang="zh-CN" b="1" dirty="0"/>
              <a:t>消息认证简介</a:t>
            </a:r>
          </a:p>
          <a:p>
            <a:pPr indent="457200" latinLnBrk="1"/>
            <a:r>
              <a:rPr lang="zh-CN" altLang="zh-CN" dirty="0"/>
              <a:t>消息认证也称报文鉴别﹐是用于验证所收到的消息确实来自真正的发送方，并未被篡改﹐检测传输和存储的消息（报文）有无受到完整性攻击的手段，包括消息内容认证，消息的序列认证和操作时间认证等。其核心是消息（报文）的内容认证。消息的序列认证的一般办法是给发送的报文加一个序列号，接收方通过检查序列号来鉴别报文传送的序列有没有被破坏。消息的操作时间认证也称数据的实时性保护，通常可以采用时间戳或询问</a:t>
            </a:r>
            <a:r>
              <a:rPr lang="en-US" altLang="zh-CN" dirty="0"/>
              <a:t>-</a:t>
            </a:r>
            <a:r>
              <a:rPr lang="zh-CN" altLang="zh-CN" dirty="0"/>
              <a:t>应答机制进行确认。</a:t>
            </a:r>
          </a:p>
        </p:txBody>
      </p:sp>
    </p:spTree>
    <p:extLst>
      <p:ext uri="{BB962C8B-B14F-4D97-AF65-F5344CB8AC3E}">
        <p14:creationId xmlns:p14="http://schemas.microsoft.com/office/powerpoint/2010/main" val="1271721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78471"/>
            <a:ext cx="9027383"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2.4.3 </a:t>
            </a:r>
            <a:r>
              <a:rPr lang="zh-CN" altLang="zh-CN" b="1" dirty="0"/>
              <a:t>报文摘要简介</a:t>
            </a:r>
          </a:p>
          <a:p>
            <a:pPr indent="457200"/>
            <a:r>
              <a:rPr lang="zh-CN" altLang="zh-CN" dirty="0"/>
              <a:t>为了验证电子文件的完整性，可以采用某种算法从该文件中计算出一个报文摘要，由此摘要来鉴别此报文是否被非法修改过。一个报文与该报文产生的报文摘要是配对的。发送方从要发送的报文数据中按照某种约定的算法计算出报文摘要，再用自己的私有密钥将报文摘要加密，然后附加在报文后部一起传输。加密后的报文摘要也称为</a:t>
            </a:r>
            <a:r>
              <a:rPr lang="en-US" altLang="zh-CN" dirty="0"/>
              <a:t>“</a:t>
            </a:r>
            <a:r>
              <a:rPr lang="zh-CN" altLang="zh-CN" dirty="0"/>
              <a:t>报文验证码</a:t>
            </a:r>
            <a:r>
              <a:rPr lang="en-US" altLang="zh-CN" dirty="0"/>
              <a:t>MAC”</a:t>
            </a:r>
            <a:r>
              <a:rPr lang="zh-CN" altLang="zh-CN" dirty="0"/>
              <a:t>。接收方从收到的报文中按照约定的算法计算出报文摘要，再利用发送方的公开密钥将收到的加密摘要解密，进行二者对照，就可检验出该报文是否被篡改过。</a:t>
            </a:r>
          </a:p>
        </p:txBody>
      </p:sp>
    </p:spTree>
    <p:extLst>
      <p:ext uri="{BB962C8B-B14F-4D97-AF65-F5344CB8AC3E}">
        <p14:creationId xmlns:p14="http://schemas.microsoft.com/office/powerpoint/2010/main" val="2987047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549275"/>
            <a:ext cx="969306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2.4.4 Hash</a:t>
            </a:r>
            <a:r>
              <a:rPr lang="zh-CN" altLang="zh-CN" b="1" dirty="0"/>
              <a:t>算法</a:t>
            </a:r>
          </a:p>
          <a:p>
            <a:pPr indent="457200" latinLnBrk="1"/>
            <a:r>
              <a:rPr lang="zh-CN" altLang="zh-CN" dirty="0"/>
              <a:t>哈希算法（</a:t>
            </a:r>
            <a:r>
              <a:rPr lang="en-US" altLang="zh-CN" dirty="0"/>
              <a:t>Hash Algorithm</a:t>
            </a:r>
            <a:r>
              <a:rPr lang="zh-CN" altLang="zh-CN" dirty="0"/>
              <a:t>）也称为信息标记算法，可以提供数据完整性方面的判断依据。</a:t>
            </a:r>
            <a:endParaRPr lang="en-US" altLang="zh-CN" dirty="0"/>
          </a:p>
          <a:p>
            <a:pPr indent="457200" latinLnBrk="1"/>
            <a:r>
              <a:rPr lang="en-US" altLang="zh-CN" b="1" dirty="0"/>
              <a:t>1. Hash</a:t>
            </a:r>
            <a:r>
              <a:rPr lang="zh-CN" altLang="zh-CN" b="1" dirty="0"/>
              <a:t>简介</a:t>
            </a:r>
          </a:p>
          <a:p>
            <a:pPr indent="457200" latinLnBrk="1"/>
            <a:r>
              <a:rPr lang="en-US" altLang="zh-CN" dirty="0"/>
              <a:t>Hash</a:t>
            </a:r>
            <a:r>
              <a:rPr lang="zh-CN" altLang="zh-CN" dirty="0"/>
              <a:t>，一般翻译做散列、杂凑，或音译为哈希，是把任意长度的输入（又叫做预映射</a:t>
            </a:r>
            <a:r>
              <a:rPr lang="en-US" altLang="zh-CN" dirty="0"/>
              <a:t>pre-image</a:t>
            </a:r>
            <a:r>
              <a:rPr lang="zh-CN" altLang="zh-CN" dirty="0"/>
              <a:t>）通过散列算法变换成固定长度的输出，该输出就是散列值。</a:t>
            </a:r>
            <a:endParaRPr lang="en-US" altLang="zh-CN" dirty="0"/>
          </a:p>
          <a:p>
            <a:pPr indent="457200" latinLnBrk="1"/>
            <a:r>
              <a:rPr lang="en-US" altLang="zh-CN" b="1" dirty="0"/>
              <a:t>2. Hash</a:t>
            </a:r>
            <a:r>
              <a:rPr lang="zh-CN" altLang="zh-CN" b="1" dirty="0"/>
              <a:t>函数特性</a:t>
            </a:r>
          </a:p>
          <a:p>
            <a:pPr indent="457200" latinLnBrk="1"/>
            <a:r>
              <a:rPr lang="zh-CN" altLang="zh-CN" dirty="0"/>
              <a:t>哈希算法以一条信息为输入，输出一个固定长度的数字，称为标记（</a:t>
            </a:r>
            <a:r>
              <a:rPr lang="en-US" altLang="zh-CN" dirty="0"/>
              <a:t>Digest</a:t>
            </a:r>
            <a:r>
              <a:rPr lang="zh-CN" altLang="zh-CN" dirty="0"/>
              <a:t>）。哈希算法具备以下</a:t>
            </a:r>
            <a:r>
              <a:rPr lang="en-US" altLang="zh-CN" dirty="0"/>
              <a:t>3</a:t>
            </a:r>
            <a:r>
              <a:rPr lang="zh-CN" altLang="zh-CN" dirty="0"/>
              <a:t>个特性。</a:t>
            </a:r>
          </a:p>
          <a:p>
            <a:pPr marL="342900" lvl="0" indent="457200" latinLnBrk="1">
              <a:buFont typeface="Wingdings" panose="05000000000000000000" pitchFamily="2" charset="2"/>
              <a:buChar char="Ø"/>
            </a:pPr>
            <a:r>
              <a:rPr lang="zh-CN" altLang="zh-CN" dirty="0"/>
              <a:t>不可能以信息标记为依据推导出输入信息的内容。</a:t>
            </a:r>
          </a:p>
          <a:p>
            <a:pPr marL="342900" lvl="0" indent="457200" latinLnBrk="1">
              <a:buFont typeface="Wingdings" panose="05000000000000000000" pitchFamily="2" charset="2"/>
              <a:buChar char="Ø"/>
            </a:pPr>
            <a:r>
              <a:rPr lang="zh-CN" altLang="zh-CN" dirty="0"/>
              <a:t>不可能人为控制某个消息与某个标记的对应关系（必须用哈希算法得到）。</a:t>
            </a:r>
          </a:p>
          <a:p>
            <a:pPr marL="342900" lvl="0" indent="457200" latinLnBrk="1">
              <a:buFont typeface="Wingdings" panose="05000000000000000000" pitchFamily="2" charset="2"/>
              <a:buChar char="Ø"/>
            </a:pPr>
            <a:r>
              <a:rPr lang="zh-CN" altLang="zh-CN" dirty="0"/>
              <a:t>要想找到具有同样标记的信息在计算方面是行不通的。</a:t>
            </a:r>
          </a:p>
        </p:txBody>
      </p:sp>
    </p:spTree>
    <p:extLst>
      <p:ext uri="{BB962C8B-B14F-4D97-AF65-F5344CB8AC3E}">
        <p14:creationId xmlns:p14="http://schemas.microsoft.com/office/powerpoint/2010/main" val="1522774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565277"/>
            <a:ext cx="9693067"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散列函数的特性</a:t>
            </a:r>
          </a:p>
          <a:p>
            <a:pPr indent="457200" latinLnBrk="1"/>
            <a:r>
              <a:rPr lang="zh-CN" altLang="zh-CN" dirty="0"/>
              <a:t>所有散列函数都有如下一个基本特性：如果两个散列值是不相同的（根据同一函数），那么这两个散列值的原始输入也是不相同的。这个特性是散列函数具有确定性的结果。但另一方面，散列函数的输入和输出不是一一对应的，如果两个散列值相同，两个输入值很可能是相同的，但不绝对肯定二者一定相等（可能出现哈希碰撞）。输入一些数据计算出散列值，然后部分改变输入值，一个具有强混淆特性的散列函数会产生一个完全不同的散列值。 </a:t>
            </a:r>
          </a:p>
        </p:txBody>
      </p:sp>
    </p:spTree>
    <p:extLst>
      <p:ext uri="{BB962C8B-B14F-4D97-AF65-F5344CB8AC3E}">
        <p14:creationId xmlns:p14="http://schemas.microsoft.com/office/powerpoint/2010/main" val="25510314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9392" y="884043"/>
            <a:ext cx="9471746" cy="47465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Hash</a:t>
            </a:r>
            <a:r>
              <a:rPr lang="zh-CN" altLang="zh-CN" b="1" dirty="0"/>
              <a:t>函数的计算</a:t>
            </a:r>
          </a:p>
          <a:p>
            <a:pPr indent="457200" latinLnBrk="1"/>
            <a:r>
              <a:rPr lang="zh-CN" altLang="zh-CN" dirty="0"/>
              <a:t>根据获取</a:t>
            </a:r>
            <a:r>
              <a:rPr lang="en-US" altLang="zh-CN" dirty="0"/>
              <a:t>Hash</a:t>
            </a:r>
            <a:r>
              <a:rPr lang="zh-CN" altLang="zh-CN" dirty="0"/>
              <a:t>值的计算方法，</a:t>
            </a:r>
            <a:r>
              <a:rPr lang="en-US" altLang="zh-CN" dirty="0"/>
              <a:t>Hash</a:t>
            </a:r>
            <a:r>
              <a:rPr lang="zh-CN" altLang="zh-CN" dirty="0"/>
              <a:t>函数常使用以下四种方法获取到</a:t>
            </a:r>
            <a:r>
              <a:rPr lang="en-US" altLang="zh-CN" dirty="0"/>
              <a:t>Hash</a:t>
            </a:r>
            <a:r>
              <a:rPr lang="zh-CN" altLang="zh-CN" dirty="0"/>
              <a:t>值：</a:t>
            </a:r>
          </a:p>
          <a:p>
            <a:pPr marL="457200" lvl="0" indent="457200" latinLnBrk="1">
              <a:buAutoNum type="arabicParenBoth"/>
            </a:pPr>
            <a:r>
              <a:rPr lang="zh-CN" altLang="zh-CN" dirty="0"/>
              <a:t>余数法</a:t>
            </a:r>
            <a:endParaRPr lang="en-US" altLang="zh-CN" dirty="0"/>
          </a:p>
          <a:p>
            <a:pPr marL="457200" indent="457200" latinLnBrk="1">
              <a:buFontTx/>
              <a:buAutoNum type="arabicParenBoth"/>
            </a:pPr>
            <a:r>
              <a:rPr lang="zh-CN" altLang="zh-CN" dirty="0"/>
              <a:t>折叠法</a:t>
            </a:r>
          </a:p>
          <a:p>
            <a:pPr marL="457200" indent="457200" latinLnBrk="1">
              <a:buFontTx/>
              <a:buAutoNum type="arabicParenBoth"/>
            </a:pPr>
            <a:r>
              <a:rPr lang="zh-CN" altLang="zh-CN" dirty="0"/>
              <a:t>基数转换法</a:t>
            </a:r>
          </a:p>
          <a:p>
            <a:pPr marL="457200" indent="457200" latinLnBrk="1">
              <a:buFontTx/>
              <a:buAutoNum type="arabicParenBoth"/>
            </a:pPr>
            <a:r>
              <a:rPr lang="zh-CN" altLang="zh-CN" dirty="0"/>
              <a:t>数据重排法</a:t>
            </a:r>
          </a:p>
          <a:p>
            <a:pPr indent="457200" latinLnBrk="1"/>
            <a:r>
              <a:rPr lang="en-US" altLang="zh-CN" b="1" dirty="0"/>
              <a:t>5. </a:t>
            </a:r>
            <a:r>
              <a:rPr lang="zh-CN" altLang="zh-CN" b="1" dirty="0"/>
              <a:t>常见的</a:t>
            </a:r>
            <a:r>
              <a:rPr lang="en-US" altLang="zh-CN" b="1" dirty="0"/>
              <a:t>Hash</a:t>
            </a:r>
            <a:r>
              <a:rPr lang="zh-CN" altLang="zh-CN" b="1" dirty="0"/>
              <a:t>应用及算法</a:t>
            </a:r>
          </a:p>
          <a:p>
            <a:pPr indent="457200" latinLnBrk="1"/>
            <a:r>
              <a:rPr lang="zh-CN" altLang="zh-CN" dirty="0"/>
              <a:t>哈希算法与加密算法共同使用，加强数据通信的安全性。采用这一技术的应用有数字签名、数字证书、网上交易、终端的安全连接、安全的电子邮件系统、</a:t>
            </a:r>
            <a:r>
              <a:rPr lang="en-US" altLang="zh-CN" dirty="0"/>
              <a:t>PGP</a:t>
            </a:r>
            <a:r>
              <a:rPr lang="zh-CN" altLang="zh-CN" dirty="0"/>
              <a:t>加密软件等。</a:t>
            </a:r>
          </a:p>
        </p:txBody>
      </p:sp>
    </p:spTree>
    <p:extLst>
      <p:ext uri="{BB962C8B-B14F-4D97-AF65-F5344CB8AC3E}">
        <p14:creationId xmlns:p14="http://schemas.microsoft.com/office/powerpoint/2010/main" val="4216663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305900"/>
            <a:ext cx="947174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2.4.5 MD5</a:t>
            </a:r>
            <a:r>
              <a:rPr lang="zh-CN" altLang="zh-CN" b="1" dirty="0"/>
              <a:t>算法</a:t>
            </a:r>
          </a:p>
          <a:p>
            <a:pPr indent="457200" latinLnBrk="1"/>
            <a:r>
              <a:rPr lang="en-US" altLang="zh-CN" dirty="0"/>
              <a:t>MD5</a:t>
            </a:r>
            <a:r>
              <a:rPr lang="zh-CN" altLang="zh-CN" dirty="0"/>
              <a:t>（</a:t>
            </a:r>
            <a:r>
              <a:rPr lang="en-US" altLang="zh-CN" dirty="0"/>
              <a:t>Message-Digest Algorithm 5</a:t>
            </a:r>
            <a:r>
              <a:rPr lang="zh-CN" altLang="zh-CN" dirty="0"/>
              <a:t>，信息</a:t>
            </a:r>
            <a:r>
              <a:rPr lang="en-US" altLang="zh-CN" dirty="0"/>
              <a:t>-</a:t>
            </a:r>
            <a:r>
              <a:rPr lang="zh-CN" altLang="zh-CN" dirty="0"/>
              <a:t>摘要算法 </a:t>
            </a:r>
            <a:r>
              <a:rPr lang="en-US" altLang="zh-CN" dirty="0"/>
              <a:t>5</a:t>
            </a:r>
            <a:r>
              <a:rPr lang="zh-CN" altLang="zh-CN" dirty="0"/>
              <a:t>），在</a:t>
            </a:r>
            <a:r>
              <a:rPr lang="en-US" altLang="zh-CN" dirty="0"/>
              <a:t>20</a:t>
            </a:r>
            <a:r>
              <a:rPr lang="zh-CN" altLang="zh-CN" dirty="0"/>
              <a:t>世纪</a:t>
            </a:r>
            <a:r>
              <a:rPr lang="en-US" altLang="zh-CN" dirty="0"/>
              <a:t>90</a:t>
            </a:r>
            <a:r>
              <a:rPr lang="zh-CN" altLang="zh-CN" dirty="0"/>
              <a:t>年代初由</a:t>
            </a:r>
            <a:r>
              <a:rPr lang="en-US" altLang="zh-CN" dirty="0" err="1"/>
              <a:t>RonaldL</a:t>
            </a:r>
            <a:r>
              <a:rPr lang="zh-CN" altLang="zh-CN" dirty="0"/>
              <a:t>。</a:t>
            </a:r>
            <a:r>
              <a:rPr lang="en-US" altLang="zh-CN" dirty="0" err="1"/>
              <a:t>Rivest</a:t>
            </a:r>
            <a:r>
              <a:rPr lang="zh-CN" altLang="zh-CN" dirty="0"/>
              <a:t>开发出来，经</a:t>
            </a:r>
            <a:r>
              <a:rPr lang="en-US" altLang="zh-CN" dirty="0"/>
              <a:t>MD2</a:t>
            </a:r>
            <a:r>
              <a:rPr lang="zh-CN" altLang="zh-CN" dirty="0"/>
              <a:t>、</a:t>
            </a:r>
            <a:r>
              <a:rPr lang="en-US" altLang="zh-CN" dirty="0"/>
              <a:t>MD3</a:t>
            </a:r>
            <a:r>
              <a:rPr lang="zh-CN" altLang="zh-CN" dirty="0"/>
              <a:t>和</a:t>
            </a:r>
            <a:r>
              <a:rPr lang="en-US" altLang="zh-CN" dirty="0"/>
              <a:t>MD4</a:t>
            </a:r>
            <a:r>
              <a:rPr lang="zh-CN" altLang="zh-CN" dirty="0"/>
              <a:t>发展而来。</a:t>
            </a:r>
            <a:r>
              <a:rPr lang="en-US" altLang="zh-CN" dirty="0"/>
              <a:t>MD5</a:t>
            </a:r>
            <a:r>
              <a:rPr lang="zh-CN" altLang="zh-CN" dirty="0"/>
              <a:t>是一种哈希算法，哈希算法的用途不是对明文加密，让别人看不懂，而是通过对信息摘要的比对，防止对原文的篡改。</a:t>
            </a:r>
          </a:p>
          <a:p>
            <a:pPr indent="457200" latinLnBrk="1"/>
            <a:r>
              <a:rPr lang="en-US" altLang="zh-CN" dirty="0"/>
              <a:t>MD5</a:t>
            </a:r>
            <a:r>
              <a:rPr lang="zh-CN" altLang="zh-CN" dirty="0"/>
              <a:t>是把一个任意长度的字节串加密成一个固定长度的大整数（通常是</a:t>
            </a:r>
            <a:r>
              <a:rPr lang="en-US" altLang="zh-CN" dirty="0"/>
              <a:t>16</a:t>
            </a:r>
            <a:r>
              <a:rPr lang="zh-CN" altLang="zh-CN" dirty="0"/>
              <a:t>位或</a:t>
            </a:r>
            <a:r>
              <a:rPr lang="en-US" altLang="zh-CN" dirty="0"/>
              <a:t>32</a:t>
            </a:r>
            <a:r>
              <a:rPr lang="zh-CN" altLang="zh-CN" dirty="0"/>
              <a:t>位），加密的过程中要筛选过滤掉一些原文的数据信息，因此想通过对加密的结果进行逆运算得出原文是不可能的。</a:t>
            </a:r>
          </a:p>
        </p:txBody>
      </p:sp>
    </p:spTree>
    <p:extLst>
      <p:ext uri="{BB962C8B-B14F-4D97-AF65-F5344CB8AC3E}">
        <p14:creationId xmlns:p14="http://schemas.microsoft.com/office/powerpoint/2010/main" val="11344622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436528"/>
            <a:ext cx="947174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2.4.6 SHA</a:t>
            </a:r>
            <a:r>
              <a:rPr lang="zh-CN" altLang="zh-CN" b="1" dirty="0"/>
              <a:t>算法</a:t>
            </a:r>
          </a:p>
          <a:p>
            <a:pPr indent="457200" latinLnBrk="1"/>
            <a:r>
              <a:rPr lang="en-US" altLang="zh-CN" dirty="0"/>
              <a:t>SHA</a:t>
            </a:r>
            <a:r>
              <a:rPr lang="zh-CN" altLang="zh-CN" dirty="0"/>
              <a:t>（</a:t>
            </a:r>
            <a:r>
              <a:rPr lang="en-US" altLang="zh-CN" dirty="0"/>
              <a:t>Secure Hash Algorithm</a:t>
            </a:r>
            <a:r>
              <a:rPr lang="zh-CN" altLang="zh-CN" dirty="0"/>
              <a:t>，安全哈希算法）是由</a:t>
            </a:r>
            <a:r>
              <a:rPr lang="en-US" altLang="zh-CN" dirty="0"/>
              <a:t>NIST</a:t>
            </a:r>
            <a:r>
              <a:rPr lang="zh-CN" altLang="zh-CN" dirty="0"/>
              <a:t>和</a:t>
            </a:r>
            <a:r>
              <a:rPr lang="en-US" altLang="zh-CN" dirty="0"/>
              <a:t>NSA</a:t>
            </a:r>
            <a:r>
              <a:rPr lang="zh-CN" altLang="zh-CN" dirty="0"/>
              <a:t>开发的，于</a:t>
            </a:r>
            <a:r>
              <a:rPr lang="en-US" altLang="zh-CN" dirty="0"/>
              <a:t>1993</a:t>
            </a:r>
            <a:r>
              <a:rPr lang="zh-CN" altLang="zh-CN" dirty="0"/>
              <a:t>年作为联邦信息处理标准（</a:t>
            </a:r>
            <a:r>
              <a:rPr lang="en-US" altLang="zh-CN" dirty="0"/>
              <a:t>FIPS PUB 180</a:t>
            </a:r>
            <a:r>
              <a:rPr lang="zh-CN" altLang="zh-CN" dirty="0"/>
              <a:t>）公布，</a:t>
            </a:r>
            <a:r>
              <a:rPr lang="en-US" altLang="zh-CN" dirty="0"/>
              <a:t>1995</a:t>
            </a:r>
            <a:r>
              <a:rPr lang="zh-CN" altLang="zh-CN" dirty="0"/>
              <a:t>年修订为</a:t>
            </a:r>
            <a:r>
              <a:rPr lang="en-US" altLang="zh-CN" dirty="0"/>
              <a:t>FIPS PUB 181</a:t>
            </a:r>
            <a:r>
              <a:rPr lang="zh-CN" altLang="zh-CN" dirty="0"/>
              <a:t>，</a:t>
            </a:r>
            <a:r>
              <a:rPr lang="en-US" altLang="zh-CN" dirty="0"/>
              <a:t>1995</a:t>
            </a:r>
            <a:r>
              <a:rPr lang="zh-CN" altLang="zh-CN" dirty="0"/>
              <a:t>年修订为</a:t>
            </a:r>
            <a:r>
              <a:rPr lang="en-US" altLang="zh-CN" dirty="0"/>
              <a:t>SHA-1</a:t>
            </a:r>
            <a:r>
              <a:rPr lang="zh-CN" altLang="zh-CN" dirty="0"/>
              <a:t>。</a:t>
            </a:r>
          </a:p>
          <a:p>
            <a:pPr indent="457200" latinLnBrk="1"/>
            <a:r>
              <a:rPr lang="zh-CN" altLang="zh-CN" dirty="0"/>
              <a:t>在此基础上发展出</a:t>
            </a:r>
            <a:r>
              <a:rPr lang="en-US" altLang="zh-CN" dirty="0"/>
              <a:t>SHA-2</a:t>
            </a:r>
            <a:r>
              <a:rPr lang="zh-CN" altLang="zh-CN" dirty="0"/>
              <a:t>，</a:t>
            </a:r>
            <a:r>
              <a:rPr lang="en-US" altLang="zh-CN" dirty="0"/>
              <a:t>2002</a:t>
            </a:r>
            <a:r>
              <a:rPr lang="zh-CN" altLang="zh-CN" dirty="0"/>
              <a:t>年，</a:t>
            </a:r>
            <a:r>
              <a:rPr lang="en-US" altLang="zh-CN" dirty="0"/>
              <a:t>NIST</a:t>
            </a:r>
            <a:r>
              <a:rPr lang="zh-CN" altLang="zh-CN" dirty="0"/>
              <a:t>分别发布了</a:t>
            </a:r>
            <a:r>
              <a:rPr lang="en-US" altLang="zh-CN" dirty="0"/>
              <a:t>SHA-256</a:t>
            </a:r>
            <a:r>
              <a:rPr lang="zh-CN" altLang="zh-CN" dirty="0"/>
              <a:t>、</a:t>
            </a:r>
            <a:r>
              <a:rPr lang="en-US" altLang="zh-CN" dirty="0"/>
              <a:t>SHA-384</a:t>
            </a:r>
            <a:r>
              <a:rPr lang="zh-CN" altLang="zh-CN" dirty="0"/>
              <a:t>、</a:t>
            </a:r>
            <a:r>
              <a:rPr lang="en-US" altLang="zh-CN" dirty="0"/>
              <a:t>SHA-512</a:t>
            </a:r>
            <a:r>
              <a:rPr lang="zh-CN" altLang="zh-CN" dirty="0"/>
              <a:t>，这些算法统称为</a:t>
            </a:r>
            <a:r>
              <a:rPr lang="en-US" altLang="zh-CN" dirty="0"/>
              <a:t>SHA-2</a:t>
            </a:r>
            <a:r>
              <a:rPr lang="zh-CN" altLang="zh-CN" dirty="0"/>
              <a:t>，</a:t>
            </a:r>
            <a:r>
              <a:rPr lang="en-US" altLang="zh-CN" dirty="0"/>
              <a:t>2008</a:t>
            </a:r>
            <a:r>
              <a:rPr lang="zh-CN" altLang="zh-CN" dirty="0"/>
              <a:t>年又新增了</a:t>
            </a:r>
            <a:r>
              <a:rPr lang="en-US" altLang="zh-CN" dirty="0"/>
              <a:t>SHA-224</a:t>
            </a:r>
            <a:r>
              <a:rPr lang="zh-CN" altLang="zh-CN" dirty="0"/>
              <a:t>。</a:t>
            </a:r>
            <a:r>
              <a:rPr lang="en-US" altLang="zh-CN" dirty="0"/>
              <a:t>SHA-1</a:t>
            </a:r>
            <a:r>
              <a:rPr lang="zh-CN" altLang="zh-CN" dirty="0"/>
              <a:t>是</a:t>
            </a:r>
            <a:r>
              <a:rPr lang="en-US" altLang="zh-CN" dirty="0"/>
              <a:t>160</a:t>
            </a:r>
            <a:r>
              <a:rPr lang="zh-CN" altLang="zh-CN" dirty="0"/>
              <a:t>位的</a:t>
            </a:r>
            <a:r>
              <a:rPr lang="en-US" altLang="zh-CN" dirty="0"/>
              <a:t>Hash</a:t>
            </a:r>
            <a:r>
              <a:rPr lang="zh-CN" altLang="zh-CN" dirty="0"/>
              <a:t>值，而</a:t>
            </a:r>
            <a:r>
              <a:rPr lang="en-US" altLang="zh-CN" dirty="0"/>
              <a:t>SHA-2</a:t>
            </a:r>
            <a:r>
              <a:rPr lang="zh-CN" altLang="zh-CN" dirty="0"/>
              <a:t>是组合值，有不同的位数，导致这个名词有一些混乱。但是无论是</a:t>
            </a:r>
            <a:r>
              <a:rPr lang="en-US" altLang="zh-CN" dirty="0"/>
              <a:t>“SHA-2”</a:t>
            </a:r>
            <a:r>
              <a:rPr lang="zh-CN" altLang="zh-CN" dirty="0"/>
              <a:t>，</a:t>
            </a:r>
            <a:r>
              <a:rPr lang="en-US" altLang="zh-CN" dirty="0"/>
              <a:t>“SHA-256”</a:t>
            </a:r>
            <a:r>
              <a:rPr lang="zh-CN" altLang="zh-CN" dirty="0"/>
              <a:t>或</a:t>
            </a:r>
            <a:r>
              <a:rPr lang="en-US" altLang="zh-CN" dirty="0"/>
              <a:t>“SHA-256</a:t>
            </a:r>
            <a:r>
              <a:rPr lang="zh-CN" altLang="zh-CN" dirty="0"/>
              <a:t>位</a:t>
            </a:r>
            <a:r>
              <a:rPr lang="en-US" altLang="zh-CN" dirty="0"/>
              <a:t>”</a:t>
            </a:r>
            <a:r>
              <a:rPr lang="zh-CN" altLang="zh-CN" dirty="0"/>
              <a:t>，其实都是指同一种加密算法。</a:t>
            </a:r>
          </a:p>
        </p:txBody>
      </p:sp>
    </p:spTree>
    <p:extLst>
      <p:ext uri="{BB962C8B-B14F-4D97-AF65-F5344CB8AC3E}">
        <p14:creationId xmlns:p14="http://schemas.microsoft.com/office/powerpoint/2010/main" val="37798650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55888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76897" y="3972975"/>
            <a:ext cx="3877985" cy="830997"/>
          </a:xfrm>
          <a:prstGeom prst="rect">
            <a:avLst/>
          </a:prstGeom>
        </p:spPr>
        <p:txBody>
          <a:bodyPr wrap="none">
            <a:spAutoFit/>
          </a:bodyPr>
          <a:lstStyle/>
          <a:p>
            <a:r>
              <a:rPr lang="zh-CN" altLang="zh-CN" sz="4800" b="1" dirty="0"/>
              <a:t>其他加密方式</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87152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1281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26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186612" y="3972975"/>
            <a:ext cx="5109091" cy="830997"/>
          </a:xfrm>
          <a:prstGeom prst="rect">
            <a:avLst/>
          </a:prstGeom>
        </p:spPr>
        <p:txBody>
          <a:bodyPr wrap="none">
            <a:spAutoFit/>
          </a:bodyPr>
          <a:lstStyle/>
          <a:p>
            <a:r>
              <a:rPr lang="zh-CN" altLang="zh-CN" sz="4800" b="1" dirty="0"/>
              <a:t>数据加密技术简介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39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96404" y="1131727"/>
            <a:ext cx="947174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2.5.1 </a:t>
            </a:r>
            <a:r>
              <a:rPr lang="zh-CN" altLang="zh-CN" b="1" dirty="0"/>
              <a:t>软件加密</a:t>
            </a:r>
          </a:p>
          <a:p>
            <a:pPr indent="457200" latinLnBrk="1"/>
            <a:r>
              <a:rPr lang="zh-CN" altLang="zh-CN" dirty="0"/>
              <a:t>软件加密一般是用户在发送信息前，先调用信息安全模块对信息进行加密，然后发送，到达接收方后，由用户使用相应的解密软件进行解密并还原。软件加密的方法有密码表加密、软件子校验方式、序列号加密、许可证管理方式、钥匙盘方式、光盘加密等方法。</a:t>
            </a:r>
            <a:endParaRPr lang="en-US" altLang="zh-CN" dirty="0"/>
          </a:p>
          <a:p>
            <a:pPr indent="457200" latinLnBrk="1"/>
            <a:r>
              <a:rPr lang="en-US" altLang="zh-CN" b="1" dirty="0"/>
              <a:t>1. </a:t>
            </a:r>
            <a:r>
              <a:rPr lang="zh-CN" altLang="zh-CN" b="1" dirty="0"/>
              <a:t>序列号加密</a:t>
            </a:r>
          </a:p>
          <a:p>
            <a:pPr indent="457200" latinLnBrk="1"/>
            <a:r>
              <a:rPr lang="zh-CN" altLang="zh-CN" dirty="0"/>
              <a:t>现今很多共享软件大多采用这种加密方式</a:t>
            </a:r>
            <a:r>
              <a:rPr lang="zh-CN" altLang="en-US" dirty="0"/>
              <a:t>。</a:t>
            </a:r>
            <a:endParaRPr lang="en-US" altLang="zh-CN" dirty="0"/>
          </a:p>
          <a:p>
            <a:pPr indent="457200" latinLnBrk="1"/>
            <a:r>
              <a:rPr lang="en-US" altLang="zh-CN" b="1" dirty="0"/>
              <a:t>2. </a:t>
            </a:r>
            <a:r>
              <a:rPr lang="zh-CN" altLang="zh-CN" b="1" dirty="0"/>
              <a:t>许可证加密</a:t>
            </a:r>
          </a:p>
          <a:p>
            <a:pPr indent="457200"/>
            <a:r>
              <a:rPr lang="zh-CN" altLang="zh-CN" dirty="0"/>
              <a:t>许可证加密是序列号加密的一个变种。</a:t>
            </a:r>
          </a:p>
        </p:txBody>
      </p:sp>
    </p:spTree>
    <p:extLst>
      <p:ext uri="{BB962C8B-B14F-4D97-AF65-F5344CB8AC3E}">
        <p14:creationId xmlns:p14="http://schemas.microsoft.com/office/powerpoint/2010/main" val="21476303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2659" y="927588"/>
            <a:ext cx="8776458" cy="46703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2.5.2 </a:t>
            </a:r>
            <a:r>
              <a:rPr lang="zh-CN" altLang="zh-CN" b="1" dirty="0"/>
              <a:t>硬件加密</a:t>
            </a:r>
          </a:p>
          <a:p>
            <a:pPr indent="457200" latinLnBrk="1"/>
            <a:r>
              <a:rPr lang="zh-CN" altLang="zh-CN" dirty="0"/>
              <a:t>硬件加密则是采用硬件（电路、器件、部件等）和软件结合的方式实现加密，对硬件本身和软件采取加密、隐藏、防护技术，防止被保护对象被攻击者破析、破译。硬件加解密是商业或军事上的主流。硬件加密的方法有加密卡、软件狗、微狗等。硬件加密具有以下几个特点。</a:t>
            </a:r>
            <a:endParaRPr lang="en-US" altLang="zh-CN" dirty="0"/>
          </a:p>
          <a:p>
            <a:pPr marL="342900" indent="457200" latinLnBrk="1">
              <a:buFont typeface="Wingdings" panose="05000000000000000000" pitchFamily="2" charset="2"/>
              <a:buChar char="Ø"/>
            </a:pPr>
            <a:r>
              <a:rPr lang="zh-CN" altLang="zh-CN" dirty="0"/>
              <a:t>速度快</a:t>
            </a:r>
            <a:endParaRPr lang="en-US" altLang="zh-CN" dirty="0"/>
          </a:p>
          <a:p>
            <a:pPr marL="342900" indent="457200" latinLnBrk="1">
              <a:buFont typeface="Wingdings" panose="05000000000000000000" pitchFamily="2" charset="2"/>
              <a:buChar char="Ø"/>
            </a:pPr>
            <a:r>
              <a:rPr lang="zh-CN" altLang="zh-CN" dirty="0"/>
              <a:t>安全性</a:t>
            </a:r>
            <a:endParaRPr lang="en-US" altLang="zh-CN" dirty="0"/>
          </a:p>
          <a:p>
            <a:pPr marL="342900" indent="457200" latinLnBrk="1">
              <a:buFont typeface="Wingdings" panose="05000000000000000000" pitchFamily="2" charset="2"/>
              <a:buChar char="Ø"/>
            </a:pPr>
            <a:r>
              <a:rPr lang="zh-CN" altLang="zh-CN" dirty="0"/>
              <a:t>易于安装</a:t>
            </a:r>
            <a:endParaRPr lang="en-US" altLang="zh-CN" dirty="0"/>
          </a:p>
          <a:p>
            <a:pPr marL="342900" indent="457200" latinLnBrk="1">
              <a:buFont typeface="Wingdings" panose="05000000000000000000" pitchFamily="2" charset="2"/>
              <a:buChar char="Ø"/>
            </a:pPr>
            <a:r>
              <a:rPr lang="zh-CN" altLang="zh-CN" dirty="0"/>
              <a:t>在硬件内设置自毁装置，一旦发现硬件被拆卸或程序被跟踪，促使硬件自毁，使破译者不敢进行动态跟踪。</a:t>
            </a:r>
          </a:p>
        </p:txBody>
      </p:sp>
    </p:spTree>
    <p:extLst>
      <p:ext uri="{BB962C8B-B14F-4D97-AF65-F5344CB8AC3E}">
        <p14:creationId xmlns:p14="http://schemas.microsoft.com/office/powerpoint/2010/main" val="81463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2186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939872" y="3972975"/>
            <a:ext cx="5724644" cy="830997"/>
          </a:xfrm>
          <a:prstGeom prst="rect">
            <a:avLst/>
          </a:prstGeom>
        </p:spPr>
        <p:txBody>
          <a:bodyPr wrap="none">
            <a:spAutoFit/>
          </a:bodyPr>
          <a:lstStyle/>
          <a:p>
            <a:r>
              <a:rPr lang="zh-CN" altLang="zh-CN" sz="4800" b="1" dirty="0"/>
              <a:t>常见的数据解密技术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3449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457321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5542" y="1947879"/>
            <a:ext cx="8640915" cy="241069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2.6.1 </a:t>
            </a:r>
            <a:r>
              <a:rPr lang="zh-CN" altLang="zh-CN" b="1" dirty="0"/>
              <a:t>数据解密技术简介</a:t>
            </a:r>
          </a:p>
          <a:p>
            <a:pPr indent="457200" latinLnBrk="1"/>
            <a:r>
              <a:rPr lang="zh-CN" altLang="zh-CN" dirty="0"/>
              <a:t>我们知道数据加密技术，无论是对称加密还是非对称加密，都需要知道算法和密钥才能进行解密操作。而如果不知道这两者，只能使用猜测，并不断去进行解密操作，才能进行数据的破解。随着加密技术的发展，数据的非法破解已经越来越难。</a:t>
            </a:r>
          </a:p>
        </p:txBody>
      </p:sp>
    </p:spTree>
    <p:extLst>
      <p:ext uri="{BB962C8B-B14F-4D97-AF65-F5344CB8AC3E}">
        <p14:creationId xmlns:p14="http://schemas.microsoft.com/office/powerpoint/2010/main" val="22516870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2212" y="665389"/>
            <a:ext cx="9163580" cy="50677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2.6.2 </a:t>
            </a:r>
            <a:r>
              <a:rPr lang="zh-CN" altLang="zh-CN" b="1" dirty="0"/>
              <a:t>数据加密应用及原理分析</a:t>
            </a:r>
          </a:p>
          <a:p>
            <a:pPr indent="457200" latinLnBrk="1"/>
            <a:r>
              <a:rPr lang="zh-CN" altLang="zh-CN" dirty="0"/>
              <a:t>在日常使用中，常见的加密及原理有以下几种：</a:t>
            </a:r>
          </a:p>
          <a:p>
            <a:pPr indent="457200" latinLnBrk="1"/>
            <a:r>
              <a:rPr lang="en-US" altLang="zh-CN" b="1" dirty="0"/>
              <a:t>1. </a:t>
            </a:r>
            <a:r>
              <a:rPr lang="zh-CN" altLang="zh-CN" b="1" dirty="0"/>
              <a:t>文件加密</a:t>
            </a:r>
          </a:p>
          <a:p>
            <a:pPr indent="457200" latinLnBrk="1"/>
            <a:r>
              <a:rPr lang="zh-CN" altLang="zh-CN" dirty="0"/>
              <a:t>现在很多加密软件使用的是文件保护技术，也就是对文件设置安全密码，文件本身并没有加密，原则上通过技术，可以绕过密码直接读取。这种保护技术的特点就是加密速度快，操作方便灵活。</a:t>
            </a:r>
            <a:endParaRPr lang="en-US" altLang="zh-CN" dirty="0"/>
          </a:p>
          <a:p>
            <a:pPr indent="457200" latinLnBrk="1"/>
            <a:r>
              <a:rPr lang="en-US" altLang="zh-CN" b="1" dirty="0"/>
              <a:t>2. </a:t>
            </a:r>
            <a:r>
              <a:rPr lang="zh-CN" altLang="zh-CN" b="1" dirty="0"/>
              <a:t>视频加密</a:t>
            </a:r>
          </a:p>
          <a:p>
            <a:pPr indent="457200" latinLnBrk="1"/>
            <a:r>
              <a:rPr lang="zh-CN" altLang="zh-CN" dirty="0"/>
              <a:t>视频加密的技术可以大致有如下几种：</a:t>
            </a:r>
          </a:p>
          <a:p>
            <a:pPr indent="457200" latinLnBrk="1"/>
            <a:r>
              <a:rPr lang="zh-CN" altLang="zh-CN" dirty="0"/>
              <a:t>（</a:t>
            </a:r>
            <a:r>
              <a:rPr lang="en-US" altLang="zh-CN" dirty="0"/>
              <a:t>1</a:t>
            </a:r>
            <a:r>
              <a:rPr lang="zh-CN" altLang="zh-CN" dirty="0"/>
              <a:t>）防盗链技术</a:t>
            </a:r>
          </a:p>
          <a:p>
            <a:pPr indent="457200" latinLnBrk="1"/>
            <a:r>
              <a:rPr lang="zh-CN" altLang="zh-CN" dirty="0"/>
              <a:t>（</a:t>
            </a:r>
            <a:r>
              <a:rPr lang="en-US" altLang="zh-CN" dirty="0"/>
              <a:t>2</a:t>
            </a:r>
            <a:r>
              <a:rPr lang="zh-CN" altLang="zh-CN" dirty="0"/>
              <a:t>）</a:t>
            </a:r>
            <a:r>
              <a:rPr lang="en-US" altLang="zh-CN" dirty="0"/>
              <a:t>HLS</a:t>
            </a:r>
            <a:r>
              <a:rPr lang="zh-CN" altLang="zh-CN" dirty="0"/>
              <a:t>加密技术</a:t>
            </a:r>
          </a:p>
          <a:p>
            <a:pPr indent="457200" latinLnBrk="1"/>
            <a:r>
              <a:rPr lang="zh-CN" altLang="zh-CN" dirty="0"/>
              <a:t>（</a:t>
            </a:r>
            <a:r>
              <a:rPr lang="en-US" altLang="zh-CN" dirty="0"/>
              <a:t>3</a:t>
            </a:r>
            <a:r>
              <a:rPr lang="zh-CN" altLang="zh-CN" dirty="0"/>
              <a:t>）私有算法逐帧加密</a:t>
            </a:r>
          </a:p>
        </p:txBody>
      </p:sp>
    </p:spTree>
    <p:extLst>
      <p:ext uri="{BB962C8B-B14F-4D97-AF65-F5344CB8AC3E}">
        <p14:creationId xmlns:p14="http://schemas.microsoft.com/office/powerpoint/2010/main" val="23401593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073671"/>
            <a:ext cx="916358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2.6.3 </a:t>
            </a:r>
            <a:r>
              <a:rPr lang="zh-CN" altLang="zh-CN" b="1" dirty="0"/>
              <a:t>常见算法及解密原理</a:t>
            </a:r>
          </a:p>
          <a:p>
            <a:pPr indent="457200" latinLnBrk="1"/>
            <a:r>
              <a:rPr lang="zh-CN" altLang="zh-CN" dirty="0"/>
              <a:t>在上面的介绍中，已经讲解了很多加密算法及其原理，对于不同的算法都有不同的解密方法及原理。</a:t>
            </a:r>
          </a:p>
          <a:p>
            <a:pPr indent="457200" latinLnBrk="1"/>
            <a:r>
              <a:rPr lang="en-US" altLang="zh-CN" b="1" dirty="0"/>
              <a:t>1. </a:t>
            </a:r>
            <a:r>
              <a:rPr lang="zh-CN" altLang="zh-CN" b="1" dirty="0"/>
              <a:t>明文密码</a:t>
            </a:r>
            <a:endParaRPr lang="en-US" altLang="zh-CN" b="1" dirty="0"/>
          </a:p>
          <a:p>
            <a:pPr indent="457200" latinLnBrk="1"/>
            <a:r>
              <a:rPr lang="zh-CN" altLang="zh-CN" dirty="0"/>
              <a:t>早期的密码存在方式，将明文密码保存在数据库中，通过与用户输入的密码进行对比，相同就可以登录或获取对应的权限。</a:t>
            </a:r>
            <a:endParaRPr lang="en-US" altLang="zh-CN" dirty="0"/>
          </a:p>
          <a:p>
            <a:pPr indent="457200" latinLnBrk="1"/>
            <a:r>
              <a:rPr lang="en-US" altLang="zh-CN" b="1" dirty="0"/>
              <a:t>2. </a:t>
            </a:r>
            <a:r>
              <a:rPr lang="zh-CN" altLang="zh-CN" b="1" dirty="0"/>
              <a:t>对称加密破解</a:t>
            </a:r>
          </a:p>
          <a:p>
            <a:pPr indent="457200"/>
            <a:r>
              <a:rPr lang="zh-CN" altLang="zh-CN" dirty="0"/>
              <a:t>对称加密技术，如</a:t>
            </a:r>
            <a:r>
              <a:rPr lang="en-US" altLang="zh-CN" dirty="0"/>
              <a:t>3DES</a:t>
            </a:r>
            <a:r>
              <a:rPr lang="zh-CN" altLang="zh-CN" dirty="0"/>
              <a:t>、</a:t>
            </a:r>
            <a:r>
              <a:rPr lang="en-US" altLang="zh-CN" dirty="0"/>
              <a:t>AES</a:t>
            </a:r>
            <a:r>
              <a:rPr lang="zh-CN" altLang="zh-CN" dirty="0"/>
              <a:t>等，它们的破解最核心的就是密钥，如果用户的密钥被泄漏，那么对称加密就形同虚设。</a:t>
            </a:r>
            <a:endParaRPr lang="en-US" altLang="zh-CN" b="1" dirty="0"/>
          </a:p>
        </p:txBody>
      </p:sp>
    </p:spTree>
    <p:extLst>
      <p:ext uri="{BB962C8B-B14F-4D97-AF65-F5344CB8AC3E}">
        <p14:creationId xmlns:p14="http://schemas.microsoft.com/office/powerpoint/2010/main" val="6142017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32528"/>
            <a:ext cx="916358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Hash</a:t>
            </a:r>
            <a:r>
              <a:rPr lang="zh-CN" altLang="zh-CN" b="1" dirty="0"/>
              <a:t>算法破解</a:t>
            </a:r>
          </a:p>
          <a:p>
            <a:pPr indent="457200" latinLnBrk="1"/>
            <a:r>
              <a:rPr lang="zh-CN" altLang="zh-CN" dirty="0"/>
              <a:t>使用</a:t>
            </a:r>
            <a:r>
              <a:rPr lang="en-US" altLang="zh-CN" dirty="0"/>
              <a:t>MD5</a:t>
            </a:r>
            <a:r>
              <a:rPr lang="zh-CN" altLang="zh-CN" dirty="0"/>
              <a:t>、</a:t>
            </a:r>
            <a:r>
              <a:rPr lang="en-US" altLang="zh-CN" dirty="0"/>
              <a:t>SHA1</a:t>
            </a:r>
            <a:r>
              <a:rPr lang="zh-CN" altLang="zh-CN" dirty="0"/>
              <a:t>等单向</a:t>
            </a:r>
            <a:r>
              <a:rPr lang="en-US" altLang="zh-CN" dirty="0"/>
              <a:t>HASH</a:t>
            </a:r>
            <a:r>
              <a:rPr lang="zh-CN" altLang="zh-CN" dirty="0"/>
              <a:t>算法保护密码，使用这些算法后，无法通过计算还原出原始密码，而且实现比较简单，因此很多互联网公司都采用这种方式保存用户密码，曾经这种方式也是比较安全的方式，但随着彩虹表技术的兴起，可以建立彩虹表进行查表破解，目前这种方式已经很不安全了。</a:t>
            </a:r>
          </a:p>
          <a:p>
            <a:pPr indent="457200" latinLnBrk="1"/>
            <a:r>
              <a:rPr lang="zh-CN" altLang="zh-CN" dirty="0"/>
              <a:t>一般来说，</a:t>
            </a:r>
            <a:r>
              <a:rPr lang="en-US" altLang="zh-CN" dirty="0"/>
              <a:t>Hash</a:t>
            </a:r>
            <a:r>
              <a:rPr lang="zh-CN" altLang="zh-CN" dirty="0"/>
              <a:t>算法可以采用</a:t>
            </a:r>
            <a:r>
              <a:rPr lang="en-US" altLang="zh-CN" dirty="0"/>
              <a:t>3</a:t>
            </a:r>
            <a:r>
              <a:rPr lang="zh-CN" altLang="zh-CN" dirty="0"/>
              <a:t>种方法得到明文：</a:t>
            </a:r>
            <a:endParaRPr lang="en-US" altLang="zh-CN" dirty="0"/>
          </a:p>
          <a:p>
            <a:pPr indent="457200" latinLnBrk="1"/>
            <a:r>
              <a:rPr lang="zh-CN" altLang="zh-CN" dirty="0"/>
              <a:t>（</a:t>
            </a:r>
            <a:r>
              <a:rPr lang="en-US" altLang="zh-CN" dirty="0"/>
              <a:t>1</a:t>
            </a:r>
            <a:r>
              <a:rPr lang="zh-CN" altLang="zh-CN" dirty="0"/>
              <a:t>）暴力破解</a:t>
            </a:r>
          </a:p>
          <a:p>
            <a:pPr indent="457200" latinLnBrk="1"/>
            <a:r>
              <a:rPr lang="zh-CN" altLang="zh-CN" dirty="0"/>
              <a:t>（</a:t>
            </a:r>
            <a:r>
              <a:rPr lang="en-US" altLang="zh-CN" dirty="0"/>
              <a:t>2</a:t>
            </a:r>
            <a:r>
              <a:rPr lang="zh-CN" altLang="zh-CN" dirty="0"/>
              <a:t>）建立数据库</a:t>
            </a:r>
          </a:p>
          <a:p>
            <a:pPr indent="457200" latinLnBrk="1"/>
            <a:r>
              <a:rPr lang="zh-CN" altLang="zh-CN" dirty="0"/>
              <a:t>（</a:t>
            </a:r>
            <a:r>
              <a:rPr lang="en-US" altLang="zh-CN" dirty="0"/>
              <a:t>3</a:t>
            </a:r>
            <a:r>
              <a:rPr lang="zh-CN" altLang="zh-CN" dirty="0"/>
              <a:t>）构建彩虹表</a:t>
            </a:r>
          </a:p>
        </p:txBody>
      </p:sp>
    </p:spTree>
    <p:extLst>
      <p:ext uri="{BB962C8B-B14F-4D97-AF65-F5344CB8AC3E}">
        <p14:creationId xmlns:p14="http://schemas.microsoft.com/office/powerpoint/2010/main" val="7870390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593785"/>
            <a:ext cx="916358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特殊</a:t>
            </a:r>
            <a:r>
              <a:rPr lang="en-US" altLang="zh-CN" b="1" dirty="0"/>
              <a:t>Hash</a:t>
            </a:r>
            <a:r>
              <a:rPr lang="zh-CN" altLang="zh-CN" b="1" dirty="0"/>
              <a:t>算法破解</a:t>
            </a:r>
          </a:p>
          <a:p>
            <a:pPr indent="457200" latinLnBrk="1"/>
            <a:r>
              <a:rPr lang="zh-CN" altLang="zh-CN" dirty="0"/>
              <a:t>特殊的单向</a:t>
            </a:r>
            <a:r>
              <a:rPr lang="en-US" altLang="zh-CN" dirty="0"/>
              <a:t>HASH</a:t>
            </a:r>
            <a:r>
              <a:rPr lang="zh-CN" altLang="zh-CN" dirty="0"/>
              <a:t>算法，由于单向</a:t>
            </a:r>
            <a:r>
              <a:rPr lang="en-US" altLang="zh-CN" dirty="0"/>
              <a:t>HASH</a:t>
            </a:r>
            <a:r>
              <a:rPr lang="zh-CN" altLang="zh-CN" dirty="0"/>
              <a:t>算法在保护密码方面不再安全，于是有些公司在单向</a:t>
            </a:r>
            <a:r>
              <a:rPr lang="en-US" altLang="zh-CN" dirty="0"/>
              <a:t>HASH</a:t>
            </a:r>
            <a:r>
              <a:rPr lang="zh-CN" altLang="zh-CN" dirty="0"/>
              <a:t>算法基础上进行了加盐、多次</a:t>
            </a:r>
            <a:r>
              <a:rPr lang="en-US" altLang="zh-CN" dirty="0"/>
              <a:t>HASH</a:t>
            </a:r>
            <a:r>
              <a:rPr lang="zh-CN" altLang="zh-CN" dirty="0"/>
              <a:t>等扩展，这些方式可以在一定程度上增加破解难度，对于加了</a:t>
            </a:r>
            <a:r>
              <a:rPr lang="en-US" altLang="zh-CN" dirty="0"/>
              <a:t>“</a:t>
            </a:r>
            <a:r>
              <a:rPr lang="zh-CN" altLang="zh-CN" dirty="0"/>
              <a:t>固定盐</a:t>
            </a:r>
            <a:r>
              <a:rPr lang="en-US" altLang="zh-CN" dirty="0"/>
              <a:t>”</a:t>
            </a:r>
            <a:r>
              <a:rPr lang="zh-CN" altLang="zh-CN" dirty="0"/>
              <a:t>的</a:t>
            </a:r>
            <a:r>
              <a:rPr lang="en-US" altLang="zh-CN" dirty="0"/>
              <a:t>HASH</a:t>
            </a:r>
            <a:r>
              <a:rPr lang="zh-CN" altLang="zh-CN" dirty="0"/>
              <a:t>算法，需要保护</a:t>
            </a:r>
            <a:r>
              <a:rPr lang="en-US" altLang="zh-CN" dirty="0"/>
              <a:t>“</a:t>
            </a:r>
            <a:r>
              <a:rPr lang="zh-CN" altLang="zh-CN" dirty="0"/>
              <a:t>盐</a:t>
            </a:r>
            <a:r>
              <a:rPr lang="en-US" altLang="zh-CN" dirty="0"/>
              <a:t>”</a:t>
            </a:r>
            <a:r>
              <a:rPr lang="zh-CN" altLang="zh-CN" dirty="0"/>
              <a:t>不能泄露，这就会遇到</a:t>
            </a:r>
            <a:r>
              <a:rPr lang="en-US" altLang="zh-CN" dirty="0"/>
              <a:t>“</a:t>
            </a:r>
            <a:r>
              <a:rPr lang="zh-CN" altLang="zh-CN" dirty="0"/>
              <a:t>保护对称密钥</a:t>
            </a:r>
            <a:r>
              <a:rPr lang="en-US" altLang="zh-CN" dirty="0"/>
              <a:t>”</a:t>
            </a:r>
            <a:r>
              <a:rPr lang="zh-CN" altLang="zh-CN" dirty="0"/>
              <a:t>一样的问题，一旦</a:t>
            </a:r>
            <a:r>
              <a:rPr lang="en-US" altLang="zh-CN" dirty="0"/>
              <a:t>“</a:t>
            </a:r>
            <a:r>
              <a:rPr lang="zh-CN" altLang="zh-CN" dirty="0"/>
              <a:t>盐</a:t>
            </a:r>
            <a:r>
              <a:rPr lang="en-US" altLang="zh-CN" dirty="0"/>
              <a:t>”</a:t>
            </a:r>
            <a:r>
              <a:rPr lang="zh-CN" altLang="zh-CN" dirty="0"/>
              <a:t>泄露，根据</a:t>
            </a:r>
            <a:r>
              <a:rPr lang="en-US" altLang="zh-CN" dirty="0"/>
              <a:t>“</a:t>
            </a:r>
            <a:r>
              <a:rPr lang="zh-CN" altLang="zh-CN" dirty="0"/>
              <a:t>盐</a:t>
            </a:r>
            <a:r>
              <a:rPr lang="en-US" altLang="zh-CN" dirty="0"/>
              <a:t>”</a:t>
            </a:r>
            <a:r>
              <a:rPr lang="zh-CN" altLang="zh-CN" dirty="0"/>
              <a:t>重新建立彩虹表可以进行破解，对于多次</a:t>
            </a:r>
            <a:r>
              <a:rPr lang="en-US" altLang="zh-CN" dirty="0"/>
              <a:t>HASH</a:t>
            </a:r>
            <a:r>
              <a:rPr lang="zh-CN" altLang="zh-CN" dirty="0"/>
              <a:t>，也只是增加了破解的时间，并没有本质上的提升。</a:t>
            </a:r>
          </a:p>
        </p:txBody>
      </p:sp>
    </p:spTree>
    <p:extLst>
      <p:ext uri="{BB962C8B-B14F-4D97-AF65-F5344CB8AC3E}">
        <p14:creationId xmlns:p14="http://schemas.microsoft.com/office/powerpoint/2010/main" val="34219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550242"/>
            <a:ext cx="9163580"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a:t>
            </a:r>
            <a:r>
              <a:rPr lang="zh-CN" altLang="zh-CN" b="1" dirty="0"/>
              <a:t>撞库</a:t>
            </a:r>
          </a:p>
          <a:p>
            <a:pPr indent="457200" latinLnBrk="1"/>
            <a:r>
              <a:rPr lang="zh-CN" altLang="zh-CN" dirty="0"/>
              <a:t>撞库从技术角度不算破解，但却是所有破解中最有效最快速的破解手段。</a:t>
            </a:r>
          </a:p>
          <a:p>
            <a:pPr indent="457200" latinLnBrk="1"/>
            <a:r>
              <a:rPr lang="zh-CN" altLang="zh-CN" dirty="0"/>
              <a:t>对于大多数用户而言，撞库可能是一个很专业的名词，但是理解起来却比较简单，撞库是黑客无聊的</a:t>
            </a:r>
            <a:r>
              <a:rPr lang="en-US" altLang="zh-CN" dirty="0"/>
              <a:t>“</a:t>
            </a:r>
            <a:r>
              <a:rPr lang="zh-CN" altLang="zh-CN" dirty="0"/>
              <a:t>恶作剧</a:t>
            </a:r>
            <a:r>
              <a:rPr lang="en-US" altLang="zh-CN" dirty="0"/>
              <a:t>”</a:t>
            </a:r>
            <a:r>
              <a:rPr lang="zh-CN" altLang="zh-CN" dirty="0"/>
              <a:t>，也是一种领先时代的攻击技术，黑客通过收集互联网已泄露的用户账号及密码信息，生成对应的字典表，尝试批量登陆其他网站后，得到一系列可以登陆的用户。甚至有些存储明文密码的网站被入侵后，获取到可以直接登录其他网站的帐号及密码。</a:t>
            </a:r>
          </a:p>
        </p:txBody>
      </p:sp>
    </p:spTree>
    <p:extLst>
      <p:ext uri="{BB962C8B-B14F-4D97-AF65-F5344CB8AC3E}">
        <p14:creationId xmlns:p14="http://schemas.microsoft.com/office/powerpoint/2010/main" val="18288476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217489" y="549275"/>
            <a:ext cx="1018409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 RSA</a:t>
            </a:r>
            <a:r>
              <a:rPr lang="zh-CN" altLang="zh-CN" dirty="0"/>
              <a:t>算法建立的基础是（）。</a:t>
            </a:r>
          </a:p>
          <a:p>
            <a:pPr indent="457200" latinLnBrk="1"/>
            <a:r>
              <a:rPr lang="en-US" altLang="zh-CN" dirty="0"/>
              <a:t>A</a:t>
            </a:r>
            <a:r>
              <a:rPr lang="zh-CN" altLang="zh-CN" dirty="0"/>
              <a:t>．</a:t>
            </a:r>
            <a:r>
              <a:rPr lang="en-US" altLang="zh-CN" dirty="0"/>
              <a:t>Hash</a:t>
            </a:r>
            <a:r>
              <a:rPr lang="zh-CN" altLang="zh-CN" dirty="0"/>
              <a:t>函数</a:t>
            </a:r>
            <a:r>
              <a:rPr lang="en-US" altLang="zh-CN" dirty="0"/>
              <a:t>         B.</a:t>
            </a:r>
            <a:r>
              <a:rPr lang="zh-CN" altLang="zh-CN" dirty="0"/>
              <a:t>大数分解和素数检测</a:t>
            </a:r>
            <a:r>
              <a:rPr lang="en-US" altLang="zh-CN" dirty="0"/>
              <a:t>           C. MD5               D. </a:t>
            </a:r>
            <a:r>
              <a:rPr lang="zh-CN" altLang="zh-CN" dirty="0"/>
              <a:t>对称算法</a:t>
            </a:r>
          </a:p>
          <a:p>
            <a:pPr indent="457200" latinLnBrk="1"/>
            <a:r>
              <a:rPr lang="en-US" altLang="zh-CN" dirty="0"/>
              <a:t>2. </a:t>
            </a:r>
            <a:r>
              <a:rPr lang="zh-CN" altLang="zh-CN" dirty="0"/>
              <a:t>如果</a:t>
            </a:r>
            <a:r>
              <a:rPr lang="en-US" altLang="zh-CN" dirty="0"/>
              <a:t>a</a:t>
            </a:r>
            <a:r>
              <a:rPr lang="zh-CN" altLang="zh-CN" dirty="0"/>
              <a:t>通过</a:t>
            </a:r>
            <a:r>
              <a:rPr lang="en-US" altLang="zh-CN" dirty="0"/>
              <a:t>+2</a:t>
            </a:r>
            <a:r>
              <a:rPr lang="zh-CN" altLang="zh-CN" dirty="0"/>
              <a:t>，加密后变成</a:t>
            </a:r>
            <a:r>
              <a:rPr lang="en-US" altLang="zh-CN" dirty="0"/>
              <a:t>c</a:t>
            </a:r>
            <a:r>
              <a:rPr lang="zh-CN" altLang="zh-CN" dirty="0"/>
              <a:t>，这种加密叫做（）。</a:t>
            </a:r>
          </a:p>
          <a:p>
            <a:pPr indent="457200" latinLnBrk="1"/>
            <a:r>
              <a:rPr lang="en-US" altLang="zh-CN" dirty="0"/>
              <a:t>A</a:t>
            </a:r>
            <a:r>
              <a:rPr lang="zh-CN" altLang="zh-CN" dirty="0"/>
              <a:t>．对称加密技术</a:t>
            </a:r>
            <a:r>
              <a:rPr lang="en-US" altLang="zh-CN" dirty="0"/>
              <a:t>      B.</a:t>
            </a:r>
            <a:r>
              <a:rPr lang="zh-CN" altLang="zh-CN" dirty="0"/>
              <a:t>分组密码技术</a:t>
            </a:r>
            <a:r>
              <a:rPr lang="en-US" altLang="zh-CN" dirty="0"/>
              <a:t>         C. </a:t>
            </a:r>
            <a:r>
              <a:rPr lang="zh-CN" altLang="zh-CN" dirty="0"/>
              <a:t>对称加密技术   </a:t>
            </a:r>
            <a:r>
              <a:rPr lang="en-US" altLang="zh-CN" dirty="0"/>
              <a:t>   D.MD5</a:t>
            </a:r>
            <a:r>
              <a:rPr lang="zh-CN" altLang="zh-CN" dirty="0"/>
              <a:t>加密技术</a:t>
            </a:r>
          </a:p>
          <a:p>
            <a:pPr indent="457200" latinLnBrk="1"/>
            <a:r>
              <a:rPr lang="zh-CN" altLang="zh-CN" dirty="0"/>
              <a:t>二、多选题：</a:t>
            </a:r>
          </a:p>
          <a:p>
            <a:pPr lvl="0" indent="457200" latinLnBrk="1"/>
            <a:r>
              <a:rPr lang="en-US" altLang="zh-CN" dirty="0"/>
              <a:t>1. SHA-2</a:t>
            </a:r>
            <a:r>
              <a:rPr lang="zh-CN" altLang="zh-CN" dirty="0"/>
              <a:t>包括了（）。</a:t>
            </a:r>
          </a:p>
          <a:p>
            <a:pPr indent="457200" latinLnBrk="1"/>
            <a:r>
              <a:rPr lang="en-US" altLang="zh-CN" dirty="0"/>
              <a:t>A</a:t>
            </a:r>
            <a:r>
              <a:rPr lang="zh-CN" altLang="zh-CN" dirty="0"/>
              <a:t>．</a:t>
            </a:r>
            <a:r>
              <a:rPr lang="en-US" altLang="zh-CN" dirty="0"/>
              <a:t>SHA-256           B.SHA-384              C. SHA-512           D.SHA-224</a:t>
            </a:r>
            <a:endParaRPr lang="zh-CN" altLang="zh-CN" dirty="0"/>
          </a:p>
          <a:p>
            <a:pPr lvl="0" indent="457200" latinLnBrk="1"/>
            <a:r>
              <a:rPr lang="en-US" altLang="zh-CN" dirty="0"/>
              <a:t>2. </a:t>
            </a:r>
            <a:r>
              <a:rPr lang="zh-CN" altLang="zh-CN" dirty="0"/>
              <a:t>非对称加密的优点有（）。</a:t>
            </a:r>
          </a:p>
          <a:p>
            <a:pPr lvl="0" indent="457200" latinLnBrk="1"/>
            <a:r>
              <a:rPr lang="en-US" altLang="zh-CN" dirty="0"/>
              <a:t>A</a:t>
            </a:r>
            <a:r>
              <a:rPr lang="zh-CN" altLang="zh-CN" dirty="0"/>
              <a:t>．密钥少便于管理</a:t>
            </a:r>
            <a:r>
              <a:rPr lang="en-US" altLang="zh-CN" dirty="0"/>
              <a:t>    B. </a:t>
            </a:r>
            <a:r>
              <a:rPr lang="zh-CN" altLang="zh-CN" dirty="0"/>
              <a:t>密钥分配简单</a:t>
            </a:r>
            <a:r>
              <a:rPr lang="en-US" altLang="zh-CN" dirty="0"/>
              <a:t>      C. </a:t>
            </a:r>
            <a:r>
              <a:rPr lang="zh-CN" altLang="zh-CN" dirty="0"/>
              <a:t>效率高 </a:t>
            </a:r>
            <a:r>
              <a:rPr lang="en-US" altLang="zh-CN" dirty="0"/>
              <a:t>           D. </a:t>
            </a:r>
            <a:r>
              <a:rPr lang="zh-CN" altLang="zh-CN" dirty="0"/>
              <a:t>可以数字签名</a:t>
            </a:r>
          </a:p>
          <a:p>
            <a:pPr lvl="0" indent="457200" latinLnBrk="1"/>
            <a:r>
              <a:rPr lang="en-US" altLang="zh-CN" dirty="0"/>
              <a:t>3. DES</a:t>
            </a:r>
            <a:r>
              <a:rPr lang="zh-CN" altLang="zh-CN" dirty="0"/>
              <a:t>算法的隐患主要有（）。</a:t>
            </a:r>
          </a:p>
          <a:p>
            <a:pPr indent="457200" latinLnBrk="1"/>
            <a:r>
              <a:rPr lang="en-US" altLang="zh-CN" dirty="0"/>
              <a:t>A.</a:t>
            </a:r>
            <a:r>
              <a:rPr lang="zh-CN" altLang="zh-CN" dirty="0"/>
              <a:t>加密复杂</a:t>
            </a:r>
            <a:r>
              <a:rPr lang="en-US" altLang="zh-CN" dirty="0"/>
              <a:t>           B.</a:t>
            </a:r>
            <a:r>
              <a:rPr lang="zh-CN" altLang="zh-CN" dirty="0"/>
              <a:t>密钥太短</a:t>
            </a:r>
            <a:r>
              <a:rPr lang="en-US" altLang="zh-CN" dirty="0"/>
              <a:t>         C.</a:t>
            </a:r>
            <a:r>
              <a:rPr lang="zh-CN" altLang="zh-CN" dirty="0"/>
              <a:t>算法半公开 </a:t>
            </a:r>
            <a:r>
              <a:rPr lang="en-US" altLang="zh-CN" dirty="0"/>
              <a:t>        D.</a:t>
            </a:r>
            <a:r>
              <a:rPr lang="zh-CN" altLang="zh-CN" dirty="0"/>
              <a:t>迭代次数偏少</a:t>
            </a:r>
          </a:p>
        </p:txBody>
      </p:sp>
    </p:spTree>
    <p:extLst>
      <p:ext uri="{BB962C8B-B14F-4D97-AF65-F5344CB8AC3E}">
        <p14:creationId xmlns:p14="http://schemas.microsoft.com/office/powerpoint/2010/main" val="1436356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216920"/>
            <a:ext cx="948989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2.1.1 </a:t>
            </a:r>
            <a:r>
              <a:rPr lang="zh-CN" altLang="zh-CN" b="1" dirty="0"/>
              <a:t>数据加密技术原理</a:t>
            </a:r>
          </a:p>
          <a:p>
            <a:pPr indent="457200" latinLnBrk="1"/>
            <a:r>
              <a:rPr lang="zh-CN" altLang="zh-CN" dirty="0"/>
              <a:t>加密技术是利用数学或物理手段，对电子信息在传输过程中和存储体内进行保护，以防止泄漏的技术。通过密码算术对数据进行转化，使之成为没有正确密钥任何人都无法读懂的报文。而这些以无法读懂的形式出现的数据一般被称为密文。为了读懂报文，密文必须重新转变为它的最初形式</a:t>
            </a:r>
            <a:r>
              <a:rPr lang="en-US" altLang="zh-CN" dirty="0"/>
              <a:t>--</a:t>
            </a:r>
            <a:r>
              <a:rPr lang="zh-CN" altLang="zh-CN" dirty="0"/>
              <a:t>明文。而含有用来以数学方式转换报文的双重密码就是密钥。在这种情况下即使信息被截获并阅读，这则信息也是毫无利用价值的。而实现这种转化的算法标准，据不完全统计，到现在为止已经有近</a:t>
            </a:r>
            <a:r>
              <a:rPr lang="en-US" altLang="zh-CN" dirty="0"/>
              <a:t>200</a:t>
            </a:r>
            <a:r>
              <a:rPr lang="zh-CN" altLang="zh-CN" dirty="0"/>
              <a:t>多种。</a:t>
            </a:r>
          </a:p>
        </p:txBody>
      </p:sp>
    </p:spTree>
    <p:extLst>
      <p:ext uri="{BB962C8B-B14F-4D97-AF65-F5344CB8AC3E}">
        <p14:creationId xmlns:p14="http://schemas.microsoft.com/office/powerpoint/2010/main" val="23323439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641169" y="610678"/>
            <a:ext cx="924813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 </a:t>
            </a:r>
            <a:r>
              <a:rPr lang="zh-CN" altLang="zh-CN" dirty="0"/>
              <a:t>简述保证数据完整性的主要算法及特点。</a:t>
            </a:r>
          </a:p>
          <a:p>
            <a:pPr lvl="0" indent="457200" latinLnBrk="1"/>
            <a:r>
              <a:rPr lang="en-US" altLang="zh-CN" dirty="0"/>
              <a:t>2. </a:t>
            </a:r>
            <a:r>
              <a:rPr lang="zh-CN" altLang="zh-CN" dirty="0"/>
              <a:t>简述对称加密及非对称加密的特点及区别。</a:t>
            </a:r>
          </a:p>
          <a:p>
            <a:pPr indent="457200" latinLnBrk="1"/>
            <a:r>
              <a:rPr lang="zh-CN" altLang="zh-CN" dirty="0"/>
              <a:t>四、动手练：</a:t>
            </a:r>
          </a:p>
          <a:p>
            <a:pPr indent="457200" latinLnBrk="1"/>
            <a:r>
              <a:rPr lang="en-US" altLang="zh-CN" dirty="0"/>
              <a:t>1. </a:t>
            </a:r>
            <a:r>
              <a:rPr lang="zh-CN" altLang="zh-CN" dirty="0"/>
              <a:t>按照</a:t>
            </a:r>
            <a:r>
              <a:rPr lang="en-US" altLang="zh-CN" dirty="0"/>
              <a:t>2.4.5-3</a:t>
            </a:r>
            <a:r>
              <a:rPr lang="zh-CN" altLang="zh-CN" dirty="0"/>
              <a:t>中的内容，动手计算文件的</a:t>
            </a:r>
            <a:r>
              <a:rPr lang="en-US" altLang="zh-CN" dirty="0"/>
              <a:t>MD5</a:t>
            </a:r>
            <a:r>
              <a:rPr lang="zh-CN" altLang="zh-CN" dirty="0"/>
              <a:t>值。</a:t>
            </a:r>
          </a:p>
          <a:p>
            <a:pPr indent="457200" latinLnBrk="1"/>
            <a:r>
              <a:rPr lang="en-US" altLang="zh-CN" dirty="0"/>
              <a:t>2. </a:t>
            </a:r>
            <a:r>
              <a:rPr lang="zh-CN" altLang="zh-CN" dirty="0"/>
              <a:t>按照图</a:t>
            </a:r>
            <a:r>
              <a:rPr lang="en-US" altLang="zh-CN" dirty="0"/>
              <a:t>2-10</a:t>
            </a:r>
            <a:r>
              <a:rPr lang="zh-CN" altLang="zh-CN" dirty="0"/>
              <a:t>的内容，学会使用网上的</a:t>
            </a:r>
            <a:r>
              <a:rPr lang="en-US" altLang="zh-CN" dirty="0"/>
              <a:t>MD5</a:t>
            </a:r>
            <a:r>
              <a:rPr lang="zh-CN" altLang="zh-CN" dirty="0"/>
              <a:t>数据库查询</a:t>
            </a:r>
            <a:r>
              <a:rPr lang="en-US" altLang="zh-CN" dirty="0"/>
              <a:t>MD5</a:t>
            </a:r>
            <a:r>
              <a:rPr lang="zh-CN" altLang="zh-CN" dirty="0"/>
              <a:t>值对应的明文。</a:t>
            </a:r>
          </a:p>
          <a:p>
            <a:pPr indent="457200" latinLnBrk="1"/>
            <a:r>
              <a:rPr lang="zh-CN" altLang="zh-CN" dirty="0"/>
              <a:t>参考答案：</a:t>
            </a:r>
          </a:p>
          <a:p>
            <a:pPr indent="457200" latinLnBrk="1"/>
            <a:r>
              <a:rPr lang="zh-CN" altLang="zh-CN" dirty="0"/>
              <a:t>一、单选题</a:t>
            </a:r>
            <a:r>
              <a:rPr lang="en-US" altLang="zh-CN" dirty="0"/>
              <a:t>    1. B   2. C</a:t>
            </a:r>
            <a:endParaRPr lang="zh-CN" altLang="zh-CN" dirty="0"/>
          </a:p>
          <a:p>
            <a:pPr indent="457200" latinLnBrk="1"/>
            <a:r>
              <a:rPr lang="zh-CN" altLang="zh-CN" dirty="0"/>
              <a:t>二、多选题 </a:t>
            </a:r>
            <a:r>
              <a:rPr lang="en-US" altLang="zh-CN" dirty="0"/>
              <a:t>   1. ABCD   2. ABD   3. BCD</a:t>
            </a:r>
            <a:endParaRPr lang="zh-CN" altLang="zh-CN" dirty="0"/>
          </a:p>
          <a:p>
            <a:pPr indent="457200" latinLnBrk="1"/>
            <a:r>
              <a:rPr lang="zh-CN" altLang="zh-CN" dirty="0"/>
              <a:t>三、简答题 </a:t>
            </a:r>
            <a:r>
              <a:rPr lang="en-US" altLang="zh-CN" dirty="0"/>
              <a:t>   1. </a:t>
            </a:r>
            <a:r>
              <a:rPr lang="zh-CN" altLang="zh-CN" dirty="0"/>
              <a:t>参考</a:t>
            </a:r>
            <a:r>
              <a:rPr lang="en-US" altLang="zh-CN" dirty="0"/>
              <a:t>2.4</a:t>
            </a:r>
            <a:r>
              <a:rPr lang="zh-CN" altLang="zh-CN" dirty="0"/>
              <a:t>中的内容 </a:t>
            </a:r>
            <a:r>
              <a:rPr lang="en-US" altLang="zh-CN" dirty="0"/>
              <a:t>   2. </a:t>
            </a:r>
            <a:r>
              <a:rPr lang="zh-CN" altLang="zh-CN" dirty="0"/>
              <a:t>参考</a:t>
            </a:r>
            <a:r>
              <a:rPr lang="en-US" altLang="zh-CN" dirty="0"/>
              <a:t>2.2</a:t>
            </a:r>
            <a:r>
              <a:rPr lang="zh-CN" altLang="zh-CN" dirty="0"/>
              <a:t>中的内容 </a:t>
            </a:r>
            <a:r>
              <a:rPr lang="en-US" altLang="zh-CN" dirty="0"/>
              <a:t>  </a:t>
            </a:r>
            <a:endParaRPr lang="zh-CN" altLang="zh-CN" dirty="0"/>
          </a:p>
          <a:p>
            <a:pPr indent="457200" latinLnBrk="1"/>
            <a:r>
              <a:rPr lang="zh-CN" altLang="zh-CN" dirty="0"/>
              <a:t>四、动手练 </a:t>
            </a:r>
            <a:r>
              <a:rPr lang="en-US" altLang="zh-CN" dirty="0"/>
              <a:t>   1. </a:t>
            </a:r>
            <a:r>
              <a:rPr lang="zh-CN" altLang="zh-CN" dirty="0"/>
              <a:t>参考</a:t>
            </a:r>
            <a:r>
              <a:rPr lang="en-US" altLang="zh-CN" dirty="0"/>
              <a:t>2.4.5-3</a:t>
            </a:r>
            <a:r>
              <a:rPr lang="zh-CN" altLang="zh-CN" dirty="0"/>
              <a:t>中的内容 </a:t>
            </a:r>
            <a:r>
              <a:rPr lang="en-US" altLang="zh-CN" dirty="0"/>
              <a:t>   2. </a:t>
            </a:r>
            <a:r>
              <a:rPr lang="zh-CN" altLang="zh-CN" dirty="0"/>
              <a:t>参考</a:t>
            </a:r>
            <a:r>
              <a:rPr lang="en-US" altLang="zh-CN" dirty="0"/>
              <a:t>2.6.3-3</a:t>
            </a:r>
            <a:r>
              <a:rPr lang="zh-CN" altLang="zh-CN" dirty="0"/>
              <a:t>中的内容</a:t>
            </a:r>
          </a:p>
        </p:txBody>
      </p:sp>
    </p:spTree>
    <p:extLst>
      <p:ext uri="{BB962C8B-B14F-4D97-AF65-F5344CB8AC3E}">
        <p14:creationId xmlns:p14="http://schemas.microsoft.com/office/powerpoint/2010/main" val="15739143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3880" y="1160755"/>
            <a:ext cx="948989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2.1.2 </a:t>
            </a:r>
            <a:r>
              <a:rPr lang="zh-CN" altLang="zh-CN" b="1" dirty="0"/>
              <a:t>密钥与算法</a:t>
            </a:r>
          </a:p>
          <a:p>
            <a:pPr indent="457200" latinLnBrk="1"/>
            <a:r>
              <a:rPr lang="zh-CN" altLang="zh-CN" dirty="0"/>
              <a:t>加密技术主要由两个元素组成，算法和密钥。</a:t>
            </a:r>
          </a:p>
          <a:p>
            <a:pPr indent="457200" latinLnBrk="1"/>
            <a:r>
              <a:rPr lang="zh-CN" altLang="zh-CN" dirty="0"/>
              <a:t>（</a:t>
            </a:r>
            <a:r>
              <a:rPr lang="en-US" altLang="zh-CN" dirty="0"/>
              <a:t>1</a:t>
            </a:r>
            <a:r>
              <a:rPr lang="zh-CN" altLang="zh-CN" dirty="0"/>
              <a:t>）算法</a:t>
            </a:r>
          </a:p>
          <a:p>
            <a:pPr indent="457200" latinLnBrk="1"/>
            <a:r>
              <a:rPr lang="zh-CN" altLang="zh-CN" dirty="0"/>
              <a:t>算法是将正常的数据（明文）与字符串进行组合，按照算法公式进行计算，从而得到新的数据（密文），或者是将密文通过算法还原为明文。</a:t>
            </a:r>
          </a:p>
          <a:p>
            <a:pPr indent="457200" latinLnBrk="1"/>
            <a:r>
              <a:rPr lang="zh-CN" altLang="zh-CN" dirty="0"/>
              <a:t>（</a:t>
            </a:r>
            <a:r>
              <a:rPr lang="en-US" altLang="zh-CN" dirty="0"/>
              <a:t>2</a:t>
            </a:r>
            <a:r>
              <a:rPr lang="zh-CN" altLang="zh-CN" dirty="0"/>
              <a:t>）密钥</a:t>
            </a:r>
          </a:p>
          <a:p>
            <a:pPr indent="457200" latinLnBrk="1"/>
            <a:r>
              <a:rPr lang="zh-CN" altLang="zh-CN" dirty="0"/>
              <a:t>密钥是一组字符串，是加密和解密的最主要的参数，是由通讯的一方通过一定标准计算得来。所以密钥是变换函数所用到的重要的控制参数，通常用</a:t>
            </a:r>
            <a:r>
              <a:rPr lang="en-US" altLang="zh-CN" dirty="0"/>
              <a:t>K</a:t>
            </a:r>
            <a:r>
              <a:rPr lang="zh-CN" altLang="zh-CN" dirty="0"/>
              <a:t>表示。</a:t>
            </a:r>
          </a:p>
          <a:p>
            <a:pPr indent="457200" latinLnBrk="1"/>
            <a:r>
              <a:rPr lang="zh-CN" altLang="zh-CN" dirty="0"/>
              <a:t>没有密钥和算法的话这些数据没有任何意义，从而起到了保护数据的作用。</a:t>
            </a:r>
          </a:p>
        </p:txBody>
      </p:sp>
    </p:spTree>
    <p:extLst>
      <p:ext uri="{BB962C8B-B14F-4D97-AF65-F5344CB8AC3E}">
        <p14:creationId xmlns:p14="http://schemas.microsoft.com/office/powerpoint/2010/main" val="381497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4852" y="520247"/>
            <a:ext cx="9642702"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2.1.3 </a:t>
            </a:r>
            <a:r>
              <a:rPr lang="zh-CN" altLang="zh-CN" b="1" dirty="0"/>
              <a:t>加密技术的常见术语解释</a:t>
            </a:r>
          </a:p>
          <a:p>
            <a:pPr indent="457200" latinLnBrk="1"/>
            <a:r>
              <a:rPr lang="en-US" altLang="zh-CN" b="1" dirty="0"/>
              <a:t>1. </a:t>
            </a:r>
            <a:r>
              <a:rPr lang="zh-CN" altLang="zh-CN" b="1" dirty="0"/>
              <a:t>明文</a:t>
            </a:r>
          </a:p>
          <a:p>
            <a:pPr indent="457200" latinLnBrk="1"/>
            <a:r>
              <a:rPr lang="zh-CN" altLang="zh-CN" dirty="0"/>
              <a:t>指待加密的信息，用</a:t>
            </a:r>
            <a:r>
              <a:rPr lang="en-US" altLang="zh-CN" dirty="0"/>
              <a:t>P</a:t>
            </a:r>
            <a:r>
              <a:rPr lang="zh-CN" altLang="zh-CN" dirty="0"/>
              <a:t>或</a:t>
            </a:r>
            <a:r>
              <a:rPr lang="en-US" altLang="zh-CN" dirty="0"/>
              <a:t>M</a:t>
            </a:r>
            <a:r>
              <a:rPr lang="zh-CN" altLang="zh-CN" dirty="0"/>
              <a:t>表示。明文可以是文本文件、图形、数字化存储的语音流或数字化视频图像的比特流等。</a:t>
            </a:r>
          </a:p>
          <a:p>
            <a:pPr indent="457200" latinLnBrk="1"/>
            <a:r>
              <a:rPr lang="en-US" altLang="zh-CN" b="1" dirty="0"/>
              <a:t>2. </a:t>
            </a:r>
            <a:r>
              <a:rPr lang="zh-CN" altLang="zh-CN" b="1" dirty="0"/>
              <a:t>密文</a:t>
            </a:r>
          </a:p>
          <a:p>
            <a:pPr indent="457200" latinLnBrk="1"/>
            <a:r>
              <a:rPr lang="zh-CN" altLang="zh-CN" dirty="0"/>
              <a:t>指明文经过加密处理后的形式，用</a:t>
            </a:r>
            <a:r>
              <a:rPr lang="en-US" altLang="zh-CN" dirty="0"/>
              <a:t>C</a:t>
            </a:r>
            <a:r>
              <a:rPr lang="zh-CN" altLang="zh-CN" dirty="0"/>
              <a:t>表示。</a:t>
            </a:r>
          </a:p>
          <a:p>
            <a:pPr indent="457200" latinLnBrk="1"/>
            <a:r>
              <a:rPr lang="en-US" altLang="zh-CN" b="1" dirty="0"/>
              <a:t>3. </a:t>
            </a:r>
            <a:r>
              <a:rPr lang="zh-CN" altLang="zh-CN" b="1" dirty="0"/>
              <a:t>加密</a:t>
            </a:r>
          </a:p>
          <a:p>
            <a:pPr indent="457200" latinLnBrk="1"/>
            <a:r>
              <a:rPr lang="zh-CN" altLang="zh-CN" dirty="0"/>
              <a:t>指用某种方法伪装消息以隐藏明文的内容的过程。</a:t>
            </a:r>
          </a:p>
          <a:p>
            <a:pPr indent="457200" latinLnBrk="1"/>
            <a:r>
              <a:rPr lang="en-US" altLang="zh-CN" b="1" dirty="0"/>
              <a:t>4. </a:t>
            </a:r>
            <a:r>
              <a:rPr lang="zh-CN" altLang="zh-CN" b="1" dirty="0"/>
              <a:t>加密算法</a:t>
            </a:r>
          </a:p>
          <a:p>
            <a:pPr indent="457200" latinLnBrk="1"/>
            <a:r>
              <a:rPr lang="zh-CN" altLang="zh-CN" dirty="0"/>
              <a:t>指将明文变换为密文的变换函数，通常用</a:t>
            </a:r>
            <a:r>
              <a:rPr lang="en-US" altLang="zh-CN" dirty="0"/>
              <a:t>E</a:t>
            </a:r>
            <a:r>
              <a:rPr lang="zh-CN" altLang="zh-CN" dirty="0"/>
              <a:t>表示。</a:t>
            </a:r>
            <a:endParaRPr lang="en-US" altLang="zh-CN" dirty="0"/>
          </a:p>
          <a:p>
            <a:pPr indent="457200" latinLnBrk="1"/>
            <a:r>
              <a:rPr lang="en-US" altLang="zh-CN" b="1" dirty="0"/>
              <a:t>5. </a:t>
            </a:r>
            <a:r>
              <a:rPr lang="zh-CN" altLang="zh-CN" b="1" dirty="0"/>
              <a:t>解密</a:t>
            </a:r>
          </a:p>
          <a:p>
            <a:pPr indent="457200" latinLnBrk="1"/>
            <a:r>
              <a:rPr lang="zh-CN" altLang="zh-CN" dirty="0"/>
              <a:t>指把密文转换为明文的过程。</a:t>
            </a:r>
          </a:p>
        </p:txBody>
      </p:sp>
    </p:spTree>
    <p:extLst>
      <p:ext uri="{BB962C8B-B14F-4D97-AF65-F5344CB8AC3E}">
        <p14:creationId xmlns:p14="http://schemas.microsoft.com/office/powerpoint/2010/main" val="3964871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99764" y="476703"/>
            <a:ext cx="1013441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 </a:t>
            </a:r>
            <a:r>
              <a:rPr lang="zh-CN" altLang="zh-CN" b="1" dirty="0"/>
              <a:t>解密算法</a:t>
            </a:r>
          </a:p>
          <a:p>
            <a:pPr indent="457200" latinLnBrk="1"/>
            <a:r>
              <a:rPr lang="zh-CN" altLang="zh-CN" dirty="0"/>
              <a:t>指将密文变换为明文的变换函数</a:t>
            </a:r>
            <a:r>
              <a:rPr lang="en-US" altLang="zh-CN" dirty="0"/>
              <a:t>v</a:t>
            </a:r>
            <a:r>
              <a:rPr lang="zh-CN" altLang="zh-CN" dirty="0"/>
              <a:t>通常用</a:t>
            </a:r>
            <a:r>
              <a:rPr lang="en-US" altLang="zh-CN" dirty="0"/>
              <a:t>D</a:t>
            </a:r>
            <a:r>
              <a:rPr lang="zh-CN" altLang="zh-CN" dirty="0"/>
              <a:t>表示。</a:t>
            </a:r>
          </a:p>
          <a:p>
            <a:pPr indent="457200" latinLnBrk="1"/>
            <a:r>
              <a:rPr lang="en-US" altLang="zh-CN" b="1" dirty="0"/>
              <a:t>7. </a:t>
            </a:r>
            <a:r>
              <a:rPr lang="zh-CN" altLang="zh-CN" b="1" dirty="0"/>
              <a:t>密码分析</a:t>
            </a:r>
          </a:p>
          <a:p>
            <a:pPr indent="457200" latinLnBrk="1"/>
            <a:r>
              <a:rPr lang="zh-CN" altLang="zh-CN" dirty="0"/>
              <a:t>指截获密文者试图通过分析截获的密文从而推断出原来的明文或密钥的过程。</a:t>
            </a:r>
          </a:p>
          <a:p>
            <a:pPr indent="457200" latinLnBrk="1"/>
            <a:r>
              <a:rPr lang="en-US" altLang="zh-CN" b="1" dirty="0"/>
              <a:t>8. </a:t>
            </a:r>
            <a:r>
              <a:rPr lang="zh-CN" altLang="zh-CN" b="1" dirty="0"/>
              <a:t>被动攻击</a:t>
            </a:r>
          </a:p>
          <a:p>
            <a:pPr indent="457200" latinLnBrk="1"/>
            <a:r>
              <a:rPr lang="zh-CN" altLang="zh-CN" dirty="0"/>
              <a:t>对一个保密系统采取截获密文并对其进行分析和攻击。这种攻击对密文没有破坏作用。</a:t>
            </a:r>
          </a:p>
          <a:p>
            <a:pPr indent="457200" latinLnBrk="1"/>
            <a:r>
              <a:rPr lang="en-US" altLang="zh-CN" b="1" dirty="0"/>
              <a:t>9. </a:t>
            </a:r>
            <a:r>
              <a:rPr lang="zh-CN" altLang="zh-CN" b="1" dirty="0"/>
              <a:t>主动攻击</a:t>
            </a:r>
          </a:p>
          <a:p>
            <a:pPr indent="457200" latinLnBrk="1"/>
            <a:r>
              <a:rPr lang="zh-CN" altLang="zh-CN" dirty="0"/>
              <a:t>指攻击者非法侵入一个密码系统，采用伪造、修改、删除等手段向系统注入假消息进行欺骗。这种攻击对密文具有破坏作用。</a:t>
            </a:r>
          </a:p>
          <a:p>
            <a:pPr indent="457200" latinLnBrk="1"/>
            <a:r>
              <a:rPr lang="en-US" altLang="zh-CN" b="1" dirty="0"/>
              <a:t>10. </a:t>
            </a:r>
            <a:r>
              <a:rPr lang="zh-CN" altLang="zh-CN" b="1" dirty="0"/>
              <a:t>密码系统</a:t>
            </a:r>
          </a:p>
          <a:p>
            <a:pPr indent="457200" latinLnBrk="1"/>
            <a:r>
              <a:rPr lang="zh-CN" altLang="zh-CN" dirty="0"/>
              <a:t>指用于加密和解密的系统。加密时，系统输入明文和加密密钥，加密变换后，输出密文；解密时，系统输入密文和解密密钥，解密变换后，输出明文。</a:t>
            </a:r>
          </a:p>
        </p:txBody>
      </p:sp>
    </p:spTree>
    <p:extLst>
      <p:ext uri="{BB962C8B-B14F-4D97-AF65-F5344CB8AC3E}">
        <p14:creationId xmlns:p14="http://schemas.microsoft.com/office/powerpoint/2010/main" val="3535360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666331"/>
            <a:ext cx="9765175" cy="50803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2.1.4 </a:t>
            </a:r>
            <a:r>
              <a:rPr lang="zh-CN" altLang="zh-CN" b="1" dirty="0"/>
              <a:t>加密技术的应用</a:t>
            </a:r>
          </a:p>
          <a:p>
            <a:pPr indent="457200" latinLnBrk="1"/>
            <a:r>
              <a:rPr lang="zh-CN" altLang="zh-CN" dirty="0"/>
              <a:t>由于信息安全的要求，加密技术已经广泛应用于生活及工作的各个方面：</a:t>
            </a:r>
          </a:p>
          <a:p>
            <a:pPr indent="457200" latinLnBrk="1"/>
            <a:r>
              <a:rPr lang="en-US" altLang="zh-CN" b="1" dirty="0"/>
              <a:t>1. </a:t>
            </a:r>
            <a:r>
              <a:rPr lang="zh-CN" altLang="zh-CN" b="1" dirty="0"/>
              <a:t>电子商务</a:t>
            </a:r>
          </a:p>
          <a:p>
            <a:pPr indent="457200" latinLnBrk="1"/>
            <a:r>
              <a:rPr lang="zh-CN" altLang="zh-CN" dirty="0"/>
              <a:t>电子商务是在网络上进行商务活动，交易时会出现信息的交换和货币的转移，这些均属于个人隐私，若未开展保护措施，便会导致交易信息和账户信息泄露等事件产生，造成经济损失。人们通过电子商务中的安全协议、数字证书等手段保证信息安全。</a:t>
            </a:r>
          </a:p>
          <a:p>
            <a:pPr indent="457200" latinLnBrk="1"/>
            <a:r>
              <a:rPr lang="en-US" altLang="zh-CN" b="1" dirty="0"/>
              <a:t>2. </a:t>
            </a:r>
            <a:r>
              <a:rPr lang="zh-CN" altLang="zh-CN" b="1" dirty="0"/>
              <a:t>数据库加密</a:t>
            </a:r>
          </a:p>
          <a:p>
            <a:pPr indent="457200" latinLnBrk="1"/>
            <a:r>
              <a:rPr lang="zh-CN" altLang="zh-CN" dirty="0"/>
              <a:t>数据库是存储信息的平台，任何人均会使用到数据库保存和处理信息。因此若未安全防护数据库，则可能会导致信息被盗取、泄露的情况出现。使用数据加密技术可以有效地保护数据库，提高数据安全指数，同时设置安全访问数据库的权限以及口令，确保数据库安全。</a:t>
            </a:r>
          </a:p>
        </p:txBody>
      </p:sp>
    </p:spTree>
    <p:extLst>
      <p:ext uri="{BB962C8B-B14F-4D97-AF65-F5344CB8AC3E}">
        <p14:creationId xmlns:p14="http://schemas.microsoft.com/office/powerpoint/2010/main" val="4070667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TotalTime>
  <Words>5579</Words>
  <Application>Microsoft Office PowerPoint</Application>
  <PresentationFormat>宽屏</PresentationFormat>
  <Paragraphs>440</Paragraphs>
  <Slides>51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51</vt:i4>
      </vt:variant>
    </vt:vector>
  </HeadingPairs>
  <TitlesOfParts>
    <vt:vector size="60" baseType="lpstr">
      <vt:lpstr>等线</vt:lpstr>
      <vt:lpstr>宋体</vt: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556</cp:revision>
  <dcterms:created xsi:type="dcterms:W3CDTF">2020-06-26T11:31:00Z</dcterms:created>
  <dcterms:modified xsi:type="dcterms:W3CDTF">2022-12-07T00:59:49Z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