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40" r:id="rId7"/>
    <p:sldId id="541" r:id="rId8"/>
    <p:sldId id="542" r:id="rId9"/>
    <p:sldId id="543" r:id="rId10"/>
    <p:sldId id="544" r:id="rId11"/>
    <p:sldId id="545" r:id="rId12"/>
    <p:sldId id="546" r:id="rId13"/>
    <p:sldId id="547" r:id="rId14"/>
    <p:sldId id="548" r:id="rId15"/>
    <p:sldId id="549" r:id="rId16"/>
    <p:sldId id="550" r:id="rId17"/>
    <p:sldId id="551" r:id="rId18"/>
    <p:sldId id="552" r:id="rId19"/>
    <p:sldId id="553" r:id="rId20"/>
    <p:sldId id="554" r:id="rId21"/>
    <p:sldId id="555" r:id="rId22"/>
    <p:sldId id="556" r:id="rId23"/>
    <p:sldId id="557" r:id="rId24"/>
    <p:sldId id="558" r:id="rId25"/>
    <p:sldId id="559" r:id="rId26"/>
    <p:sldId id="560" r:id="rId27"/>
    <p:sldId id="413" r:id="rId28"/>
    <p:sldId id="414"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6" d="100"/>
          <a:sy n="66" d="100"/>
        </p:scale>
        <p:origin x="90"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5.xml"/><Relationship Id="rId1" Type="http://schemas.openxmlformats.org/officeDocument/2006/relationships/slideLayout" Target="../slideLayouts/slideLayout7.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700036" y="3429000"/>
            <a:ext cx="8340695" cy="1938992"/>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5</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网络信息的主要</a:t>
            </a:r>
            <a:r>
              <a:rPr lang="en-US" altLang="zh-CN" sz="6000" b="1" dirty="0">
                <a:solidFill>
                  <a:schemeClr val="bg1"/>
                </a:solidFill>
                <a:latin typeface="微软雅黑" panose="020B0503020204020204" pitchFamily="34" charset="-122"/>
                <a:ea typeface="微软雅黑" panose="020B0503020204020204" pitchFamily="34" charset="-122"/>
              </a:rPr>
              <a:t>  </a:t>
            </a:r>
          </a:p>
          <a:p>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威胁及应对方法</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3067" y="1982880"/>
            <a:ext cx="9365866" cy="232786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5.1.6 </a:t>
            </a:r>
            <a:r>
              <a:rPr lang="zh-CN" altLang="zh-CN" b="1" dirty="0"/>
              <a:t>钓鱼及挂马</a:t>
            </a:r>
          </a:p>
          <a:p>
            <a:pPr indent="457200" latinLnBrk="1"/>
            <a:r>
              <a:rPr lang="zh-CN" altLang="zh-CN" dirty="0"/>
              <a:t>钓鱼及挂马并不能主动的获取到网络信息，但通过</a:t>
            </a:r>
            <a:r>
              <a:rPr lang="en-US" altLang="zh-CN" dirty="0"/>
              <a:t>DNS</a:t>
            </a:r>
            <a:r>
              <a:rPr lang="zh-CN" altLang="zh-CN" dirty="0"/>
              <a:t>劫持配合钓鱼网站，可以诱导用户主动透露各种重要的信息。挂马网站可以通过各种脚本技术，透过浏览器下载各种病毒木马，间接的对网络信息造成了威胁。随着网络的发展，单纯的钓鱼网站已经发展成针对性更强的专业技术，如获取用户</a:t>
            </a:r>
            <a:r>
              <a:rPr lang="en-US" altLang="zh-CN" dirty="0" err="1"/>
              <a:t>WiFi</a:t>
            </a:r>
            <a:r>
              <a:rPr lang="zh-CN" altLang="zh-CN" dirty="0"/>
              <a:t>密码等。</a:t>
            </a:r>
          </a:p>
        </p:txBody>
      </p:sp>
    </p:spTree>
    <p:extLst>
      <p:ext uri="{BB962C8B-B14F-4D97-AF65-F5344CB8AC3E}">
        <p14:creationId xmlns:p14="http://schemas.microsoft.com/office/powerpoint/2010/main" val="2603655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3067" y="1547452"/>
            <a:ext cx="936586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5.1.7 </a:t>
            </a:r>
            <a:r>
              <a:rPr lang="zh-CN" altLang="zh-CN" b="1" dirty="0"/>
              <a:t>网络监听</a:t>
            </a:r>
          </a:p>
          <a:p>
            <a:pPr indent="457200" latinLnBrk="1"/>
            <a:r>
              <a:rPr lang="zh-CN" altLang="zh-CN" dirty="0"/>
              <a:t>网络监听是一种监视网络状态、数据流和网络上传输信息的方法，可以将网络接口设置在监听模式，并且可以截获网上传输的信息。也就是说，当黑客登录网络主机并取得超级用户权限后，若要登录其他主机，使用网络监听可以有效地截获网上的数据，这是黑客使用最多的方法。但是，网络监听只能应用于物理上连接于同一网段的主机，通常被用于获取用户口令。结合上面提到的欺骗技术，可以方便的获取到各种网络信息。</a:t>
            </a:r>
          </a:p>
        </p:txBody>
      </p:sp>
    </p:spTree>
    <p:extLst>
      <p:ext uri="{BB962C8B-B14F-4D97-AF65-F5344CB8AC3E}">
        <p14:creationId xmlns:p14="http://schemas.microsoft.com/office/powerpoint/2010/main" val="16229552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09926" y="473394"/>
            <a:ext cx="9365866"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5.1.8 </a:t>
            </a:r>
            <a:r>
              <a:rPr lang="zh-CN" altLang="zh-CN" b="1" dirty="0"/>
              <a:t>数据篡改</a:t>
            </a:r>
          </a:p>
          <a:p>
            <a:pPr indent="457200" latinLnBrk="1"/>
            <a:r>
              <a:rPr lang="zh-CN" altLang="zh-CN" dirty="0"/>
              <a:t>通过前面介绍的欺骗技术，除了获取到数据外，如果可以破解其中的内容，除了可以掌握一些关键密码外，还可以通过数据篡改技术，对传输的数据进行修改，更加方便的获取到各种密码，或将用户引导至各种伪造的网站，通过获取关键数据来窃取用户的隐私数据和数字货币等。如常见的抓包改包工具“</a:t>
            </a:r>
            <a:r>
              <a:rPr lang="en-US" altLang="zh-CN" dirty="0" err="1"/>
              <a:t>Burpsuite</a:t>
            </a:r>
            <a:r>
              <a:rPr lang="zh-CN" altLang="zh-CN" dirty="0"/>
              <a:t>”。</a:t>
            </a:r>
          </a:p>
        </p:txBody>
      </p:sp>
      <p:pic>
        <p:nvPicPr>
          <p:cNvPr id="1026" name="图片 1">
            <a:extLst>
              <a:ext uri="{FF2B5EF4-FFF2-40B4-BE49-F238E27FC236}">
                <a16:creationId xmlns:a16="http://schemas.microsoft.com/office/drawing/2014/main" id="{603115D5-211C-4F50-A288-D970142B4F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3230" y="2819677"/>
            <a:ext cx="4405539" cy="3094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1835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3067" y="923337"/>
            <a:ext cx="936586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5.1.9 SQL</a:t>
            </a:r>
            <a:r>
              <a:rPr lang="zh-CN" altLang="zh-CN" b="1" dirty="0"/>
              <a:t>注入攻击</a:t>
            </a:r>
          </a:p>
          <a:p>
            <a:pPr indent="457200" latinLnBrk="1"/>
            <a:r>
              <a:rPr lang="en-US" altLang="zh-CN" dirty="0"/>
              <a:t>SQL</a:t>
            </a:r>
            <a:r>
              <a:rPr lang="zh-CN" altLang="zh-CN" dirty="0"/>
              <a:t>注入攻击一般是从正常的广域网端口进行访问的，表面上看与普通的</a:t>
            </a:r>
            <a:r>
              <a:rPr lang="en-US" altLang="zh-CN" dirty="0"/>
              <a:t>Web</a:t>
            </a:r>
            <a:r>
              <a:rPr lang="zh-CN" altLang="zh-CN" dirty="0"/>
              <a:t>页面访问类似，致使许多防火墙都没有发出警报。在访问数据库的时候，应用程序用输入的内容运行动态结构化查询语言（</a:t>
            </a:r>
            <a:r>
              <a:rPr lang="en-US" altLang="zh-CN" dirty="0"/>
              <a:t>Structured Query Language</a:t>
            </a:r>
            <a:r>
              <a:rPr lang="zh-CN" altLang="zh-CN" dirty="0"/>
              <a:t>，</a:t>
            </a:r>
            <a:r>
              <a:rPr lang="en-US" altLang="zh-CN" dirty="0"/>
              <a:t>SQL</a:t>
            </a:r>
            <a:r>
              <a:rPr lang="zh-CN" altLang="zh-CN" dirty="0"/>
              <a:t>）语句便会发生</a:t>
            </a:r>
            <a:r>
              <a:rPr lang="en-US" altLang="zh-CN" dirty="0"/>
              <a:t>SQL</a:t>
            </a:r>
            <a:r>
              <a:rPr lang="zh-CN" altLang="zh-CN" dirty="0"/>
              <a:t>注入攻击；还有当代码在存储过程中，只要这种存储过程传递了包含未筛选的用户输入的字符串也可能发生</a:t>
            </a:r>
            <a:r>
              <a:rPr lang="en-US" altLang="zh-CN" dirty="0"/>
              <a:t>SQL</a:t>
            </a:r>
            <a:r>
              <a:rPr lang="zh-CN" altLang="zh-CN" dirty="0"/>
              <a:t>注入攻击，但是黑客在连接数据库时的应用程序使用了权限过高的账户，就会将问题严重化。这就要求服务器管理员要经常查看互联网信息服务（</a:t>
            </a:r>
            <a:r>
              <a:rPr lang="en-US" altLang="zh-CN" dirty="0"/>
              <a:t>Internet Information Service</a:t>
            </a:r>
            <a:r>
              <a:rPr lang="zh-CN" altLang="zh-CN" dirty="0"/>
              <a:t>，</a:t>
            </a:r>
            <a:r>
              <a:rPr lang="en-US" altLang="zh-CN" dirty="0"/>
              <a:t>IIS</a:t>
            </a:r>
            <a:r>
              <a:rPr lang="zh-CN" altLang="zh-CN" dirty="0"/>
              <a:t>）日志，将这种破坏带来的损失降到最低。</a:t>
            </a:r>
            <a:r>
              <a:rPr lang="en-US" altLang="zh-CN" dirty="0"/>
              <a:t>SQL</a:t>
            </a:r>
            <a:r>
              <a:rPr lang="zh-CN" altLang="zh-CN" dirty="0"/>
              <a:t>注入首先要判断环境，寻找注入点，判断数据库类型，然后根据注入参数类型，最后构造</a:t>
            </a:r>
            <a:r>
              <a:rPr lang="en-US" altLang="zh-CN" dirty="0"/>
              <a:t>SQL</a:t>
            </a:r>
            <a:r>
              <a:rPr lang="zh-CN" altLang="zh-CN" dirty="0"/>
              <a:t>注入语句。</a:t>
            </a:r>
          </a:p>
        </p:txBody>
      </p:sp>
    </p:spTree>
    <p:extLst>
      <p:ext uri="{BB962C8B-B14F-4D97-AF65-F5344CB8AC3E}">
        <p14:creationId xmlns:p14="http://schemas.microsoft.com/office/powerpoint/2010/main" val="1208968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56609" y="1678079"/>
            <a:ext cx="9365866"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5.1.10 </a:t>
            </a:r>
            <a:r>
              <a:rPr lang="zh-CN" altLang="zh-CN" b="1" dirty="0"/>
              <a:t>密码破解</a:t>
            </a:r>
          </a:p>
          <a:p>
            <a:pPr indent="457200" latinLnBrk="1"/>
            <a:r>
              <a:rPr lang="zh-CN" altLang="zh-CN" dirty="0"/>
              <a:t>密码破解攻击也叫做穷举法，利用软件不断生成满足用户条件的组合来尝试登陆。比如一个四位纯数字的密码，可能的组合数量有</a:t>
            </a:r>
            <a:r>
              <a:rPr lang="en-US" altLang="zh-CN" dirty="0"/>
              <a:t>10000</a:t>
            </a:r>
            <a:r>
              <a:rPr lang="zh-CN" altLang="zh-CN" dirty="0"/>
              <a:t>次，那么只要用软件组合</a:t>
            </a:r>
            <a:r>
              <a:rPr lang="en-US" altLang="zh-CN" dirty="0"/>
              <a:t>10000</a:t>
            </a:r>
            <a:r>
              <a:rPr lang="zh-CN" altLang="zh-CN" dirty="0"/>
              <a:t>次，就可以得到正确的密码。无论多么复杂的密码，理论上都是可以破解的，主要的限制条件就是时间。为了增加效率，可以选择算法更快的软件，或者准备一个高效率的字典，按照字典的组合进行查找。</a:t>
            </a:r>
          </a:p>
        </p:txBody>
      </p:sp>
    </p:spTree>
    <p:extLst>
      <p:ext uri="{BB962C8B-B14F-4D97-AF65-F5344CB8AC3E}">
        <p14:creationId xmlns:p14="http://schemas.microsoft.com/office/powerpoint/2010/main" val="41492134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8483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359299" y="3972975"/>
            <a:ext cx="6340197" cy="830997"/>
          </a:xfrm>
          <a:prstGeom prst="rect">
            <a:avLst/>
          </a:prstGeom>
        </p:spPr>
        <p:txBody>
          <a:bodyPr wrap="none">
            <a:spAutoFit/>
          </a:bodyPr>
          <a:lstStyle/>
          <a:p>
            <a:r>
              <a:rPr lang="zh-CN" altLang="zh-CN" sz="4800" b="1" dirty="0"/>
              <a:t>安全漏洞的威胁和应对</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9746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1546018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1015615"/>
            <a:ext cx="936586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5.2.1 </a:t>
            </a:r>
            <a:r>
              <a:rPr lang="zh-CN" altLang="zh-CN" b="1" dirty="0"/>
              <a:t>安全漏洞简介</a:t>
            </a:r>
          </a:p>
          <a:p>
            <a:pPr indent="457200" latinLnBrk="1"/>
            <a:r>
              <a:rPr lang="zh-CN" altLang="zh-CN" dirty="0"/>
              <a:t>一个网络系统不仅包含了各种交换机、路由器、安全设备和服务器等硬件设备，还包含了各种操作系统平台、服务器软件、数据库系统以及应用软件等软件系统，系统结构十分复杂。从系统安全角度来看，任何一个部分要想做到万无一失都是非常困难的，而任何一个疏漏都有可能导致安全漏洞﹐给攻击者造成可乘之机，有可能带来严重的后果。然而，在大多数情况下﹐一个网络系统建成并运行后，往往不做系统安全性测试和检测，并不知道系统是否存在安全漏洞，只是在发生网络攻击事件，并造成严重的后果后，才意识到安全漏洞的危害性。根据统计，世界上所发生的网络攻击事件中，</a:t>
            </a:r>
            <a:r>
              <a:rPr lang="en-US" altLang="zh-CN" dirty="0"/>
              <a:t>80%</a:t>
            </a:r>
            <a:r>
              <a:rPr lang="zh-CN" altLang="zh-CN" dirty="0"/>
              <a:t>以上是因为系统存在安全漏洞被内部或外部攻击者利用而造成的。</a:t>
            </a:r>
          </a:p>
        </p:txBody>
      </p:sp>
    </p:spTree>
    <p:extLst>
      <p:ext uri="{BB962C8B-B14F-4D97-AF65-F5344CB8AC3E}">
        <p14:creationId xmlns:p14="http://schemas.microsoft.com/office/powerpoint/2010/main" val="8030075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72666" y="1596184"/>
            <a:ext cx="936586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5.2.2 </a:t>
            </a:r>
            <a:r>
              <a:rPr lang="zh-CN" altLang="zh-CN" b="1" dirty="0"/>
              <a:t>安全漏洞的产生</a:t>
            </a:r>
          </a:p>
          <a:p>
            <a:pPr indent="457200" latinLnBrk="1"/>
            <a:r>
              <a:rPr lang="zh-CN" altLang="zh-CN" dirty="0"/>
              <a:t>安全漏洞的产生原因有很多，系统的脆弱性、软硬件的脆弱性、协议的脆弱性以及网络的脆弱性都是其产生的主要原因。</a:t>
            </a:r>
            <a:endParaRPr lang="en-US" altLang="zh-CN" dirty="0"/>
          </a:p>
          <a:p>
            <a:pPr indent="457200" latinLnBrk="1"/>
            <a:r>
              <a:rPr lang="en-US" altLang="zh-CN" b="1" dirty="0"/>
              <a:t>1. </a:t>
            </a:r>
            <a:r>
              <a:rPr lang="zh-CN" altLang="zh-CN" b="1" dirty="0"/>
              <a:t>潜在的漏洞</a:t>
            </a:r>
          </a:p>
          <a:p>
            <a:pPr indent="457200" latinLnBrk="1"/>
            <a:r>
              <a:rPr lang="en-US" altLang="zh-CN" b="1" dirty="0"/>
              <a:t>2. </a:t>
            </a:r>
            <a:r>
              <a:rPr lang="zh-CN" altLang="zh-CN" b="1" dirty="0"/>
              <a:t>系统工具漏洞</a:t>
            </a:r>
          </a:p>
          <a:p>
            <a:pPr indent="457200" latinLnBrk="1"/>
            <a:r>
              <a:rPr lang="en-US" altLang="zh-CN" b="1" dirty="0"/>
              <a:t>3. </a:t>
            </a:r>
            <a:r>
              <a:rPr lang="zh-CN" altLang="zh-CN" b="1" dirty="0"/>
              <a:t>设置漏洞</a:t>
            </a:r>
          </a:p>
          <a:p>
            <a:pPr indent="457200" latinLnBrk="1"/>
            <a:r>
              <a:rPr lang="en-US" altLang="zh-CN" b="1" dirty="0"/>
              <a:t>4. </a:t>
            </a:r>
            <a:r>
              <a:rPr lang="zh-CN" altLang="zh-CN" b="1" dirty="0"/>
              <a:t>系统设计漏洞</a:t>
            </a:r>
          </a:p>
        </p:txBody>
      </p:sp>
    </p:spTree>
    <p:extLst>
      <p:ext uri="{BB962C8B-B14F-4D97-AF65-F5344CB8AC3E}">
        <p14:creationId xmlns:p14="http://schemas.microsoft.com/office/powerpoint/2010/main" val="3403177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3067" y="913071"/>
            <a:ext cx="9365866"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5.2.3 </a:t>
            </a:r>
            <a:r>
              <a:rPr lang="zh-CN" altLang="zh-CN" b="1" dirty="0"/>
              <a:t>漏洞的产生背景</a:t>
            </a:r>
          </a:p>
          <a:p>
            <a:pPr indent="457200" latinLnBrk="1"/>
            <a:r>
              <a:rPr lang="zh-CN" altLang="zh-CN" dirty="0"/>
              <a:t>漏洞的产生不仅与系统有关，还与环境及时间有关。</a:t>
            </a:r>
          </a:p>
          <a:p>
            <a:pPr indent="457200" latinLnBrk="1"/>
            <a:r>
              <a:rPr lang="en-US" altLang="zh-CN" b="1" dirty="0"/>
              <a:t>1. </a:t>
            </a:r>
            <a:r>
              <a:rPr lang="zh-CN" altLang="zh-CN" b="1" dirty="0"/>
              <a:t>漏洞与环境的关系</a:t>
            </a:r>
          </a:p>
          <a:p>
            <a:pPr indent="457200"/>
            <a:r>
              <a:rPr lang="zh-CN" altLang="zh-CN" dirty="0"/>
              <a:t>漏洞是与所在的软硬件环境息息相关的，漏洞会影响到很大范围的软硬件设备，包括操作系统本身及其支撑软件、网络客户端和服务器软件、网络路由器和安全防火墙等。</a:t>
            </a:r>
            <a:endParaRPr lang="en-US" altLang="zh-CN" dirty="0"/>
          </a:p>
          <a:p>
            <a:pPr indent="457200" latinLnBrk="1"/>
            <a:r>
              <a:rPr lang="en-US" altLang="zh-CN" b="1" dirty="0"/>
              <a:t>2. </a:t>
            </a:r>
            <a:r>
              <a:rPr lang="zh-CN" altLang="zh-CN" b="1" dirty="0"/>
              <a:t>漏洞与时间的关系</a:t>
            </a:r>
          </a:p>
          <a:p>
            <a:pPr indent="457200"/>
            <a:r>
              <a:rPr lang="zh-CN" altLang="zh-CN" dirty="0"/>
              <a:t>漏洞问题是与时间紧密相关的。一个系统软件从其发布的那一天起，随着用户的深入使用，系统中存在的漏洞会被不断暴露出来，这些早先被发现的漏洞也会不断被系统供应商发布的补丁软件修补，或在以后发布的新版系统中得以纠正。</a:t>
            </a:r>
            <a:endParaRPr lang="zh-CN" altLang="zh-CN" b="1" dirty="0"/>
          </a:p>
        </p:txBody>
      </p:sp>
    </p:spTree>
    <p:extLst>
      <p:ext uri="{BB962C8B-B14F-4D97-AF65-F5344CB8AC3E}">
        <p14:creationId xmlns:p14="http://schemas.microsoft.com/office/powerpoint/2010/main" val="4245217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00118" y="505732"/>
            <a:ext cx="950787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5.2.4 </a:t>
            </a:r>
            <a:r>
              <a:rPr lang="zh-CN" altLang="zh-CN" b="1" dirty="0"/>
              <a:t>安全漏洞的检测</a:t>
            </a:r>
          </a:p>
          <a:p>
            <a:pPr indent="457200" latinLnBrk="1"/>
            <a:r>
              <a:rPr lang="zh-CN" altLang="zh-CN" dirty="0"/>
              <a:t>目前，安全漏洞的检测技术主要有静态检测、动态监测以及漏洞扫描技术等。</a:t>
            </a:r>
          </a:p>
          <a:p>
            <a:pPr indent="457200" latinLnBrk="1"/>
            <a:r>
              <a:rPr lang="en-US" altLang="zh-CN" b="1" dirty="0"/>
              <a:t>1. </a:t>
            </a:r>
            <a:r>
              <a:rPr lang="zh-CN" altLang="zh-CN" b="1" dirty="0"/>
              <a:t>静态检测</a:t>
            </a:r>
          </a:p>
          <a:p>
            <a:pPr indent="457200" latinLnBrk="1"/>
            <a:r>
              <a:rPr lang="zh-CN" altLang="zh-CN" dirty="0"/>
              <a:t>静态检测技术属于白盒测试方法，通过分析程序执行流程来建立程序工作的数学模型，根据对数学模型的分析，发掘出程序中潜在的安全缺陷。静态检测的对象通常是源代码，常用的静态检测方法主要有词法分析、数据流分析</a:t>
            </a:r>
            <a:r>
              <a:rPr lang="en-US" altLang="zh-CN" dirty="0"/>
              <a:t>.</a:t>
            </a:r>
            <a:r>
              <a:rPr lang="zh-CN" altLang="zh-CN" dirty="0"/>
              <a:t>模型检验和污点传播分析等。</a:t>
            </a:r>
            <a:endParaRPr lang="en-US" altLang="zh-CN" dirty="0"/>
          </a:p>
          <a:p>
            <a:pPr indent="457200" latinLnBrk="1"/>
            <a:r>
              <a:rPr lang="en-US" altLang="zh-CN" b="1" dirty="0"/>
              <a:t>2. </a:t>
            </a:r>
            <a:r>
              <a:rPr lang="zh-CN" altLang="zh-CN" b="1" dirty="0"/>
              <a:t>动态检测技术</a:t>
            </a:r>
          </a:p>
          <a:p>
            <a:pPr indent="457200" latinLnBrk="1"/>
            <a:r>
              <a:rPr lang="zh-CN" altLang="zh-CN" dirty="0"/>
              <a:t>动态检测技术属于黑盒测试技术，通过运行具体程序并获取程序的输出或内部状态等信息﹐根据对这些信息的分析，检测出软件中潜在的安全漏洞。动态检测的对象通常是二进制可执行代码，常见的动态检测方法主要有渗透测试</a:t>
            </a:r>
            <a:r>
              <a:rPr lang="en-US" altLang="zh-CN" dirty="0"/>
              <a:t>.</a:t>
            </a:r>
            <a:r>
              <a:rPr lang="zh-CN" altLang="zh-CN" dirty="0"/>
              <a:t>模糊测试﹑错误注入和补丁比对等。</a:t>
            </a:r>
          </a:p>
        </p:txBody>
      </p:sp>
    </p:spTree>
    <p:extLst>
      <p:ext uri="{BB962C8B-B14F-4D97-AF65-F5344CB8AC3E}">
        <p14:creationId xmlns:p14="http://schemas.microsoft.com/office/powerpoint/2010/main" val="240050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671619" y="2025026"/>
            <a:ext cx="9034222"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网络大环境下，大部分信息都通过网络传输。网络信息在设备间传输时，会遇到各种威胁，本章将向读者介绍网络信息的主要威胁以及应对的方法。</a:t>
            </a:r>
          </a:p>
          <a:p>
            <a:pPr indent="457200" latinLnBrk="1"/>
            <a:r>
              <a:rPr lang="zh-CN" altLang="zh-CN" b="1" dirty="0"/>
              <a:t>本章重点难点：</a:t>
            </a:r>
            <a:endParaRPr lang="zh-CN" altLang="zh-CN" dirty="0"/>
          </a:p>
          <a:p>
            <a:pPr indent="457200" latinLnBrk="1"/>
            <a:r>
              <a:rPr lang="zh-CN" altLang="zh-CN" dirty="0"/>
              <a:t>网络信息面对的主要威胁</a:t>
            </a:r>
          </a:p>
          <a:p>
            <a:pPr indent="457200" latinLnBrk="1"/>
            <a:r>
              <a:rPr lang="zh-CN" altLang="zh-CN" dirty="0"/>
              <a:t>安全漏洞的威胁及应对</a:t>
            </a:r>
          </a:p>
          <a:p>
            <a:pPr indent="457200" latinLnBrk="1"/>
            <a:r>
              <a:rPr lang="zh-CN" altLang="zh-CN" dirty="0"/>
              <a:t>网络诱骗技术</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42062" y="1131727"/>
            <a:ext cx="950787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5.2.5 </a:t>
            </a:r>
            <a:r>
              <a:rPr lang="zh-CN" altLang="zh-CN" b="1" dirty="0"/>
              <a:t>安全漏洞扫描系统</a:t>
            </a:r>
          </a:p>
          <a:p>
            <a:pPr indent="457200" latinLnBrk="1"/>
            <a:r>
              <a:rPr lang="zh-CN" altLang="zh-CN" dirty="0"/>
              <a:t>安全漏洞扫描系统主要采用动态检测技术对一个网络系统可能存在的各种安全漏洞进行远程检测，不同安全漏洞的检测方法是不同的，将各种安全漏洞检测方法集成起来，组成一个安全漏洞扫描系统。</a:t>
            </a:r>
          </a:p>
          <a:p>
            <a:pPr indent="457200" latinLnBrk="1"/>
            <a:r>
              <a:rPr lang="zh-CN" altLang="zh-CN" dirty="0"/>
              <a:t>通常﹐安全漏洞扫描系统有两种实现方式：主机方式和网络方式。主机漏洞扫描系统安装在一台计算机上，主要用于对该主机系统的安全漏洞扫描。</a:t>
            </a:r>
          </a:p>
          <a:p>
            <a:pPr indent="457200" latinLnBrk="1"/>
            <a:r>
              <a:rPr lang="zh-CN" altLang="zh-CN" dirty="0"/>
              <a:t>网络漏洞扫描系统采用客户</a:t>
            </a:r>
            <a:r>
              <a:rPr lang="en-US" altLang="zh-CN" dirty="0"/>
              <a:t>/</a:t>
            </a:r>
            <a:r>
              <a:rPr lang="zh-CN" altLang="zh-CN" dirty="0"/>
              <a:t>服务器架构，主要用于对一个网络系统，包括各种主机、服务器，网络设备以及软件平台（如</a:t>
            </a:r>
            <a:r>
              <a:rPr lang="en-US" altLang="zh-CN" dirty="0"/>
              <a:t>Web</a:t>
            </a:r>
            <a:r>
              <a:rPr lang="zh-CN" altLang="zh-CN" dirty="0"/>
              <a:t>服务系统</a:t>
            </a:r>
            <a:r>
              <a:rPr lang="en-US" altLang="zh-CN" dirty="0"/>
              <a:t>.</a:t>
            </a:r>
            <a:r>
              <a:rPr lang="zh-CN" altLang="zh-CN" dirty="0"/>
              <a:t>数据库管理系统等）的安全漏洞扫描</a:t>
            </a:r>
            <a:r>
              <a:rPr lang="en-US" altLang="zh-CN" dirty="0"/>
              <a:t>.</a:t>
            </a:r>
            <a:r>
              <a:rPr lang="zh-CN" altLang="zh-CN" dirty="0"/>
              <a:t>通常，网络漏洞扫描系统由客户端和服务器两个部分组成。</a:t>
            </a:r>
          </a:p>
        </p:txBody>
      </p:sp>
    </p:spTree>
    <p:extLst>
      <p:ext uri="{BB962C8B-B14F-4D97-AF65-F5344CB8AC3E}">
        <p14:creationId xmlns:p14="http://schemas.microsoft.com/office/powerpoint/2010/main" val="18462899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57105" y="549275"/>
            <a:ext cx="9507876"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5.2.6 </a:t>
            </a:r>
            <a:r>
              <a:rPr lang="zh-CN" altLang="zh-CN" b="1" dirty="0"/>
              <a:t>常见的漏洞及解决方法</a:t>
            </a:r>
          </a:p>
          <a:p>
            <a:pPr indent="457200" latinLnBrk="1"/>
            <a:r>
              <a:rPr lang="zh-CN" altLang="zh-CN" dirty="0"/>
              <a:t>利用网络安全漏洞扫描系统可以对网络中任何系统或设备进行漏洞扫描，搜集目标系统相关信息﹐如各种端口的分配﹑所提供的服务﹑软件的版本、系统的配置以及匿名用户是否可以登录等，从而发现目标系统潜在的安全漏洞。</a:t>
            </a:r>
            <a:endParaRPr lang="en-US" altLang="zh-CN" dirty="0"/>
          </a:p>
          <a:p>
            <a:pPr indent="457200" latinLnBrk="1"/>
            <a:r>
              <a:rPr lang="en-US" altLang="zh-CN" b="1" dirty="0"/>
              <a:t>1. Telnet</a:t>
            </a:r>
            <a:r>
              <a:rPr lang="zh-CN" altLang="zh-CN" b="1" dirty="0"/>
              <a:t>漏洞</a:t>
            </a:r>
            <a:endParaRPr lang="zh-CN" altLang="zh-CN" dirty="0"/>
          </a:p>
          <a:p>
            <a:pPr indent="457200" latinLnBrk="1"/>
            <a:r>
              <a:rPr lang="en-US" altLang="zh-CN" b="1" dirty="0"/>
              <a:t>2. FTP</a:t>
            </a:r>
            <a:r>
              <a:rPr lang="zh-CN" altLang="zh-CN" b="1" dirty="0"/>
              <a:t>漏洞</a:t>
            </a:r>
            <a:endParaRPr lang="zh-CN" altLang="zh-CN" dirty="0"/>
          </a:p>
          <a:p>
            <a:pPr indent="457200" latinLnBrk="1"/>
            <a:r>
              <a:rPr lang="en-US" altLang="zh-CN" b="1" dirty="0"/>
              <a:t>3. TCP</a:t>
            </a:r>
            <a:r>
              <a:rPr lang="zh-CN" altLang="zh-CN" b="1" dirty="0"/>
              <a:t>端口扫描</a:t>
            </a:r>
            <a:endParaRPr lang="zh-CN" altLang="zh-CN" dirty="0"/>
          </a:p>
          <a:p>
            <a:pPr indent="457200" latinLnBrk="1"/>
            <a:r>
              <a:rPr lang="en-US" altLang="zh-CN" b="1" dirty="0"/>
              <a:t>4. Finger</a:t>
            </a:r>
            <a:r>
              <a:rPr lang="zh-CN" altLang="zh-CN" b="1" dirty="0"/>
              <a:t>漏洞</a:t>
            </a:r>
            <a:endParaRPr lang="zh-CN" altLang="zh-CN" dirty="0"/>
          </a:p>
          <a:p>
            <a:pPr indent="457200" latinLnBrk="1"/>
            <a:r>
              <a:rPr lang="en-US" altLang="zh-CN" b="1" dirty="0"/>
              <a:t>5. </a:t>
            </a:r>
            <a:r>
              <a:rPr lang="en-US" altLang="zh-CN" b="1" dirty="0" err="1"/>
              <a:t>Portmap</a:t>
            </a:r>
            <a:r>
              <a:rPr lang="zh-CN" altLang="zh-CN" b="1" dirty="0"/>
              <a:t>漏洞</a:t>
            </a:r>
            <a:endParaRPr lang="zh-CN" altLang="zh-CN" dirty="0"/>
          </a:p>
          <a:p>
            <a:pPr indent="457200" latinLnBrk="1"/>
            <a:r>
              <a:rPr lang="en-US" altLang="zh-CN" b="1" dirty="0"/>
              <a:t>6. </a:t>
            </a:r>
            <a:r>
              <a:rPr lang="en-US" altLang="zh-CN" b="1" dirty="0" err="1"/>
              <a:t>Rusers</a:t>
            </a:r>
            <a:r>
              <a:rPr lang="zh-CN" altLang="zh-CN" b="1" dirty="0"/>
              <a:t>漏洞</a:t>
            </a:r>
            <a:endParaRPr lang="en-US" altLang="zh-CN" b="1" dirty="0"/>
          </a:p>
          <a:p>
            <a:pPr indent="457200" latinLnBrk="1"/>
            <a:r>
              <a:rPr lang="en-US" altLang="zh-CN" b="1" dirty="0"/>
              <a:t>7. NFS</a:t>
            </a:r>
            <a:r>
              <a:rPr lang="zh-CN" altLang="zh-CN" b="1" dirty="0"/>
              <a:t>漏洞</a:t>
            </a:r>
            <a:endParaRPr lang="zh-CN" altLang="zh-CN" dirty="0"/>
          </a:p>
          <a:p>
            <a:pPr indent="457200" latinLnBrk="1"/>
            <a:r>
              <a:rPr lang="en-US" altLang="zh-CN" b="1" dirty="0"/>
              <a:t>8. SNMP</a:t>
            </a:r>
            <a:r>
              <a:rPr lang="zh-CN" altLang="zh-CN" b="1" dirty="0"/>
              <a:t>漏洞</a:t>
            </a:r>
            <a:endParaRPr lang="zh-CN" altLang="zh-CN" dirty="0"/>
          </a:p>
        </p:txBody>
      </p:sp>
    </p:spTree>
    <p:extLst>
      <p:ext uri="{BB962C8B-B14F-4D97-AF65-F5344CB8AC3E}">
        <p14:creationId xmlns:p14="http://schemas.microsoft.com/office/powerpoint/2010/main" val="5779005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45817" y="1345648"/>
            <a:ext cx="9108759" cy="377789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5.2.7 </a:t>
            </a:r>
            <a:r>
              <a:rPr lang="zh-CN" altLang="zh-CN" b="1" dirty="0"/>
              <a:t>漏洞扫描系统的实现</a:t>
            </a:r>
          </a:p>
          <a:p>
            <a:pPr indent="457200" latinLnBrk="1"/>
            <a:r>
              <a:rPr lang="zh-CN" altLang="zh-CN" dirty="0"/>
              <a:t>在网络漏洞扫描系统中，漏洞扫描程序通常采用插件技术来实现。一种漏洞扫描程序对应一个插件，扫描引擎通过调用插件的方法来执行漏洞扫描。插件可以采用两种方法来编写，一种是使用传统的高级语言，例如</a:t>
            </a:r>
            <a:r>
              <a:rPr lang="en-US" altLang="zh-CN" dirty="0"/>
              <a:t>C</a:t>
            </a:r>
            <a:r>
              <a:rPr lang="zh-CN" altLang="zh-CN" dirty="0"/>
              <a:t>语言，它需要事先使用相应的编译器对这类插件进行编译；另一种是使用专用的脚本语言，脚本语言是一种解释型语言，它需要使用专用的解释器，其语法简单易学，可以简化新插件的编程，使系统的扩展和维护更加容易。网络漏洞扫描系统应当支持这两种插件实现方法﹐并提倡使用脚本语言。</a:t>
            </a:r>
          </a:p>
        </p:txBody>
      </p:sp>
    </p:spTree>
    <p:extLst>
      <p:ext uri="{BB962C8B-B14F-4D97-AF65-F5344CB8AC3E}">
        <p14:creationId xmlns:p14="http://schemas.microsoft.com/office/powerpoint/2010/main" val="38002064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3037864"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6304215" y="3972975"/>
            <a:ext cx="2646878" cy="830997"/>
          </a:xfrm>
          <a:prstGeom prst="rect">
            <a:avLst/>
          </a:prstGeom>
        </p:spPr>
        <p:txBody>
          <a:bodyPr wrap="none">
            <a:spAutoFit/>
          </a:bodyPr>
          <a:lstStyle/>
          <a:p>
            <a:r>
              <a:rPr lang="zh-CN" altLang="zh-CN" sz="4800" b="1" dirty="0"/>
              <a:t>网络诱骗</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3350498"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911552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471937"/>
            <a:ext cx="9709800"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5.3.1 </a:t>
            </a:r>
            <a:r>
              <a:rPr lang="zh-CN" altLang="zh-CN" b="1" dirty="0"/>
              <a:t>蜜罐主机简介</a:t>
            </a:r>
          </a:p>
          <a:p>
            <a:pPr indent="457200" latinLnBrk="1"/>
            <a:r>
              <a:rPr lang="zh-CN" altLang="zh-CN" dirty="0"/>
              <a:t>蜜罐主机是一种专门引诱网络攻击的资源。它被伪装成一个有价值的攻击目标，蜜罐主机设置的目的就是吸引别人去攻击它。此种网络设备的意义一方面在于吸引攻击者的注意力，从而减少对真正有价值目标的攻击；另一方面在于收集攻击者的各种信息，从而帮助网络所有者更加了解攻击者的攻击行为，以利于更好地防御。</a:t>
            </a:r>
            <a:endParaRPr lang="en-US" altLang="zh-CN" dirty="0"/>
          </a:p>
          <a:p>
            <a:pPr indent="457200" latinLnBrk="1"/>
            <a:r>
              <a:rPr lang="en-US" altLang="zh-CN" b="1" dirty="0"/>
              <a:t>1. </a:t>
            </a:r>
            <a:r>
              <a:rPr lang="zh-CN" altLang="zh-CN" b="1" dirty="0"/>
              <a:t>低连累等级</a:t>
            </a:r>
          </a:p>
          <a:p>
            <a:pPr indent="457200"/>
            <a:r>
              <a:rPr lang="zh-CN" altLang="zh-CN" dirty="0"/>
              <a:t>低连累等级的蜜罐主机只提供简单的伪装功能。</a:t>
            </a:r>
            <a:endParaRPr lang="en-US" altLang="zh-CN" dirty="0"/>
          </a:p>
          <a:p>
            <a:pPr indent="457200" latinLnBrk="1"/>
            <a:r>
              <a:rPr lang="en-US" altLang="zh-CN" b="1" dirty="0"/>
              <a:t>2. </a:t>
            </a:r>
            <a:r>
              <a:rPr lang="zh-CN" altLang="zh-CN" b="1" dirty="0"/>
              <a:t>中连累等级</a:t>
            </a:r>
          </a:p>
          <a:p>
            <a:pPr indent="457200"/>
            <a:r>
              <a:rPr lang="zh-CN" altLang="zh-CN" dirty="0"/>
              <a:t>中连累等级的蜜罐主机提供一些伪装服务，能够让用户与其产生一定的交互。</a:t>
            </a:r>
            <a:endParaRPr lang="en-US" altLang="zh-CN" dirty="0"/>
          </a:p>
          <a:p>
            <a:pPr indent="457200" latinLnBrk="1"/>
            <a:r>
              <a:rPr lang="en-US" altLang="zh-CN" b="1" dirty="0"/>
              <a:t>3. </a:t>
            </a:r>
            <a:r>
              <a:rPr lang="zh-CN" altLang="zh-CN" b="1" dirty="0"/>
              <a:t>高连累等级</a:t>
            </a:r>
          </a:p>
          <a:p>
            <a:pPr indent="457200"/>
            <a:r>
              <a:rPr lang="zh-CN" altLang="zh-CN" dirty="0"/>
              <a:t>高连累等级的蜜罐主机用真实的系统为攻击者提供</a:t>
            </a:r>
            <a:r>
              <a:rPr lang="en-US" altLang="zh-CN" dirty="0"/>
              <a:t>“</a:t>
            </a:r>
            <a:r>
              <a:rPr lang="zh-CN" altLang="zh-CN" dirty="0"/>
              <a:t>实实在在</a:t>
            </a:r>
            <a:r>
              <a:rPr lang="en-US" altLang="zh-CN" dirty="0"/>
              <a:t>”</a:t>
            </a:r>
            <a:r>
              <a:rPr lang="zh-CN" altLang="zh-CN" dirty="0"/>
              <a:t>的服务，从而有最强的吸引攻击者并收集其信息的能力。</a:t>
            </a:r>
          </a:p>
        </p:txBody>
      </p:sp>
    </p:spTree>
    <p:extLst>
      <p:ext uri="{BB962C8B-B14F-4D97-AF65-F5344CB8AC3E}">
        <p14:creationId xmlns:p14="http://schemas.microsoft.com/office/powerpoint/2010/main" val="14641850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8724" y="1234554"/>
            <a:ext cx="8834551" cy="430180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5.3.2 </a:t>
            </a:r>
            <a:r>
              <a:rPr lang="zh-CN" altLang="zh-CN" b="1" dirty="0"/>
              <a:t>蜜罐主机的位置选择</a:t>
            </a:r>
          </a:p>
          <a:p>
            <a:pPr indent="457200" latinLnBrk="1"/>
            <a:r>
              <a:rPr lang="zh-CN" altLang="zh-CN" dirty="0"/>
              <a:t>蜜罐主机的位置选择对其功能也是有很大影响的密罐主机的位置选择是相对于防火墙而言的。不同的位置选择可以有不同的效果。就普通用户常用的最复杂的屏蔽子网防火墙结构而言，蜜罐主机可以布置在防火墙之外、</a:t>
            </a:r>
            <a:r>
              <a:rPr lang="en-US" altLang="zh-CN" dirty="0"/>
              <a:t>DMZ</a:t>
            </a:r>
            <a:r>
              <a:rPr lang="zh-CN" altLang="zh-CN" dirty="0"/>
              <a:t>区或内部网络。</a:t>
            </a:r>
          </a:p>
          <a:p>
            <a:pPr indent="457200" latinLnBrk="1"/>
            <a:r>
              <a:rPr lang="zh-CN" altLang="zh-CN" dirty="0"/>
              <a:t>布置于防火墙之外的蜜罐主机主要致力于吸引和收集与外部攻击者相关的攻击。其对于网络上同时配备的其他安全措施，如防火墙，如防火墙、入侵检测系统等不会产生影响。若其沦陷对于内部网络也基本没有什么影响。缺点是无法定位内部的攻击者。</a:t>
            </a:r>
          </a:p>
        </p:txBody>
      </p:sp>
    </p:spTree>
    <p:extLst>
      <p:ext uri="{BB962C8B-B14F-4D97-AF65-F5344CB8AC3E}">
        <p14:creationId xmlns:p14="http://schemas.microsoft.com/office/powerpoint/2010/main" val="17420662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23254" y="534761"/>
            <a:ext cx="9831931" cy="576920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5.3.3</a:t>
            </a:r>
            <a:r>
              <a:rPr lang="zh-CN" altLang="zh-CN" b="1" dirty="0"/>
              <a:t>常见的蜜罐软件</a:t>
            </a:r>
          </a:p>
          <a:p>
            <a:pPr indent="457200" latinLnBrk="1"/>
            <a:r>
              <a:rPr lang="zh-CN" altLang="zh-CN" dirty="0"/>
              <a:t>对于个人来说如果要打造蜜罐主机，或者学习黑客技术，需要一个攻击靶机，可以自己配置一台</a:t>
            </a:r>
            <a:r>
              <a:rPr lang="en-US" altLang="zh-CN" dirty="0"/>
              <a:t>Windows</a:t>
            </a:r>
            <a:r>
              <a:rPr lang="zh-CN" altLang="zh-CN" dirty="0"/>
              <a:t>或</a:t>
            </a:r>
            <a:r>
              <a:rPr lang="en-US" altLang="zh-CN" dirty="0" err="1"/>
              <a:t>linux</a:t>
            </a:r>
            <a:r>
              <a:rPr lang="zh-CN" altLang="zh-CN" dirty="0"/>
              <a:t>服务器，配合一些专业的软件就可以了。常见的软件有：</a:t>
            </a:r>
          </a:p>
          <a:p>
            <a:pPr indent="457200" latinLnBrk="1"/>
            <a:r>
              <a:rPr lang="en-US" altLang="zh-CN" b="1" dirty="0"/>
              <a:t>1. HFISH</a:t>
            </a:r>
            <a:endParaRPr lang="zh-CN" altLang="zh-CN" b="1" dirty="0"/>
          </a:p>
          <a:p>
            <a:pPr indent="457200" latinLnBrk="1"/>
            <a:r>
              <a:rPr lang="zh-CN" altLang="zh-CN" dirty="0"/>
              <a:t>安全简单易上手。提供了一系列方便运维和管理的技术，包括：一键闪电部署、应用模板批量管理、节点服务动态调整等特性。</a:t>
            </a:r>
          </a:p>
          <a:p>
            <a:pPr indent="457200" latinLnBrk="1"/>
            <a:r>
              <a:rPr lang="en-US" altLang="zh-CN" b="1" dirty="0"/>
              <a:t>2. </a:t>
            </a:r>
            <a:r>
              <a:rPr lang="en-US" altLang="zh-CN" b="1" dirty="0" err="1"/>
              <a:t>HoneyDrive</a:t>
            </a:r>
            <a:endParaRPr lang="zh-CN" altLang="zh-CN" b="1" dirty="0"/>
          </a:p>
          <a:p>
            <a:pPr indent="457200" latinLnBrk="1"/>
            <a:r>
              <a:rPr lang="zh-CN" altLang="zh-CN" dirty="0"/>
              <a:t>基于</a:t>
            </a:r>
            <a:r>
              <a:rPr lang="en-US" altLang="zh-CN" dirty="0" err="1"/>
              <a:t>Xubuntu</a:t>
            </a:r>
            <a:r>
              <a:rPr lang="zh-CN" altLang="zh-CN" dirty="0"/>
              <a:t>的开源和蜜罐捆绑</a:t>
            </a:r>
            <a:r>
              <a:rPr lang="en-US" altLang="zh-CN" dirty="0"/>
              <a:t>Linux</a:t>
            </a:r>
            <a:r>
              <a:rPr lang="zh-CN" altLang="zh-CN" dirty="0"/>
              <a:t>操作系统，包含超过</a:t>
            </a:r>
            <a:r>
              <a:rPr lang="en-US" altLang="zh-CN" dirty="0"/>
              <a:t>10</a:t>
            </a:r>
            <a:r>
              <a:rPr lang="zh-CN" altLang="zh-CN" dirty="0"/>
              <a:t>个预安装和预配置的蜜罐软件包。功能强大，但界面不如</a:t>
            </a:r>
            <a:r>
              <a:rPr lang="en-US" altLang="zh-CN" dirty="0"/>
              <a:t>HFISH</a:t>
            </a:r>
            <a:r>
              <a:rPr lang="zh-CN" altLang="zh-CN" dirty="0"/>
              <a:t>友好。</a:t>
            </a:r>
          </a:p>
          <a:p>
            <a:pPr indent="457200" latinLnBrk="1"/>
            <a:r>
              <a:rPr lang="en-US" altLang="zh-CN" b="1" dirty="0"/>
              <a:t>3. </a:t>
            </a:r>
            <a:r>
              <a:rPr lang="en-US" altLang="zh-CN" b="1" dirty="0" err="1"/>
              <a:t>bWAPP</a:t>
            </a:r>
            <a:endParaRPr lang="zh-CN" altLang="zh-CN" b="1" dirty="0"/>
          </a:p>
          <a:p>
            <a:pPr indent="457200"/>
            <a:r>
              <a:rPr lang="zh-CN" altLang="zh-CN" dirty="0"/>
              <a:t>是一个检测错误的</a:t>
            </a:r>
            <a:r>
              <a:rPr lang="en-US" altLang="zh-CN" dirty="0"/>
              <a:t>Web</a:t>
            </a:r>
            <a:r>
              <a:rPr lang="zh-CN" altLang="zh-CN" dirty="0"/>
              <a:t>应用程序，旨在帮助安全爱好者，开发人员和学生发现和防止</a:t>
            </a:r>
            <a:r>
              <a:rPr lang="en-US" altLang="zh-CN" dirty="0"/>
              <a:t>Web</a:t>
            </a:r>
            <a:r>
              <a:rPr lang="zh-CN" altLang="zh-CN" dirty="0"/>
              <a:t>漏洞。</a:t>
            </a:r>
          </a:p>
        </p:txBody>
      </p:sp>
    </p:spTree>
    <p:extLst>
      <p:ext uri="{BB962C8B-B14F-4D97-AF65-F5344CB8AC3E}">
        <p14:creationId xmlns:p14="http://schemas.microsoft.com/office/powerpoint/2010/main" val="14953808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552622"/>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188461" y="549275"/>
            <a:ext cx="10184095"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1.ARP</a:t>
            </a:r>
            <a:r>
              <a:rPr lang="zh-CN" altLang="zh-CN" dirty="0"/>
              <a:t>、</a:t>
            </a:r>
            <a:r>
              <a:rPr lang="en-US" altLang="zh-CN" dirty="0"/>
              <a:t>DHCP</a:t>
            </a:r>
            <a:r>
              <a:rPr lang="zh-CN" altLang="zh-CN" dirty="0"/>
              <a:t>和</a:t>
            </a:r>
            <a:r>
              <a:rPr lang="en-US" altLang="zh-CN" dirty="0"/>
              <a:t>DNS</a:t>
            </a:r>
            <a:r>
              <a:rPr lang="zh-CN" altLang="zh-CN" dirty="0"/>
              <a:t>欺骗最重要的是将黑客的设备伪装成（）。</a:t>
            </a:r>
          </a:p>
          <a:p>
            <a:pPr indent="457200" latinLnBrk="1"/>
            <a:r>
              <a:rPr lang="en-US" altLang="zh-CN" dirty="0"/>
              <a:t>A</a:t>
            </a:r>
            <a:r>
              <a:rPr lang="zh-CN" altLang="zh-CN" dirty="0"/>
              <a:t>．服务器</a:t>
            </a:r>
            <a:r>
              <a:rPr lang="en-US" altLang="zh-CN" dirty="0"/>
              <a:t>               B.</a:t>
            </a:r>
            <a:r>
              <a:rPr lang="zh-CN" altLang="zh-CN" dirty="0"/>
              <a:t>客户机</a:t>
            </a:r>
            <a:r>
              <a:rPr lang="en-US" altLang="zh-CN" dirty="0"/>
              <a:t>               C.</a:t>
            </a:r>
            <a:r>
              <a:rPr lang="zh-CN" altLang="zh-CN" dirty="0"/>
              <a:t>网关</a:t>
            </a:r>
            <a:r>
              <a:rPr lang="en-US" altLang="zh-CN" dirty="0"/>
              <a:t>               D.</a:t>
            </a:r>
            <a:r>
              <a:rPr lang="zh-CN" altLang="zh-CN" dirty="0"/>
              <a:t>交换机</a:t>
            </a:r>
          </a:p>
          <a:p>
            <a:pPr indent="457200" latinLnBrk="1"/>
            <a:r>
              <a:rPr lang="en-US" altLang="zh-CN" dirty="0"/>
              <a:t>2.</a:t>
            </a:r>
            <a:r>
              <a:rPr lang="zh-CN" altLang="zh-CN" dirty="0"/>
              <a:t>拒绝服务攻击利用的是（）的脆弱性。</a:t>
            </a:r>
          </a:p>
          <a:p>
            <a:pPr indent="457200" latinLnBrk="1"/>
            <a:r>
              <a:rPr lang="en-US" altLang="zh-CN" dirty="0"/>
              <a:t>A</a:t>
            </a:r>
            <a:r>
              <a:rPr lang="zh-CN" altLang="zh-CN" dirty="0"/>
              <a:t>．服务器</a:t>
            </a:r>
            <a:r>
              <a:rPr lang="en-US" altLang="zh-CN" dirty="0"/>
              <a:t>               B.</a:t>
            </a:r>
            <a:r>
              <a:rPr lang="zh-CN" altLang="zh-CN" dirty="0"/>
              <a:t>系统</a:t>
            </a:r>
            <a:r>
              <a:rPr lang="en-US" altLang="zh-CN" dirty="0"/>
              <a:t>              C.</a:t>
            </a:r>
            <a:r>
              <a:rPr lang="zh-CN" altLang="zh-CN" dirty="0"/>
              <a:t>协议</a:t>
            </a:r>
            <a:r>
              <a:rPr lang="en-US" altLang="zh-CN" dirty="0"/>
              <a:t>               D.</a:t>
            </a:r>
            <a:r>
              <a:rPr lang="zh-CN" altLang="zh-CN" dirty="0"/>
              <a:t>防火墙</a:t>
            </a:r>
          </a:p>
          <a:p>
            <a:pPr indent="457200" latinLnBrk="1"/>
            <a:r>
              <a:rPr lang="zh-CN" altLang="zh-CN" dirty="0"/>
              <a:t>二、多选题：</a:t>
            </a:r>
          </a:p>
          <a:p>
            <a:pPr lvl="0" indent="457200" latinLnBrk="1"/>
            <a:r>
              <a:rPr lang="en-US" altLang="zh-CN" dirty="0"/>
              <a:t>1.SQL</a:t>
            </a:r>
            <a:r>
              <a:rPr lang="zh-CN" altLang="zh-CN" dirty="0"/>
              <a:t>注入会导致（）。</a:t>
            </a:r>
          </a:p>
          <a:p>
            <a:pPr indent="457200" latinLnBrk="1"/>
            <a:r>
              <a:rPr lang="en-US" altLang="zh-CN" dirty="0"/>
              <a:t>A</a:t>
            </a:r>
            <a:r>
              <a:rPr lang="zh-CN" altLang="zh-CN" dirty="0"/>
              <a:t>．系统帐户被篡改</a:t>
            </a:r>
            <a:r>
              <a:rPr lang="en-US" altLang="zh-CN" dirty="0"/>
              <a:t>       B.</a:t>
            </a:r>
            <a:r>
              <a:rPr lang="zh-CN" altLang="zh-CN" dirty="0"/>
              <a:t>数据信息被盗取</a:t>
            </a:r>
            <a:r>
              <a:rPr lang="en-US" altLang="zh-CN" dirty="0"/>
              <a:t>          C.</a:t>
            </a:r>
            <a:r>
              <a:rPr lang="zh-CN" altLang="zh-CN" dirty="0"/>
              <a:t>服务器被控制 </a:t>
            </a:r>
            <a:r>
              <a:rPr lang="en-US" altLang="zh-CN" dirty="0"/>
              <a:t>      D.</a:t>
            </a:r>
            <a:r>
              <a:rPr lang="zh-CN" altLang="zh-CN" dirty="0"/>
              <a:t>系统瘫痪</a:t>
            </a:r>
            <a:r>
              <a:rPr lang="en-US" altLang="zh-CN" dirty="0"/>
              <a:t> </a:t>
            </a:r>
            <a:endParaRPr lang="zh-CN" altLang="zh-CN" dirty="0"/>
          </a:p>
          <a:p>
            <a:pPr lvl="0" indent="457200" latinLnBrk="1"/>
            <a:r>
              <a:rPr lang="en-US" altLang="zh-CN" dirty="0"/>
              <a:t>2.</a:t>
            </a:r>
            <a:r>
              <a:rPr lang="zh-CN" altLang="zh-CN" dirty="0"/>
              <a:t>系统设计本身的漏洞包括（）。</a:t>
            </a:r>
          </a:p>
          <a:p>
            <a:pPr lvl="0" indent="457200" latinLnBrk="1"/>
            <a:r>
              <a:rPr lang="en-US" altLang="zh-CN" dirty="0"/>
              <a:t>A</a:t>
            </a:r>
            <a:r>
              <a:rPr lang="zh-CN" altLang="zh-CN" dirty="0"/>
              <a:t>．软件漏洞 </a:t>
            </a:r>
            <a:r>
              <a:rPr lang="en-US" altLang="zh-CN" dirty="0"/>
              <a:t>              B.</a:t>
            </a:r>
            <a:r>
              <a:rPr lang="zh-CN" altLang="zh-CN" dirty="0"/>
              <a:t>结构漏洞</a:t>
            </a:r>
            <a:r>
              <a:rPr lang="en-US" altLang="zh-CN" dirty="0"/>
              <a:t>              C.</a:t>
            </a:r>
            <a:r>
              <a:rPr lang="zh-CN" altLang="zh-CN" dirty="0"/>
              <a:t>配置漏洞 </a:t>
            </a:r>
            <a:r>
              <a:rPr lang="en-US" altLang="zh-CN" dirty="0"/>
              <a:t>          D.</a:t>
            </a:r>
            <a:r>
              <a:rPr lang="zh-CN" altLang="zh-CN" dirty="0"/>
              <a:t>管理漏洞</a:t>
            </a:r>
          </a:p>
          <a:p>
            <a:pPr lvl="0" indent="457200" latinLnBrk="1"/>
            <a:r>
              <a:rPr lang="en-US" altLang="zh-CN" dirty="0"/>
              <a:t>3.</a:t>
            </a:r>
            <a:r>
              <a:rPr lang="zh-CN" altLang="zh-CN" dirty="0"/>
              <a:t>安全漏洞检测包括（）。</a:t>
            </a:r>
          </a:p>
          <a:p>
            <a:pPr indent="457200" latinLnBrk="1"/>
            <a:r>
              <a:rPr lang="en-US" altLang="zh-CN" dirty="0"/>
              <a:t>A.</a:t>
            </a:r>
            <a:r>
              <a:rPr lang="zh-CN" altLang="zh-CN" dirty="0"/>
              <a:t>静态检测</a:t>
            </a:r>
            <a:r>
              <a:rPr lang="en-US" altLang="zh-CN" dirty="0"/>
              <a:t>             B.</a:t>
            </a:r>
            <a:r>
              <a:rPr lang="zh-CN" altLang="zh-CN" dirty="0"/>
              <a:t>混合检测</a:t>
            </a:r>
            <a:r>
              <a:rPr lang="en-US" altLang="zh-CN" dirty="0"/>
              <a:t>             C.</a:t>
            </a:r>
            <a:r>
              <a:rPr lang="zh-CN" altLang="zh-CN" dirty="0"/>
              <a:t>最小化检测 </a:t>
            </a:r>
            <a:r>
              <a:rPr lang="en-US" altLang="zh-CN" dirty="0"/>
              <a:t>        D.</a:t>
            </a:r>
            <a:r>
              <a:rPr lang="zh-CN" altLang="zh-CN" dirty="0"/>
              <a:t>动态检测</a:t>
            </a:r>
          </a:p>
        </p:txBody>
      </p:sp>
    </p:spTree>
    <p:extLst>
      <p:ext uri="{BB962C8B-B14F-4D97-AF65-F5344CB8AC3E}">
        <p14:creationId xmlns:p14="http://schemas.microsoft.com/office/powerpoint/2010/main" val="14363569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610678"/>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783743" y="1043315"/>
            <a:ext cx="8869275"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三、简答题：</a:t>
            </a:r>
          </a:p>
          <a:p>
            <a:pPr lvl="0" indent="457200" latinLnBrk="1"/>
            <a:r>
              <a:rPr lang="en-US" altLang="zh-CN" dirty="0"/>
              <a:t>1.</a:t>
            </a:r>
            <a:r>
              <a:rPr lang="zh-CN" altLang="zh-CN" dirty="0"/>
              <a:t>简述安全漏洞检测时，静态检测和动态检测的优缺点。</a:t>
            </a:r>
          </a:p>
          <a:p>
            <a:pPr lvl="0" indent="457200" latinLnBrk="1"/>
            <a:r>
              <a:rPr lang="en-US" altLang="zh-CN" dirty="0"/>
              <a:t>2.</a:t>
            </a:r>
            <a:r>
              <a:rPr lang="zh-CN" altLang="zh-CN" dirty="0"/>
              <a:t>简述安全漏洞扫描系统的组成和功能。</a:t>
            </a:r>
          </a:p>
          <a:p>
            <a:pPr indent="457200" latinLnBrk="1"/>
            <a:r>
              <a:rPr lang="en-US" altLang="zh-CN" dirty="0"/>
              <a:t>3.</a:t>
            </a:r>
            <a:r>
              <a:rPr lang="zh-CN" altLang="zh-CN" dirty="0"/>
              <a:t>简述常见的漏洞及解决方法</a:t>
            </a:r>
          </a:p>
          <a:p>
            <a:pPr indent="457200" latinLnBrk="1"/>
            <a:r>
              <a:rPr lang="en-US" altLang="zh-CN" dirty="0"/>
              <a:t>4.</a:t>
            </a:r>
            <a:r>
              <a:rPr lang="zh-CN" altLang="zh-CN" dirty="0"/>
              <a:t>简述蜜罐主机的位置及其优缺点</a:t>
            </a:r>
          </a:p>
          <a:p>
            <a:pPr indent="457200" latinLnBrk="1"/>
            <a:r>
              <a:rPr lang="zh-CN" altLang="zh-CN" dirty="0"/>
              <a:t>参考答案：</a:t>
            </a:r>
          </a:p>
          <a:p>
            <a:pPr indent="457200" latinLnBrk="1"/>
            <a:r>
              <a:rPr lang="zh-CN" altLang="zh-CN" dirty="0"/>
              <a:t>一、单选题</a:t>
            </a:r>
            <a:r>
              <a:rPr lang="en-US" altLang="zh-CN" dirty="0"/>
              <a:t>    1. C   2. C</a:t>
            </a:r>
            <a:endParaRPr lang="zh-CN" altLang="zh-CN" dirty="0"/>
          </a:p>
          <a:p>
            <a:pPr indent="457200" latinLnBrk="1"/>
            <a:r>
              <a:rPr lang="zh-CN" altLang="zh-CN" dirty="0"/>
              <a:t>二、多选题 </a:t>
            </a:r>
            <a:r>
              <a:rPr lang="en-US" altLang="zh-CN" dirty="0"/>
              <a:t>   1. ABCD   2. ABCD   3. AD</a:t>
            </a:r>
            <a:endParaRPr lang="zh-CN" altLang="zh-CN" dirty="0"/>
          </a:p>
          <a:p>
            <a:pPr indent="457200" latinLnBrk="1"/>
            <a:r>
              <a:rPr lang="zh-CN" altLang="zh-CN" dirty="0"/>
              <a:t>三、简答题 </a:t>
            </a:r>
            <a:r>
              <a:rPr lang="en-US" altLang="zh-CN" dirty="0"/>
              <a:t>   1. </a:t>
            </a:r>
            <a:r>
              <a:rPr lang="zh-CN" altLang="zh-CN" dirty="0"/>
              <a:t>参考</a:t>
            </a:r>
            <a:r>
              <a:rPr lang="en-US" altLang="zh-CN" dirty="0"/>
              <a:t>5.2.4</a:t>
            </a:r>
            <a:r>
              <a:rPr lang="zh-CN" altLang="zh-CN" dirty="0"/>
              <a:t>的内容 </a:t>
            </a:r>
            <a:r>
              <a:rPr lang="en-US" altLang="zh-CN" dirty="0"/>
              <a:t>   2. </a:t>
            </a:r>
            <a:r>
              <a:rPr lang="zh-CN" altLang="zh-CN" dirty="0"/>
              <a:t>参考</a:t>
            </a:r>
            <a:r>
              <a:rPr lang="en-US" altLang="zh-CN" dirty="0"/>
              <a:t>5.2.5</a:t>
            </a:r>
            <a:r>
              <a:rPr lang="zh-CN" altLang="zh-CN" dirty="0"/>
              <a:t>的内容 </a:t>
            </a:r>
            <a:r>
              <a:rPr lang="en-US" altLang="zh-CN" dirty="0"/>
              <a:t>  </a:t>
            </a:r>
            <a:endParaRPr lang="zh-CN" altLang="zh-CN" dirty="0"/>
          </a:p>
          <a:p>
            <a:pPr indent="457200" latinLnBrk="1"/>
            <a:r>
              <a:rPr lang="en-US" altLang="zh-CN" dirty="0"/>
              <a:t>                     3. </a:t>
            </a:r>
            <a:r>
              <a:rPr lang="zh-CN" altLang="zh-CN" dirty="0"/>
              <a:t>参考</a:t>
            </a:r>
            <a:r>
              <a:rPr lang="en-US" altLang="zh-CN" dirty="0"/>
              <a:t>5.2.6</a:t>
            </a:r>
            <a:r>
              <a:rPr lang="zh-CN" altLang="zh-CN" dirty="0"/>
              <a:t>的内容 </a:t>
            </a:r>
            <a:r>
              <a:rPr lang="en-US" altLang="zh-CN" dirty="0"/>
              <a:t>   4. </a:t>
            </a:r>
            <a:r>
              <a:rPr lang="zh-CN" altLang="zh-CN" dirty="0"/>
              <a:t>参考</a:t>
            </a:r>
            <a:r>
              <a:rPr lang="en-US" altLang="zh-CN" dirty="0"/>
              <a:t>5.3.2</a:t>
            </a:r>
            <a:r>
              <a:rPr lang="zh-CN" altLang="zh-CN" dirty="0"/>
              <a:t>的内容</a:t>
            </a:r>
          </a:p>
        </p:txBody>
      </p:sp>
    </p:spTree>
    <p:extLst>
      <p:ext uri="{BB962C8B-B14F-4D97-AF65-F5344CB8AC3E}">
        <p14:creationId xmlns:p14="http://schemas.microsoft.com/office/powerpoint/2010/main" val="1573914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259785" y="1893430"/>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409085" y="2022762"/>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262453" y="2863681"/>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283797" y="3858082"/>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422154" y="299502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393562" y="400466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295504" y="2848219"/>
            <a:ext cx="274947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安全漏洞的威胁和应对</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309359" y="3853167"/>
            <a:ext cx="1210588"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网络诱骗</a:t>
            </a:r>
            <a:endParaRPr lang="zh-CN" altLang="en-US" dirty="0"/>
          </a:p>
        </p:txBody>
      </p:sp>
      <p:sp>
        <p:nvSpPr>
          <p:cNvPr id="22" name="文本框 21">
            <a:hlinkClick r:id="rId4" action="ppaction://hlinksldjump"/>
            <a:extLst>
              <a:ext uri="{FF2B5EF4-FFF2-40B4-BE49-F238E27FC236}">
                <a16:creationId xmlns:a16="http://schemas.microsoft.com/office/drawing/2014/main" id="{A4FA8CBE-305F-4333-AF39-400B25841AD0}"/>
              </a:ext>
            </a:extLst>
          </p:cNvPr>
          <p:cNvSpPr txBox="1"/>
          <p:nvPr/>
        </p:nvSpPr>
        <p:spPr>
          <a:xfrm>
            <a:off x="8302764" y="1883021"/>
            <a:ext cx="300595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网络信息面对的主要威胁</a:t>
            </a:r>
            <a:endParaRPr lang="zh-CN" altLang="en-US" dirty="0"/>
          </a:p>
        </p:txBody>
      </p:sp>
    </p:spTree>
    <p:extLst>
      <p:ext uri="{BB962C8B-B14F-4D97-AF65-F5344CB8AC3E}">
        <p14:creationId xmlns:p14="http://schemas.microsoft.com/office/powerpoint/2010/main" val="3666219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84833"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344785" y="3972975"/>
            <a:ext cx="6955750" cy="830997"/>
          </a:xfrm>
          <a:prstGeom prst="rect">
            <a:avLst/>
          </a:prstGeom>
        </p:spPr>
        <p:txBody>
          <a:bodyPr wrap="none">
            <a:spAutoFit/>
          </a:bodyPr>
          <a:lstStyle/>
          <a:p>
            <a:r>
              <a:rPr lang="zh-CN" altLang="zh-CN" sz="4800" b="1" dirty="0"/>
              <a:t>网络信息面对的主要威胁</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797467"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241" y="1841034"/>
            <a:ext cx="948989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5.1.1 </a:t>
            </a:r>
            <a:r>
              <a:rPr lang="zh-CN" altLang="zh-CN" b="1" dirty="0"/>
              <a:t>网络欺骗</a:t>
            </a:r>
          </a:p>
          <a:p>
            <a:pPr indent="457200" latinLnBrk="1"/>
            <a:r>
              <a:rPr lang="zh-CN" altLang="zh-CN" dirty="0"/>
              <a:t>网络欺骗攻击是黑客最常用的套路，通过欺骗正常的设备通讯，来获取到各种信息或进行各种攻击。常见的欺骗形式是利用正常的网络通讯协议漏洞进行的，如</a:t>
            </a:r>
            <a:r>
              <a:rPr lang="en-US" altLang="zh-CN" dirty="0"/>
              <a:t>ARP</a:t>
            </a:r>
            <a:r>
              <a:rPr lang="zh-CN" altLang="zh-CN" dirty="0"/>
              <a:t>欺骗攻击、</a:t>
            </a:r>
            <a:r>
              <a:rPr lang="en-US" altLang="zh-CN" dirty="0"/>
              <a:t>DHCP</a:t>
            </a:r>
            <a:r>
              <a:rPr lang="zh-CN" altLang="zh-CN" dirty="0"/>
              <a:t>欺骗攻击、</a:t>
            </a:r>
            <a:r>
              <a:rPr lang="en-US" altLang="zh-CN" dirty="0"/>
              <a:t>DNS</a:t>
            </a:r>
            <a:r>
              <a:rPr lang="zh-CN" altLang="zh-CN" dirty="0"/>
              <a:t>欺骗攻击以及交换机的生成树欺骗攻击、路由器的路由表攻击等。</a:t>
            </a:r>
          </a:p>
        </p:txBody>
      </p:sp>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46122" y="612398"/>
            <a:ext cx="9674816"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5.1.2 </a:t>
            </a:r>
            <a:r>
              <a:rPr lang="zh-CN" altLang="zh-CN" b="1" dirty="0"/>
              <a:t>拒绝服务攻击</a:t>
            </a:r>
          </a:p>
          <a:p>
            <a:pPr indent="457200" latinLnBrk="1"/>
            <a:r>
              <a:rPr lang="zh-CN" altLang="zh-CN" dirty="0"/>
              <a:t>除了欺骗外，直接的攻击也是现在非常常见的手段，而大多数采用的都是拒绝服务攻击。包括了</a:t>
            </a:r>
            <a:r>
              <a:rPr lang="en-US" altLang="zh-CN" dirty="0"/>
              <a:t>SYN</a:t>
            </a:r>
            <a:r>
              <a:rPr lang="zh-CN" altLang="zh-CN" dirty="0"/>
              <a:t>泛洪攻击、</a:t>
            </a:r>
            <a:r>
              <a:rPr lang="en-US" altLang="zh-CN" dirty="0"/>
              <a:t>Smurf</a:t>
            </a:r>
            <a:r>
              <a:rPr lang="zh-CN" altLang="zh-CN" dirty="0"/>
              <a:t>攻击以及</a:t>
            </a:r>
            <a:r>
              <a:rPr lang="en-US" altLang="zh-CN" dirty="0"/>
              <a:t>DDoS</a:t>
            </a:r>
            <a:r>
              <a:rPr lang="zh-CN" altLang="zh-CN" dirty="0"/>
              <a:t>攻击。</a:t>
            </a:r>
            <a:endParaRPr lang="en-US" altLang="zh-CN" dirty="0"/>
          </a:p>
          <a:p>
            <a:pPr indent="457200" latinLnBrk="1"/>
            <a:r>
              <a:rPr lang="zh-CN" altLang="zh-CN" b="1" dirty="0"/>
              <a:t> </a:t>
            </a:r>
            <a:r>
              <a:rPr lang="en-US" altLang="zh-CN" b="1" dirty="0"/>
              <a:t>SYN</a:t>
            </a:r>
            <a:r>
              <a:rPr lang="zh-CN" altLang="zh-CN" b="1" dirty="0"/>
              <a:t>泛洪攻击</a:t>
            </a:r>
          </a:p>
          <a:p>
            <a:pPr indent="457200"/>
            <a:r>
              <a:rPr lang="zh-CN" altLang="zh-CN" dirty="0"/>
              <a:t>在服务器应答所占用的资源里，有一种叫做</a:t>
            </a:r>
            <a:r>
              <a:rPr lang="en-US" altLang="zh-CN" dirty="0"/>
              <a:t>TCP</a:t>
            </a:r>
            <a:r>
              <a:rPr lang="zh-CN" altLang="zh-CN" dirty="0"/>
              <a:t>连接的资源，每有一个访问，就会提供一个</a:t>
            </a:r>
            <a:r>
              <a:rPr lang="en-US" altLang="zh-CN" dirty="0"/>
              <a:t>TCP</a:t>
            </a:r>
            <a:r>
              <a:rPr lang="zh-CN" altLang="zh-CN" dirty="0"/>
              <a:t>会话进行连接，访问结束后，会关闭该会话，并将该资源提供给下一个访问申请。</a:t>
            </a:r>
            <a:endParaRPr lang="en-US" altLang="zh-CN" dirty="0"/>
          </a:p>
          <a:p>
            <a:pPr indent="457200"/>
            <a:r>
              <a:rPr lang="en-US" altLang="zh-CN" b="1" dirty="0"/>
              <a:t>Smurf</a:t>
            </a:r>
            <a:r>
              <a:rPr lang="zh-CN" altLang="zh-CN" b="1" dirty="0"/>
              <a:t>攻击</a:t>
            </a:r>
          </a:p>
          <a:p>
            <a:pPr indent="457200"/>
            <a:r>
              <a:rPr lang="zh-CN" altLang="zh-CN" dirty="0"/>
              <a:t>网络是依靠</a:t>
            </a:r>
            <a:r>
              <a:rPr lang="en-US" altLang="zh-CN" dirty="0"/>
              <a:t>IP</a:t>
            </a:r>
            <a:r>
              <a:rPr lang="zh-CN" altLang="zh-CN" dirty="0"/>
              <a:t>地址来进行通讯的，数据是按照从源</a:t>
            </a:r>
            <a:r>
              <a:rPr lang="en-US" altLang="zh-CN" dirty="0"/>
              <a:t>IP</a:t>
            </a:r>
            <a:r>
              <a:rPr lang="zh-CN" altLang="zh-CN" dirty="0"/>
              <a:t>地址</a:t>
            </a:r>
            <a:r>
              <a:rPr lang="en-US" altLang="zh-CN" dirty="0"/>
              <a:t>A</a:t>
            </a:r>
            <a:r>
              <a:rPr lang="zh-CN" altLang="zh-CN" dirty="0"/>
              <a:t>，发送到目的</a:t>
            </a:r>
            <a:r>
              <a:rPr lang="en-US" altLang="zh-CN" dirty="0"/>
              <a:t>IP</a:t>
            </a:r>
            <a:r>
              <a:rPr lang="zh-CN" altLang="zh-CN" dirty="0"/>
              <a:t>地址</a:t>
            </a:r>
            <a:r>
              <a:rPr lang="en-US" altLang="zh-CN" dirty="0"/>
              <a:t>B</a:t>
            </a:r>
            <a:r>
              <a:rPr lang="zh-CN" altLang="zh-CN" dirty="0"/>
              <a:t>。</a:t>
            </a:r>
            <a:endParaRPr lang="en-US" altLang="zh-CN" dirty="0"/>
          </a:p>
          <a:p>
            <a:pPr indent="457200" latinLnBrk="1"/>
            <a:r>
              <a:rPr lang="zh-CN" altLang="zh-CN" b="1" dirty="0"/>
              <a:t> </a:t>
            </a:r>
            <a:r>
              <a:rPr lang="en-US" altLang="zh-CN" b="1" dirty="0"/>
              <a:t>DDoS</a:t>
            </a:r>
            <a:r>
              <a:rPr lang="zh-CN" altLang="zh-CN" b="1" dirty="0"/>
              <a:t>攻击</a:t>
            </a:r>
          </a:p>
          <a:p>
            <a:pPr indent="457200"/>
            <a:r>
              <a:rPr lang="en-US" altLang="zh-CN" dirty="0"/>
              <a:t>DDoS</a:t>
            </a:r>
            <a:r>
              <a:rPr lang="zh-CN" altLang="zh-CN" dirty="0"/>
              <a:t>攻击全称是分布式拒绝服务攻击，利用的就是肉鸡。</a:t>
            </a:r>
          </a:p>
        </p:txBody>
      </p:sp>
    </p:spTree>
    <p:extLst>
      <p:ext uri="{BB962C8B-B14F-4D97-AF65-F5344CB8AC3E}">
        <p14:creationId xmlns:p14="http://schemas.microsoft.com/office/powerpoint/2010/main" val="4197770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17094" y="1584855"/>
            <a:ext cx="96748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5.1.3 </a:t>
            </a:r>
            <a:r>
              <a:rPr lang="zh-CN" altLang="zh-CN" b="1" dirty="0"/>
              <a:t>病毒木马</a:t>
            </a:r>
          </a:p>
          <a:p>
            <a:pPr indent="457200"/>
            <a:r>
              <a:rPr lang="zh-CN" altLang="zh-CN" dirty="0"/>
              <a:t>木马和病毒程序可以随着网络进行传输，一般隐藏在网络文件或伪装成正常的图片、音乐、文档等格式，通过进入用户的主机并执行相关的命令。它常被伪装成工具程序或者游戏等诱使用户打开，或者将含有木马程序的邮件附件或从网上直接下载，一旦用户打开了这些文件或者执行了这些程序之后，它们就会像古特洛伊人在敌人城外留下的藏满士兵的木马一样留在计算机中，并生成一个可以在</a:t>
            </a:r>
            <a:r>
              <a:rPr lang="en-US" altLang="zh-CN" dirty="0"/>
              <a:t>Windows</a:t>
            </a:r>
            <a:r>
              <a:rPr lang="zh-CN" altLang="zh-CN" dirty="0"/>
              <a:t>启动时悄悄执行的程序。</a:t>
            </a:r>
          </a:p>
        </p:txBody>
      </p:sp>
    </p:spTree>
    <p:extLst>
      <p:ext uri="{BB962C8B-B14F-4D97-AF65-F5344CB8AC3E}">
        <p14:creationId xmlns:p14="http://schemas.microsoft.com/office/powerpoint/2010/main" val="1265159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81310" y="1287590"/>
            <a:ext cx="9674816"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5.1.4 </a:t>
            </a:r>
            <a:r>
              <a:rPr lang="zh-CN" altLang="zh-CN" b="1" dirty="0"/>
              <a:t>软件缺陷</a:t>
            </a:r>
          </a:p>
          <a:p>
            <a:pPr indent="457200" latinLnBrk="1"/>
            <a:r>
              <a:rPr lang="zh-CN" altLang="zh-CN" dirty="0"/>
              <a:t>操作系统是由数以万计的文件构成，庞大的数量意味着繁多的功能，功能一多必将会导致种种安全漏洞的产生。由于每个系统或多或少都会存在这样或那样的漏洞，所以黑客们入侵系统时，总会先查找有无系统漏洞以方便进入。</a:t>
            </a:r>
          </a:p>
          <a:p>
            <a:pPr indent="457200" latinLnBrk="1"/>
            <a:r>
              <a:rPr lang="zh-CN" altLang="zh-CN" dirty="0"/>
              <a:t>此外，漏洞不仅仅来源于</a:t>
            </a:r>
            <a:r>
              <a:rPr lang="en-US" altLang="zh-CN" dirty="0"/>
              <a:t>Windows</a:t>
            </a:r>
            <a:r>
              <a:rPr lang="zh-CN" altLang="zh-CN" dirty="0"/>
              <a:t>等系统，如果其他的软件使用不当，也可能会导致漏洞的出现。比方说服务器的安全配置很好，但是安装的</a:t>
            </a:r>
            <a:r>
              <a:rPr lang="en-US" altLang="zh-CN" dirty="0"/>
              <a:t>FTP</a:t>
            </a:r>
            <a:r>
              <a:rPr lang="zh-CN" altLang="zh-CN" dirty="0"/>
              <a:t>服务器软件却有漏洞，这也会间接导致服务器被黑客入侵。虽然系统漏洞在出现后很快就会有补丁可供下载。但是往往人为因素会导致无法更新补丁、无法检测漏洞等情况发生。</a:t>
            </a:r>
          </a:p>
        </p:txBody>
      </p:sp>
    </p:spTree>
    <p:extLst>
      <p:ext uri="{BB962C8B-B14F-4D97-AF65-F5344CB8AC3E}">
        <p14:creationId xmlns:p14="http://schemas.microsoft.com/office/powerpoint/2010/main" val="3244000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287620" y="1750651"/>
            <a:ext cx="9674816" cy="326961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5.1.5 </a:t>
            </a:r>
            <a:r>
              <a:rPr lang="zh-CN" altLang="zh-CN" b="1" dirty="0"/>
              <a:t>非法入侵</a:t>
            </a:r>
          </a:p>
          <a:p>
            <a:pPr indent="457200" latinLnBrk="1"/>
            <a:r>
              <a:rPr lang="zh-CN" altLang="zh-CN" dirty="0"/>
              <a:t>黑客会通过非法入侵一些重要网络，并从数据库中获取到大量的数据信息。一般黑客会尽可能多的获取目标的各种数据信息，如</a:t>
            </a:r>
            <a:r>
              <a:rPr lang="en-US" altLang="zh-CN" dirty="0"/>
              <a:t>IP</a:t>
            </a:r>
            <a:r>
              <a:rPr lang="zh-CN" altLang="zh-CN" dirty="0"/>
              <a:t>地址、网络结构、网站的系统、网站的数据库等网站的基础信息。对于局域网的设备，有条件的话，可以查看设备的名称、</a:t>
            </a:r>
            <a:r>
              <a:rPr lang="en-US" altLang="zh-CN" dirty="0"/>
              <a:t>MAC</a:t>
            </a:r>
            <a:r>
              <a:rPr lang="zh-CN" altLang="zh-CN" dirty="0"/>
              <a:t>地址、</a:t>
            </a:r>
            <a:r>
              <a:rPr lang="en-US" altLang="zh-CN" dirty="0"/>
              <a:t>IP</a:t>
            </a:r>
            <a:r>
              <a:rPr lang="zh-CN" altLang="zh-CN" dirty="0"/>
              <a:t>地址、系统等内容。接着扫描的目的是查看目标所开放的端口，查看是否有存活的机器、</a:t>
            </a:r>
            <a:r>
              <a:rPr lang="en-US" altLang="zh-CN" dirty="0"/>
              <a:t>IP</a:t>
            </a:r>
            <a:r>
              <a:rPr lang="zh-CN" altLang="zh-CN" dirty="0"/>
              <a:t>是多少等等，同样也需要扫描端口。端口的扫描，可以了解当前主机开放的服务，以及扫描对应服务有没有可以入侵的漏洞以及是否有弱口令等。</a:t>
            </a:r>
          </a:p>
        </p:txBody>
      </p:sp>
    </p:spTree>
    <p:extLst>
      <p:ext uri="{BB962C8B-B14F-4D97-AF65-F5344CB8AC3E}">
        <p14:creationId xmlns:p14="http://schemas.microsoft.com/office/powerpoint/2010/main" val="111998402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TotalTime>
  <Words>2946</Words>
  <Application>Microsoft Office PowerPoint</Application>
  <PresentationFormat>宽屏</PresentationFormat>
  <Paragraphs>127</Paragraphs>
  <Slides>29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29</vt:i4>
      </vt:variant>
    </vt:vector>
  </HeadingPairs>
  <TitlesOfParts>
    <vt:vector size="35" baseType="lpstr">
      <vt:lpstr>微软雅黑</vt:lpstr>
      <vt:lpstr>幼圆</vt:lpstr>
      <vt:lpstr>站酷小薇LOGO体</vt:lpstr>
      <vt:lpstr>Arial</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572</cp:revision>
  <dcterms:created xsi:type="dcterms:W3CDTF">2020-06-26T11:31:00Z</dcterms:created>
  <dcterms:modified xsi:type="dcterms:W3CDTF">2022-12-07T01:00:05Z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