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9" r:id="rId2"/>
    <p:sldId id="365" r:id="rId3"/>
    <p:sldId id="292" r:id="rId4"/>
    <p:sldId id="290" r:id="rId5"/>
    <p:sldId id="367" r:id="rId6"/>
    <p:sldId id="570" r:id="rId7"/>
    <p:sldId id="571" r:id="rId8"/>
    <p:sldId id="572" r:id="rId9"/>
    <p:sldId id="573" r:id="rId10"/>
    <p:sldId id="574" r:id="rId11"/>
    <p:sldId id="575" r:id="rId12"/>
    <p:sldId id="576" r:id="rId13"/>
    <p:sldId id="577" r:id="rId14"/>
    <p:sldId id="578" r:id="rId15"/>
    <p:sldId id="579" r:id="rId16"/>
    <p:sldId id="580" r:id="rId17"/>
    <p:sldId id="581" r:id="rId18"/>
    <p:sldId id="582" r:id="rId19"/>
    <p:sldId id="583" r:id="rId20"/>
    <p:sldId id="584" r:id="rId21"/>
    <p:sldId id="585" r:id="rId22"/>
    <p:sldId id="586" r:id="rId23"/>
    <p:sldId id="587" r:id="rId24"/>
    <p:sldId id="588" r:id="rId25"/>
    <p:sldId id="589" r:id="rId26"/>
    <p:sldId id="590" r:id="rId27"/>
    <p:sldId id="591" r:id="rId28"/>
    <p:sldId id="592" r:id="rId29"/>
    <p:sldId id="593" r:id="rId30"/>
    <p:sldId id="594" r:id="rId31"/>
    <p:sldId id="595" r:id="rId32"/>
    <p:sldId id="596" r:id="rId33"/>
    <p:sldId id="597" r:id="rId34"/>
    <p:sldId id="598" r:id="rId35"/>
    <p:sldId id="599" r:id="rId36"/>
    <p:sldId id="600" r:id="rId37"/>
    <p:sldId id="413" r:id="rId38"/>
    <p:sldId id="414" r:id="rId39"/>
    <p:sldId id="286" r:id="rId4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DB8AD"/>
    <a:srgbClr val="7D6B63"/>
    <a:srgbClr val="D99211"/>
    <a:srgbClr val="EDA221"/>
    <a:srgbClr val="FFBC04"/>
    <a:srgbClr val="FEB801"/>
    <a:srgbClr val="B57A0F"/>
    <a:srgbClr val="D18C11"/>
    <a:srgbClr val="C3830F"/>
    <a:srgbClr val="9665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992" autoAdjust="0"/>
    <p:restoredTop sz="94660"/>
  </p:normalViewPr>
  <p:slideViewPr>
    <p:cSldViewPr snapToGrid="0">
      <p:cViewPr varScale="1">
        <p:scale>
          <a:sx n="66" d="100"/>
          <a:sy n="66" d="100"/>
        </p:scale>
        <p:origin x="90" y="32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5" Type="http://schemas.openxmlformats.org/officeDocument/2006/relationships/image" Target="../media/image5.jpeg"/><Relationship Id="rId4" Type="http://schemas.microsoft.com/office/2007/relationships/hdphoto" Target="../media/hdphoto2.wdp"/></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descr="图片包含 游戏机&#10;&#10;描述已自动生成">
            <a:extLst>
              <a:ext uri="{FF2B5EF4-FFF2-40B4-BE49-F238E27FC236}">
                <a16:creationId xmlns:a16="http://schemas.microsoft.com/office/drawing/2014/main" id="{4E08BE82-6930-4EF0-9FF3-EB768F7D2884}"/>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3675891" y="-4547769"/>
            <a:ext cx="12073131" cy="8658691"/>
          </a:xfrm>
          <a:prstGeom prst="rect">
            <a:avLst/>
          </a:prstGeom>
        </p:spPr>
      </p:pic>
      <p:pic>
        <p:nvPicPr>
          <p:cNvPr id="8" name="图片 7" descr="图片包含 游戏机&#10;&#10;描述已自动生成">
            <a:extLst>
              <a:ext uri="{FF2B5EF4-FFF2-40B4-BE49-F238E27FC236}">
                <a16:creationId xmlns:a16="http://schemas.microsoft.com/office/drawing/2014/main" id="{CA132A93-7E31-4F2C-AD69-267977D5A1B9}"/>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5686929" y="2987565"/>
            <a:ext cx="8590542" cy="6161024"/>
          </a:xfrm>
          <a:prstGeom prst="rect">
            <a:avLst/>
          </a:prstGeom>
        </p:spPr>
      </p:pic>
      <p:sp>
        <p:nvSpPr>
          <p:cNvPr id="9" name="文本框 8">
            <a:extLst>
              <a:ext uri="{FF2B5EF4-FFF2-40B4-BE49-F238E27FC236}">
                <a16:creationId xmlns:a16="http://schemas.microsoft.com/office/drawing/2014/main" id="{1CA44BA0-EDA4-4024-A8AD-FDD11A4F89D5}"/>
              </a:ext>
            </a:extLst>
          </p:cNvPr>
          <p:cNvSpPr txBox="1"/>
          <p:nvPr userDrawn="1"/>
        </p:nvSpPr>
        <p:spPr>
          <a:xfrm>
            <a:off x="3817408" y="6408107"/>
            <a:ext cx="6920917" cy="261610"/>
          </a:xfrm>
          <a:prstGeom prst="rect">
            <a:avLst/>
          </a:prstGeom>
          <a:noFill/>
        </p:spPr>
        <p:txBody>
          <a:bodyPr wrap="square" rtlCol="0">
            <a:spAutoFit/>
          </a:bodyPr>
          <a:lstStyle/>
          <a:p>
            <a:r>
              <a:rPr lang="zh-CN" altLang="en-US" sz="1100" dirty="0">
                <a:solidFill>
                  <a:schemeClr val="tx1"/>
                </a:solidFill>
              </a:rPr>
              <a:t>关注微信公众平台</a:t>
            </a:r>
            <a:r>
              <a:rPr lang="en-US" altLang="zh-CN" sz="1100" dirty="0">
                <a:solidFill>
                  <a:schemeClr val="tx1"/>
                </a:solidFill>
              </a:rPr>
              <a:t>DSSF007</a:t>
            </a:r>
            <a:r>
              <a:rPr lang="zh-CN" altLang="en-US" sz="1100" dirty="0">
                <a:solidFill>
                  <a:schemeClr val="tx1"/>
                </a:solidFill>
              </a:rPr>
              <a:t>，回复关键字“经典课堂”获取更多资源</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a:extLst>
              <a:ext uri="{FF2B5EF4-FFF2-40B4-BE49-F238E27FC236}">
                <a16:creationId xmlns:a16="http://schemas.microsoft.com/office/drawing/2014/main" id="{527108C4-B026-4252-A877-40AA47E5810D}"/>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20000" contrast="-25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矩形 9">
            <a:extLst>
              <a:ext uri="{FF2B5EF4-FFF2-40B4-BE49-F238E27FC236}">
                <a16:creationId xmlns:a16="http://schemas.microsoft.com/office/drawing/2014/main" id="{D1A70820-B138-4285-B54A-E50CC449B76D}"/>
              </a:ext>
            </a:extLst>
          </p:cNvPr>
          <p:cNvSpPr/>
          <p:nvPr userDrawn="1"/>
        </p:nvSpPr>
        <p:spPr>
          <a:xfrm>
            <a:off x="0" y="1285875"/>
            <a:ext cx="12192000" cy="3886200"/>
          </a:xfrm>
          <a:prstGeom prst="rect">
            <a:avLst/>
          </a:prstGeom>
          <a:solidFill>
            <a:schemeClr val="bg1">
              <a:lumMod val="95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a:extLst>
              <a:ext uri="{FF2B5EF4-FFF2-40B4-BE49-F238E27FC236}">
                <a16:creationId xmlns:a16="http://schemas.microsoft.com/office/drawing/2014/main" id="{5C5DA7C5-8692-4770-99EE-3E64E45D9FF4}"/>
              </a:ext>
            </a:extLst>
          </p:cNvPr>
          <p:cNvCxnSpPr/>
          <p:nvPr userDrawn="1"/>
        </p:nvCxnSpPr>
        <p:spPr>
          <a:xfrm>
            <a:off x="4215161" y="512956"/>
            <a:ext cx="2497872" cy="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F96E57D6-D77A-460A-8CE6-E36F987B9D4A}"/>
              </a:ext>
            </a:extLst>
          </p:cNvPr>
          <p:cNvSpPr txBox="1"/>
          <p:nvPr userDrawn="1"/>
        </p:nvSpPr>
        <p:spPr>
          <a:xfrm>
            <a:off x="5254497" y="948466"/>
            <a:ext cx="1292662" cy="2477601"/>
          </a:xfrm>
          <a:prstGeom prst="rect">
            <a:avLst/>
          </a:prstGeom>
          <a:noFill/>
        </p:spPr>
        <p:txBody>
          <a:bodyPr vert="eaVert" wrap="none" rtlCol="0">
            <a:spAutoFit/>
          </a:bodyPr>
          <a:lstStyle/>
          <a:p>
            <a:r>
              <a:rPr lang="zh-CN" altLang="en-US" sz="7200" dirty="0">
                <a:solidFill>
                  <a:srgbClr val="AD6126"/>
                </a:solidFill>
                <a:latin typeface="站酷小薇LOGO体" panose="02010600010101010101" pitchFamily="2" charset="-122"/>
                <a:ea typeface="站酷小薇LOGO体" panose="02010600010101010101" pitchFamily="2" charset="-122"/>
              </a:rPr>
              <a:t>目  录</a:t>
            </a:r>
          </a:p>
        </p:txBody>
      </p:sp>
      <p:cxnSp>
        <p:nvCxnSpPr>
          <p:cNvPr id="18" name="直接连接符 17">
            <a:extLst>
              <a:ext uri="{FF2B5EF4-FFF2-40B4-BE49-F238E27FC236}">
                <a16:creationId xmlns:a16="http://schemas.microsoft.com/office/drawing/2014/main" id="{620AC5F4-78F5-4DFC-BD43-97B44EE004F9}"/>
              </a:ext>
            </a:extLst>
          </p:cNvPr>
          <p:cNvCxnSpPr/>
          <p:nvPr userDrawn="1"/>
        </p:nvCxnSpPr>
        <p:spPr>
          <a:xfrm>
            <a:off x="6713033" y="501817"/>
            <a:ext cx="0" cy="530798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pic>
        <p:nvPicPr>
          <p:cNvPr id="15" name="图片 14">
            <a:extLst>
              <a:ext uri="{FF2B5EF4-FFF2-40B4-BE49-F238E27FC236}">
                <a16:creationId xmlns:a16="http://schemas.microsoft.com/office/drawing/2014/main" id="{FFC5B84D-5AE6-462C-AEB2-D3200AD60735}"/>
              </a:ext>
            </a:extLst>
          </p:cNvPr>
          <p:cNvPicPr>
            <a:picLocks noChangeAspect="1"/>
          </p:cNvPicPr>
          <p:nvPr userDrawn="1"/>
        </p:nvPicPr>
        <p:blipFill>
          <a:blip r:embed="rId3">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val="0"/>
              </a:ext>
            </a:extLst>
          </a:blip>
          <a:srcRect l="25089" r="24821"/>
          <a:stretch>
            <a:fillRect/>
          </a:stretch>
        </p:blipFill>
        <p:spPr>
          <a:xfrm>
            <a:off x="0" y="-76200"/>
            <a:ext cx="6106901" cy="6858000"/>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p:spPr>
      </p:pic>
      <p:pic>
        <p:nvPicPr>
          <p:cNvPr id="14" name="图片 13">
            <a:extLst>
              <a:ext uri="{FF2B5EF4-FFF2-40B4-BE49-F238E27FC236}">
                <a16:creationId xmlns:a16="http://schemas.microsoft.com/office/drawing/2014/main" id="{0AC13C7F-21CD-4C70-B030-90F1CDE2E3B9}"/>
              </a:ext>
            </a:extLst>
          </p:cNvPr>
          <p:cNvPicPr>
            <a:picLocks noChangeAspect="1"/>
          </p:cNvPicPr>
          <p:nvPr userDrawn="1"/>
        </p:nvPicPr>
        <p:blipFill>
          <a:blip r:embed="rId5">
            <a:extLst>
              <a:ext uri="{28A0092B-C50C-407E-A947-70E740481C1C}">
                <a14:useLocalDpi xmlns:a14="http://schemas.microsoft.com/office/drawing/2010/main" val="0"/>
              </a:ext>
            </a:extLst>
          </a:blip>
          <a:srcRect l="25089" r="24821"/>
          <a:stretch>
            <a:fillRect/>
          </a:stretch>
        </p:blipFill>
        <p:spPr>
          <a:xfrm>
            <a:off x="1266132" y="281327"/>
            <a:ext cx="5453198" cy="6123896"/>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a:ln w="19050">
            <a:solidFill>
              <a:schemeClr val="bg1"/>
            </a:solid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712434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D460A0B6-A8EB-44E8-A6BD-330DB1B70390}"/>
              </a:ext>
            </a:extLst>
          </p:cNvPr>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4" name="页脚占位符 3">
            <a:extLst>
              <a:ext uri="{FF2B5EF4-FFF2-40B4-BE49-F238E27FC236}">
                <a16:creationId xmlns:a16="http://schemas.microsoft.com/office/drawing/2014/main" id="{EA4A1964-6740-479C-BB4A-D71873D42DE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4E74841-F418-4854-944B-12532FF68DFE}"/>
              </a:ext>
            </a:extLst>
          </p:cNvPr>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6" name="文本框 5">
            <a:extLst>
              <a:ext uri="{FF2B5EF4-FFF2-40B4-BE49-F238E27FC236}">
                <a16:creationId xmlns:a16="http://schemas.microsoft.com/office/drawing/2014/main" id="{7D393AF0-2B1A-459D-B585-2CE20FDF9182}"/>
              </a:ext>
            </a:extLst>
          </p:cNvPr>
          <p:cNvSpPr txBox="1"/>
          <p:nvPr userDrawn="1"/>
        </p:nvSpPr>
        <p:spPr>
          <a:xfrm>
            <a:off x="0" y="0"/>
            <a:ext cx="12192000" cy="2705100"/>
          </a:xfrm>
          <a:prstGeom prst="rect">
            <a:avLst/>
          </a:prstGeom>
          <a:noFill/>
        </p:spPr>
        <p:txBody>
          <a:bodyPr wrap="square" rtlCol="0">
            <a:prstTxWarp prst="textTriangleInverted">
              <a:avLst/>
            </a:prstTxWarp>
            <a:spAutoFit/>
          </a:bodyPr>
          <a:lstStyle/>
          <a:p>
            <a:r>
              <a:rPr lang="en-US" altLang="zh-CN" dirty="0">
                <a:blipFill dpi="0" rotWithShape="1">
                  <a:blip r:embed="rId2">
                    <a:extLst>
                      <a:ext uri="{28A0092B-C50C-407E-A947-70E740481C1C}">
                        <a14:useLocalDpi xmlns:a14="http://schemas.microsoft.com/office/drawing/2010/main" val="0"/>
                      </a:ext>
                    </a:extLst>
                  </a:blip>
                  <a:srcRect/>
                  <a:stretch>
                    <a:fillRect/>
                  </a:stretch>
                </a:blipFill>
              </a:rPr>
              <a:t>-------------</a:t>
            </a:r>
            <a:endParaRPr lang="zh-CN" altLang="en-US" dirty="0">
              <a:blipFill dpi="0" rotWithShape="1">
                <a:blip r:embed="rId2">
                  <a:extLst>
                    <a:ext uri="{28A0092B-C50C-407E-A947-70E740481C1C}">
                      <a14:useLocalDpi xmlns:a14="http://schemas.microsoft.com/office/drawing/2010/main" val="0"/>
                    </a:ext>
                  </a:extLst>
                </a:blip>
                <a:srcRect/>
                <a:stretch>
                  <a:fillRect/>
                </a:stretch>
              </a:blipFill>
            </a:endParaRPr>
          </a:p>
        </p:txBody>
      </p:sp>
      <p:sp>
        <p:nvSpPr>
          <p:cNvPr id="7" name="矩形 6">
            <a:extLst>
              <a:ext uri="{FF2B5EF4-FFF2-40B4-BE49-F238E27FC236}">
                <a16:creationId xmlns:a16="http://schemas.microsoft.com/office/drawing/2014/main" id="{5B1E1E4B-8837-4854-831B-361D35D6B3B2}"/>
              </a:ext>
            </a:extLst>
          </p:cNvPr>
          <p:cNvSpPr/>
          <p:nvPr userDrawn="1"/>
        </p:nvSpPr>
        <p:spPr>
          <a:xfrm>
            <a:off x="0" y="3065480"/>
            <a:ext cx="12192000" cy="2397512"/>
          </a:xfrm>
          <a:prstGeom prst="rect">
            <a:avLst/>
          </a:prstGeom>
          <a:solidFill>
            <a:schemeClr val="bg1">
              <a:lumMod val="7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510348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6AE5AAF-4686-4DBC-AD82-82ACA52592B1}" type="datetimeFigureOut">
              <a:rPr lang="zh-CN" altLang="en-US" smtClean="0"/>
              <a:t>2022/12/7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5E9F4B-4EC2-4F8F-9FBC-A9585385FE3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1" r:id="rId8"/>
    <p:sldLayoutId id="2147483660"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slide" Target="slide11.xml"/><Relationship Id="rId7" Type="http://schemas.openxmlformats.org/officeDocument/2006/relationships/slide" Target="slide29.xml"/><Relationship Id="rId2" Type="http://schemas.openxmlformats.org/officeDocument/2006/relationships/slide" Target="slide7.xml"/><Relationship Id="rId1" Type="http://schemas.openxmlformats.org/officeDocument/2006/relationships/slideLayout" Target="../slideLayouts/slideLayout7.xml"/><Relationship Id="rId6" Type="http://schemas.openxmlformats.org/officeDocument/2006/relationships/slide" Target="slide25.xml"/><Relationship Id="rId5" Type="http://schemas.openxmlformats.org/officeDocument/2006/relationships/slide" Target="slide4.xml"/><Relationship Id="rId4" Type="http://schemas.openxmlformats.org/officeDocument/2006/relationships/slide" Target="slide1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2305031"/>
            <a:ext cx="12192000" cy="3042473"/>
          </a:xfrm>
          <a:prstGeom prst="rect">
            <a:avLst/>
          </a:prstGeom>
          <a:gradFill>
            <a:gsLst>
              <a:gs pos="2000">
                <a:schemeClr val="accent1">
                  <a:lumMod val="5000"/>
                  <a:lumOff val="95000"/>
                  <a:alpha val="0"/>
                </a:schemeClr>
              </a:gs>
              <a:gs pos="35000">
                <a:srgbClr val="CDB8AD">
                  <a:alpha val="20000"/>
                </a:srgbClr>
              </a:gs>
              <a:gs pos="75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500" dirty="0"/>
          </a:p>
        </p:txBody>
      </p:sp>
      <p:sp>
        <p:nvSpPr>
          <p:cNvPr id="6" name="文本框 5"/>
          <p:cNvSpPr txBox="1"/>
          <p:nvPr/>
        </p:nvSpPr>
        <p:spPr>
          <a:xfrm>
            <a:off x="611864" y="4084661"/>
            <a:ext cx="11183057" cy="1015663"/>
          </a:xfrm>
          <a:prstGeom prst="rect">
            <a:avLst/>
          </a:prstGeom>
          <a:noFill/>
        </p:spPr>
        <p:txBody>
          <a:bodyPr wrap="square" rtlCol="0">
            <a:spAutoFit/>
          </a:bodyPr>
          <a:lstStyle/>
          <a:p>
            <a:r>
              <a:rPr lang="zh-CN" altLang="zh-CN" sz="6000" b="1" dirty="0">
                <a:solidFill>
                  <a:schemeClr val="bg1"/>
                </a:solidFill>
                <a:latin typeface="微软雅黑" panose="020B0503020204020204" pitchFamily="34" charset="-122"/>
                <a:ea typeface="微软雅黑" panose="020B0503020204020204" pitchFamily="34" charset="-122"/>
              </a:rPr>
              <a:t>第</a:t>
            </a:r>
            <a:r>
              <a:rPr lang="en-US" altLang="zh-CN" sz="6000" b="1" dirty="0">
                <a:solidFill>
                  <a:schemeClr val="bg1"/>
                </a:solidFill>
                <a:latin typeface="微软雅黑" panose="020B0503020204020204" pitchFamily="34" charset="-122"/>
                <a:ea typeface="微软雅黑" panose="020B0503020204020204" pitchFamily="34" charset="-122"/>
              </a:rPr>
              <a:t>7</a:t>
            </a:r>
            <a:r>
              <a:rPr lang="zh-CN" altLang="zh-CN" sz="6000" b="1" dirty="0">
                <a:solidFill>
                  <a:schemeClr val="bg1"/>
                </a:solidFill>
                <a:latin typeface="微软雅黑" panose="020B0503020204020204" pitchFamily="34" charset="-122"/>
                <a:ea typeface="微软雅黑" panose="020B0503020204020204" pitchFamily="34" charset="-122"/>
              </a:rPr>
              <a:t>章</a:t>
            </a:r>
            <a:r>
              <a:rPr lang="en-US" altLang="zh-CN" sz="6000" b="1" dirty="0">
                <a:solidFill>
                  <a:schemeClr val="bg1"/>
                </a:solidFill>
                <a:latin typeface="微软雅黑" panose="020B0503020204020204" pitchFamily="34" charset="-122"/>
                <a:ea typeface="微软雅黑" panose="020B0503020204020204" pitchFamily="34" charset="-122"/>
              </a:rPr>
              <a:t>  </a:t>
            </a:r>
            <a:r>
              <a:rPr lang="zh-CN" altLang="zh-CN" sz="6000" b="1" dirty="0">
                <a:solidFill>
                  <a:schemeClr val="bg1"/>
                </a:solidFill>
                <a:latin typeface="微软雅黑" panose="020B0503020204020204" pitchFamily="34" charset="-122"/>
                <a:ea typeface="微软雅黑" panose="020B0503020204020204" pitchFamily="34" charset="-122"/>
              </a:rPr>
              <a:t>基于存储的信息安全技术</a:t>
            </a: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82147" y="6072009"/>
            <a:ext cx="2718419" cy="406493"/>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45817" y="621845"/>
            <a:ext cx="9073518" cy="5158695"/>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7.2.2 </a:t>
            </a:r>
            <a:r>
              <a:rPr lang="zh-CN" altLang="zh-CN" b="1" dirty="0"/>
              <a:t>木马</a:t>
            </a:r>
          </a:p>
          <a:p>
            <a:pPr indent="457200"/>
            <a:r>
              <a:rPr lang="zh-CN" altLang="zh-CN" dirty="0"/>
              <a:t>计算机木马是一种特殊的后门程序，主要被黑客用来在入侵后进行远程控制使用。也可以作为入侵的一种高效手段，在入侵时使用。</a:t>
            </a:r>
            <a:endParaRPr lang="en-US" altLang="zh-CN" dirty="0"/>
          </a:p>
          <a:p>
            <a:pPr indent="457200"/>
            <a:r>
              <a:rPr lang="en-US" altLang="zh-CN" b="1" dirty="0"/>
              <a:t>1. </a:t>
            </a:r>
            <a:r>
              <a:rPr lang="zh-CN" altLang="zh-CN" b="1" dirty="0"/>
              <a:t>木马的原理</a:t>
            </a:r>
          </a:p>
          <a:p>
            <a:pPr indent="457200"/>
            <a:r>
              <a:rPr lang="zh-CN" altLang="zh-CN" dirty="0"/>
              <a:t>一个完整的木马套装程序含了两部分：服务端（服务器部分）和客户端（控制器部分）。</a:t>
            </a:r>
            <a:endParaRPr lang="en-US" altLang="zh-CN" dirty="0"/>
          </a:p>
          <a:p>
            <a:pPr indent="457200" latinLnBrk="1"/>
            <a:r>
              <a:rPr lang="en-US" altLang="zh-CN" b="1" dirty="0"/>
              <a:t>2. </a:t>
            </a:r>
            <a:r>
              <a:rPr lang="zh-CN" altLang="zh-CN" b="1" dirty="0"/>
              <a:t>木马的种类</a:t>
            </a:r>
          </a:p>
          <a:p>
            <a:pPr indent="457200" latinLnBrk="1"/>
            <a:r>
              <a:rPr lang="zh-CN" altLang="zh-CN" dirty="0"/>
              <a:t>木马根据应用的不同，分成很多不同的种类，主要包括：网游木马、网银木马、下载类木马、</a:t>
            </a:r>
            <a:r>
              <a:rPr lang="en-US" altLang="zh-CN" dirty="0"/>
              <a:t>FTP</a:t>
            </a:r>
            <a:r>
              <a:rPr lang="zh-CN" altLang="zh-CN" dirty="0"/>
              <a:t>类木马、通讯类木马、攻击类木马。</a:t>
            </a:r>
            <a:endParaRPr lang="en-US" altLang="zh-CN" dirty="0"/>
          </a:p>
          <a:p>
            <a:pPr indent="457200" latinLnBrk="1"/>
            <a:r>
              <a:rPr lang="en-US" altLang="zh-CN" b="1" dirty="0"/>
              <a:t>3. </a:t>
            </a:r>
            <a:r>
              <a:rPr lang="zh-CN" altLang="zh-CN" b="1" dirty="0"/>
              <a:t>木马的伪装手段</a:t>
            </a:r>
          </a:p>
          <a:p>
            <a:pPr indent="457200" latinLnBrk="1"/>
            <a:r>
              <a:rPr lang="zh-CN" altLang="zh-CN" dirty="0"/>
              <a:t>木马的伪装手段多种多样，主要包括：修改图标、捆绑文件等。</a:t>
            </a:r>
          </a:p>
        </p:txBody>
      </p:sp>
    </p:spTree>
    <p:extLst>
      <p:ext uri="{BB962C8B-B14F-4D97-AF65-F5344CB8AC3E}">
        <p14:creationId xmlns:p14="http://schemas.microsoft.com/office/powerpoint/2010/main" val="4825247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196034"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520444" y="3972975"/>
            <a:ext cx="4493538" cy="830997"/>
          </a:xfrm>
          <a:prstGeom prst="rect">
            <a:avLst/>
          </a:prstGeom>
        </p:spPr>
        <p:txBody>
          <a:bodyPr wrap="none">
            <a:spAutoFit/>
          </a:bodyPr>
          <a:lstStyle/>
          <a:p>
            <a:r>
              <a:rPr lang="zh-CN" altLang="zh-CN" sz="4800" b="1" dirty="0"/>
              <a:t>数据的备份技术</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2508668"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03</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42358336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88269" y="1608817"/>
            <a:ext cx="9073518" cy="326961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7.3.1 </a:t>
            </a:r>
            <a:r>
              <a:rPr lang="zh-CN" altLang="zh-CN" b="1" dirty="0"/>
              <a:t>数据备份简介</a:t>
            </a:r>
          </a:p>
          <a:p>
            <a:pPr indent="457200" latinLnBrk="1"/>
            <a:r>
              <a:rPr lang="zh-CN" altLang="zh-CN" dirty="0"/>
              <a:t>数据备份是把文件或数据库从原来存储的地方复制到其他地方的操作，其目的是在设备发生故障或发生其他威胁数据安全的灾害时保护数据，将数据遭受破坏的程度减到最小。数据备份通常在大型企业是必须完成的数据保护任务计划，也是中小型企业系统管理员每天必做的工作之一。对于个人计算机用户，数据备份也是非常必要的，只不过通常都被人们忽略了。取回原先备份的文件的过程称为恢复数据。</a:t>
            </a:r>
          </a:p>
        </p:txBody>
      </p:sp>
    </p:spTree>
    <p:extLst>
      <p:ext uri="{BB962C8B-B14F-4D97-AF65-F5344CB8AC3E}">
        <p14:creationId xmlns:p14="http://schemas.microsoft.com/office/powerpoint/2010/main" val="38996518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31811" y="898557"/>
            <a:ext cx="9073518" cy="465460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7.3.2 </a:t>
            </a:r>
            <a:r>
              <a:rPr lang="zh-CN" altLang="zh-CN" b="1" dirty="0"/>
              <a:t>数据备份的原则</a:t>
            </a:r>
          </a:p>
          <a:p>
            <a:pPr indent="457200" latinLnBrk="1"/>
            <a:r>
              <a:rPr lang="zh-CN" altLang="zh-CN" dirty="0"/>
              <a:t>数据备份能够用一种增加数据存储代价的方法保护数据的安全，对于一些拥有重要数据的大公司来说尤为重要。很难想象银行的计算机中存放的数据在没有备份的情况下丢失将会造成什么样的混乱局面。数据备份能在较短的时间内用很小的代价，将有价值的数据存放到与初始创建的存储位置相异的地方，在数据被破坏时，再在较短的时间和非常小的代价下将数据全部恢复或部分恢复。</a:t>
            </a:r>
            <a:endParaRPr lang="en-US" altLang="zh-CN" dirty="0"/>
          </a:p>
          <a:p>
            <a:pPr indent="457200" latinLnBrk="1"/>
            <a:r>
              <a:rPr lang="en-US" altLang="zh-CN" b="1" dirty="0"/>
              <a:t>1. </a:t>
            </a:r>
            <a:r>
              <a:rPr lang="zh-CN" altLang="zh-CN" b="1" dirty="0"/>
              <a:t>稳定性</a:t>
            </a:r>
            <a:r>
              <a:rPr lang="en-US" altLang="zh-CN" b="1" dirty="0"/>
              <a:t>                        5. </a:t>
            </a:r>
            <a:r>
              <a:rPr lang="zh-CN" altLang="zh-CN" b="1" dirty="0"/>
              <a:t>操作简单</a:t>
            </a:r>
          </a:p>
          <a:p>
            <a:pPr indent="457200" latinLnBrk="1"/>
            <a:r>
              <a:rPr lang="en-US" altLang="zh-CN" b="1" dirty="0"/>
              <a:t>2. </a:t>
            </a:r>
            <a:r>
              <a:rPr lang="zh-CN" altLang="zh-CN" b="1" dirty="0"/>
              <a:t>全面性</a:t>
            </a:r>
            <a:r>
              <a:rPr lang="en-US" altLang="zh-CN" b="1" dirty="0"/>
              <a:t>                        6. </a:t>
            </a:r>
            <a:r>
              <a:rPr lang="zh-CN" altLang="zh-CN" b="1" dirty="0"/>
              <a:t>实时性</a:t>
            </a:r>
          </a:p>
          <a:p>
            <a:pPr indent="457200" latinLnBrk="1"/>
            <a:r>
              <a:rPr lang="en-US" altLang="zh-CN" b="1" dirty="0"/>
              <a:t>3. </a:t>
            </a:r>
            <a:r>
              <a:rPr lang="zh-CN" altLang="zh-CN" b="1" dirty="0"/>
              <a:t>自动化</a:t>
            </a:r>
            <a:r>
              <a:rPr lang="en-US" altLang="zh-CN" b="1" dirty="0"/>
              <a:t>                        7. </a:t>
            </a:r>
            <a:r>
              <a:rPr lang="zh-CN" altLang="zh-CN" b="1" dirty="0"/>
              <a:t>容错性</a:t>
            </a:r>
          </a:p>
          <a:p>
            <a:pPr indent="457200" latinLnBrk="1"/>
            <a:r>
              <a:rPr lang="en-US" altLang="zh-CN" b="1" dirty="0"/>
              <a:t>4. </a:t>
            </a:r>
            <a:r>
              <a:rPr lang="zh-CN" altLang="zh-CN" b="1" dirty="0"/>
              <a:t>高性能</a:t>
            </a:r>
          </a:p>
        </p:txBody>
      </p:sp>
    </p:spTree>
    <p:extLst>
      <p:ext uri="{BB962C8B-B14F-4D97-AF65-F5344CB8AC3E}">
        <p14:creationId xmlns:p14="http://schemas.microsoft.com/office/powerpoint/2010/main" val="29225500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801008" y="1348498"/>
            <a:ext cx="8677067" cy="377504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7.3.3 </a:t>
            </a:r>
            <a:r>
              <a:rPr lang="zh-CN" altLang="zh-CN" b="1" dirty="0"/>
              <a:t>数据备份的形式</a:t>
            </a:r>
          </a:p>
          <a:p>
            <a:pPr indent="457200" latinLnBrk="1"/>
            <a:r>
              <a:rPr lang="zh-CN" altLang="zh-CN" dirty="0"/>
              <a:t>常见的数据备份形式包括</a:t>
            </a:r>
            <a:r>
              <a:rPr lang="en-US" altLang="zh-CN" dirty="0"/>
              <a:t>5</a:t>
            </a:r>
            <a:r>
              <a:rPr lang="zh-CN" altLang="zh-CN" dirty="0"/>
              <a:t>种，完全备份﹑复制备份﹑增量备份，差量备份和日常备份。最常用的是正常备份﹑增量备份和差分备份。</a:t>
            </a:r>
            <a:endParaRPr lang="en-US" altLang="zh-CN" dirty="0"/>
          </a:p>
          <a:p>
            <a:pPr indent="457200" latinLnBrk="1"/>
            <a:r>
              <a:rPr lang="en-US" altLang="zh-CN" b="1" dirty="0"/>
              <a:t>1. </a:t>
            </a:r>
            <a:r>
              <a:rPr lang="zh-CN" altLang="zh-CN" b="1" dirty="0"/>
              <a:t>完全备份</a:t>
            </a:r>
          </a:p>
          <a:p>
            <a:pPr indent="457200" latinLnBrk="1"/>
            <a:r>
              <a:rPr lang="en-US" altLang="zh-CN" b="1" dirty="0"/>
              <a:t>2. </a:t>
            </a:r>
            <a:r>
              <a:rPr lang="zh-CN" altLang="zh-CN" b="1" dirty="0"/>
              <a:t>复制备份</a:t>
            </a:r>
          </a:p>
          <a:p>
            <a:pPr indent="457200" latinLnBrk="1"/>
            <a:r>
              <a:rPr lang="en-US" altLang="zh-CN" b="1" dirty="0"/>
              <a:t>3. </a:t>
            </a:r>
            <a:r>
              <a:rPr lang="zh-CN" altLang="zh-CN" b="1" dirty="0"/>
              <a:t>增量备份</a:t>
            </a:r>
          </a:p>
          <a:p>
            <a:pPr indent="457200" latinLnBrk="1"/>
            <a:r>
              <a:rPr lang="en-US" altLang="zh-CN" b="1" dirty="0"/>
              <a:t>4. </a:t>
            </a:r>
            <a:r>
              <a:rPr lang="zh-CN" altLang="zh-CN" b="1" dirty="0"/>
              <a:t>差分备份</a:t>
            </a:r>
          </a:p>
          <a:p>
            <a:pPr indent="457200" latinLnBrk="1"/>
            <a:r>
              <a:rPr lang="en-US" altLang="zh-CN" b="1" dirty="0"/>
              <a:t>5. </a:t>
            </a:r>
            <a:r>
              <a:rPr lang="zh-CN" altLang="zh-CN" b="1" dirty="0"/>
              <a:t>日常备份</a:t>
            </a:r>
          </a:p>
        </p:txBody>
      </p:sp>
    </p:spTree>
    <p:extLst>
      <p:ext uri="{BB962C8B-B14F-4D97-AF65-F5344CB8AC3E}">
        <p14:creationId xmlns:p14="http://schemas.microsoft.com/office/powerpoint/2010/main" val="13959180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01694" y="534761"/>
            <a:ext cx="9399942" cy="557575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7.3.4 </a:t>
            </a:r>
            <a:r>
              <a:rPr lang="zh-CN" altLang="zh-CN" b="1" dirty="0"/>
              <a:t>备份的实际使用方案</a:t>
            </a:r>
          </a:p>
          <a:p>
            <a:pPr indent="457200" latinLnBrk="1"/>
            <a:r>
              <a:rPr lang="zh-CN" altLang="zh-CN" dirty="0"/>
              <a:t>实际使用时，主要使用的是完全备份、增量备份、差异备份，这</a:t>
            </a:r>
            <a:r>
              <a:rPr lang="en-US" altLang="zh-CN" dirty="0"/>
              <a:t>3</a:t>
            </a:r>
            <a:r>
              <a:rPr lang="zh-CN" altLang="zh-CN" dirty="0"/>
              <a:t>种备份策略常结合使用，常用的方法有完全备份、完全备份十增量备份、完全备份＋差分备份。</a:t>
            </a:r>
          </a:p>
          <a:p>
            <a:pPr indent="457200" latinLnBrk="1"/>
            <a:r>
              <a:rPr lang="en-US" altLang="zh-CN" b="1" dirty="0"/>
              <a:t>1. </a:t>
            </a:r>
            <a:r>
              <a:rPr lang="zh-CN" altLang="zh-CN" b="1" dirty="0"/>
              <a:t>独立的完全备份</a:t>
            </a:r>
            <a:endParaRPr lang="en-US" altLang="zh-CN" b="1" dirty="0"/>
          </a:p>
          <a:p>
            <a:pPr indent="457200" latinLnBrk="1"/>
            <a:r>
              <a:rPr lang="zh-CN" altLang="zh-CN" dirty="0"/>
              <a:t>完全备份会产生大量数据移动，选择每天完全备份的客户经常直接把磁盘介质连接到每台计算机上（避免通过网络传输数据）。</a:t>
            </a:r>
            <a:endParaRPr lang="en-US" altLang="zh-CN" dirty="0"/>
          </a:p>
          <a:p>
            <a:pPr indent="457200" latinLnBrk="1"/>
            <a:r>
              <a:rPr lang="en-US" altLang="zh-CN" b="1" dirty="0"/>
              <a:t>2. </a:t>
            </a:r>
            <a:r>
              <a:rPr lang="zh-CN" altLang="zh-CN" b="1" dirty="0"/>
              <a:t>完全备份＋增量备份</a:t>
            </a:r>
          </a:p>
          <a:p>
            <a:pPr indent="457200"/>
            <a:r>
              <a:rPr lang="zh-CN" altLang="zh-CN" dirty="0"/>
              <a:t>该方案源自完全备份，不过减少了数据移动，其思想是较少使用完全备份。</a:t>
            </a:r>
            <a:endParaRPr lang="en-US" altLang="zh-CN" dirty="0"/>
          </a:p>
          <a:p>
            <a:pPr indent="457200" latinLnBrk="1"/>
            <a:r>
              <a:rPr lang="en-US" altLang="zh-CN" b="1" dirty="0"/>
              <a:t>3. </a:t>
            </a:r>
            <a:r>
              <a:rPr lang="zh-CN" altLang="zh-CN" b="1" dirty="0"/>
              <a:t>完全备份</a:t>
            </a:r>
            <a:r>
              <a:rPr lang="en-US" altLang="zh-CN" b="1" dirty="0"/>
              <a:t>+</a:t>
            </a:r>
            <a:r>
              <a:rPr lang="zh-CN" altLang="zh-CN" b="1" dirty="0"/>
              <a:t>差分备份</a:t>
            </a:r>
          </a:p>
          <a:p>
            <a:pPr indent="457200"/>
            <a:r>
              <a:rPr lang="zh-CN" altLang="zh-CN" dirty="0"/>
              <a:t>该方案主要考虑完全备份＋增量备份方法中恢复很困难，增量备份考虑的问题是自昨天以来哪些文件改变了，而差分备份方法考虑的问题是自完全备份以来哪些文件发生了变化。</a:t>
            </a:r>
            <a:endParaRPr lang="zh-CN" altLang="zh-CN" b="1" dirty="0"/>
          </a:p>
        </p:txBody>
      </p:sp>
    </p:spTree>
    <p:extLst>
      <p:ext uri="{BB962C8B-B14F-4D97-AF65-F5344CB8AC3E}">
        <p14:creationId xmlns:p14="http://schemas.microsoft.com/office/powerpoint/2010/main" val="39988540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59241" y="1332528"/>
            <a:ext cx="9399942" cy="419294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7.3.5 </a:t>
            </a:r>
            <a:r>
              <a:rPr lang="zh-CN" altLang="zh-CN" b="1" dirty="0"/>
              <a:t>数据备份计划的制订</a:t>
            </a:r>
          </a:p>
          <a:p>
            <a:pPr indent="457200" latinLnBrk="1"/>
            <a:r>
              <a:rPr lang="zh-CN" altLang="zh-CN" dirty="0"/>
              <a:t>对于重要的数据来说，有一个清楚的数据备份计划非常重要，它能清楚地显示数据备份过程中所做的每一步重要工作。</a:t>
            </a:r>
          </a:p>
          <a:p>
            <a:pPr indent="457200" latinLnBrk="1"/>
            <a:r>
              <a:rPr lang="zh-CN" altLang="zh-CN" dirty="0"/>
              <a:t>数据备份计划分以下几步完成。</a:t>
            </a:r>
          </a:p>
          <a:p>
            <a:pPr indent="457200"/>
            <a:r>
              <a:rPr lang="zh-CN" altLang="zh-CN" dirty="0"/>
              <a:t>（</a:t>
            </a:r>
            <a:r>
              <a:rPr lang="en-US" altLang="zh-CN" dirty="0"/>
              <a:t>1</a:t>
            </a:r>
            <a:r>
              <a:rPr lang="zh-CN" altLang="zh-CN" dirty="0"/>
              <a:t>）确定数据将受到的安全威胁</a:t>
            </a:r>
            <a:endParaRPr lang="en-US" altLang="zh-CN" dirty="0"/>
          </a:p>
          <a:p>
            <a:pPr indent="457200" latinLnBrk="1"/>
            <a:r>
              <a:rPr lang="zh-CN" altLang="zh-CN" dirty="0"/>
              <a:t>（</a:t>
            </a:r>
            <a:r>
              <a:rPr lang="en-US" altLang="zh-CN" dirty="0"/>
              <a:t>2</a:t>
            </a:r>
            <a:r>
              <a:rPr lang="zh-CN" altLang="zh-CN" dirty="0"/>
              <a:t>）确定敏感数据</a:t>
            </a:r>
          </a:p>
          <a:p>
            <a:pPr indent="457200"/>
            <a:r>
              <a:rPr lang="zh-CN" altLang="zh-CN" dirty="0"/>
              <a:t>（</a:t>
            </a:r>
            <a:r>
              <a:rPr lang="en-US" altLang="zh-CN" dirty="0"/>
              <a:t>3</a:t>
            </a:r>
            <a:r>
              <a:rPr lang="zh-CN" altLang="zh-CN" dirty="0"/>
              <a:t>）对将要进行备份的数据进行评估</a:t>
            </a:r>
          </a:p>
          <a:p>
            <a:pPr indent="457200"/>
            <a:r>
              <a:rPr lang="zh-CN" altLang="zh-CN" dirty="0"/>
              <a:t>（</a:t>
            </a:r>
            <a:r>
              <a:rPr lang="en-US" altLang="zh-CN" dirty="0"/>
              <a:t>4</a:t>
            </a:r>
            <a:r>
              <a:rPr lang="zh-CN" altLang="zh-CN" dirty="0"/>
              <a:t>）确定备份所采取的方式及工具</a:t>
            </a:r>
          </a:p>
          <a:p>
            <a:pPr indent="457200"/>
            <a:r>
              <a:rPr lang="zh-CN" altLang="zh-CN" dirty="0"/>
              <a:t>（</a:t>
            </a:r>
            <a:r>
              <a:rPr lang="en-US" altLang="zh-CN" dirty="0"/>
              <a:t>5</a:t>
            </a:r>
            <a:r>
              <a:rPr lang="zh-CN" altLang="zh-CN" dirty="0"/>
              <a:t>）实施备份工作</a:t>
            </a:r>
          </a:p>
        </p:txBody>
      </p:sp>
    </p:spTree>
    <p:extLst>
      <p:ext uri="{BB962C8B-B14F-4D97-AF65-F5344CB8AC3E}">
        <p14:creationId xmlns:p14="http://schemas.microsoft.com/office/powerpoint/2010/main" val="5197690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96732" y="1695384"/>
            <a:ext cx="9427563" cy="3297529"/>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7.3.6</a:t>
            </a:r>
            <a:r>
              <a:rPr lang="zh-CN" altLang="zh-CN" b="1" dirty="0"/>
              <a:t>数据备份的存储介质</a:t>
            </a:r>
          </a:p>
          <a:p>
            <a:pPr indent="457200" latinLnBrk="1"/>
            <a:r>
              <a:rPr lang="zh-CN" altLang="zh-CN" dirty="0"/>
              <a:t>电脑中的文件以二进制的方式存储在各种存储介质中，所以备份必须要使用存储介质。常见的存储介质包括磁盘、光盘、可移动磁盘、</a:t>
            </a:r>
            <a:r>
              <a:rPr lang="en-US" altLang="zh-CN" dirty="0"/>
              <a:t>U</a:t>
            </a:r>
            <a:r>
              <a:rPr lang="zh-CN" altLang="zh-CN" dirty="0"/>
              <a:t>盘、网络备份等。</a:t>
            </a:r>
            <a:endParaRPr lang="en-US" altLang="zh-CN" dirty="0"/>
          </a:p>
          <a:p>
            <a:pPr indent="457200" latinLnBrk="1"/>
            <a:r>
              <a:rPr lang="en-US" altLang="zh-CN" b="1" dirty="0"/>
              <a:t>1. </a:t>
            </a:r>
            <a:r>
              <a:rPr lang="zh-CN" altLang="zh-CN" b="1" dirty="0"/>
              <a:t>磁盘</a:t>
            </a:r>
          </a:p>
          <a:p>
            <a:pPr indent="457200" latinLnBrk="1"/>
            <a:r>
              <a:rPr lang="en-US" altLang="zh-CN" b="1" dirty="0"/>
              <a:t>2. </a:t>
            </a:r>
            <a:r>
              <a:rPr lang="zh-CN" altLang="zh-CN" b="1" dirty="0"/>
              <a:t>可移动磁盘</a:t>
            </a:r>
          </a:p>
          <a:p>
            <a:pPr indent="457200" latinLnBrk="1"/>
            <a:r>
              <a:rPr lang="en-US" altLang="zh-CN" b="1" dirty="0"/>
              <a:t>3. U</a:t>
            </a:r>
            <a:r>
              <a:rPr lang="zh-CN" altLang="zh-CN" b="1" dirty="0"/>
              <a:t>盘</a:t>
            </a:r>
          </a:p>
          <a:p>
            <a:pPr indent="457200" latinLnBrk="1"/>
            <a:r>
              <a:rPr lang="en-US" altLang="zh-CN" b="1" dirty="0"/>
              <a:t>4. </a:t>
            </a:r>
            <a:r>
              <a:rPr lang="zh-CN" altLang="zh-CN" b="1" dirty="0"/>
              <a:t>网络备份</a:t>
            </a:r>
          </a:p>
        </p:txBody>
      </p:sp>
    </p:spTree>
    <p:extLst>
      <p:ext uri="{BB962C8B-B14F-4D97-AF65-F5344CB8AC3E}">
        <p14:creationId xmlns:p14="http://schemas.microsoft.com/office/powerpoint/2010/main" val="121466111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196034"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520444" y="3972975"/>
            <a:ext cx="3877985" cy="830997"/>
          </a:xfrm>
          <a:prstGeom prst="rect">
            <a:avLst/>
          </a:prstGeom>
        </p:spPr>
        <p:txBody>
          <a:bodyPr wrap="none">
            <a:spAutoFit/>
          </a:bodyPr>
          <a:lstStyle/>
          <a:p>
            <a:r>
              <a:rPr lang="zh-CN" altLang="zh-CN" sz="4800" b="1" dirty="0"/>
              <a:t>磁盘容错技术</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2508668"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04</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275829562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59241" y="1695385"/>
            <a:ext cx="9068068" cy="2891129"/>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7.4.1 </a:t>
            </a:r>
            <a:r>
              <a:rPr lang="zh-CN" altLang="zh-CN" b="1" dirty="0"/>
              <a:t>磁盘阵列技术概述</a:t>
            </a:r>
          </a:p>
          <a:p>
            <a:pPr indent="457200" latinLnBrk="1"/>
            <a:r>
              <a:rPr lang="en-US" altLang="zh-CN" dirty="0"/>
              <a:t>RAID</a:t>
            </a:r>
            <a:r>
              <a:rPr lang="zh-CN" altLang="zh-CN" dirty="0"/>
              <a:t>（</a:t>
            </a:r>
            <a:r>
              <a:rPr lang="en-US" altLang="zh-CN" dirty="0"/>
              <a:t>Redundant Array of Inexpensive Disks</a:t>
            </a:r>
            <a:r>
              <a:rPr lang="zh-CN" altLang="zh-CN" dirty="0"/>
              <a:t>，廉价冗余磁盘阵列），也称为</a:t>
            </a:r>
            <a:r>
              <a:rPr lang="en-US" altLang="zh-CN" dirty="0"/>
              <a:t>“</a:t>
            </a:r>
            <a:r>
              <a:rPr lang="zh-CN" altLang="zh-CN" dirty="0"/>
              <a:t>磁盘阵列</a:t>
            </a:r>
            <a:r>
              <a:rPr lang="en-US" altLang="zh-CN" dirty="0"/>
              <a:t>”</a:t>
            </a:r>
            <a:r>
              <a:rPr lang="zh-CN" altLang="zh-CN" dirty="0"/>
              <a:t>。后来</a:t>
            </a:r>
            <a:r>
              <a:rPr lang="en-US" altLang="zh-CN" dirty="0"/>
              <a:t>RAID</a:t>
            </a:r>
            <a:r>
              <a:rPr lang="zh-CN" altLang="zh-CN" dirty="0"/>
              <a:t>中字母“</a:t>
            </a:r>
            <a:r>
              <a:rPr lang="en-US" altLang="zh-CN" dirty="0"/>
              <a:t>I</a:t>
            </a:r>
            <a:r>
              <a:rPr lang="zh-CN" altLang="zh-CN" dirty="0"/>
              <a:t>”的含义被改为</a:t>
            </a:r>
            <a:r>
              <a:rPr lang="en-US" altLang="zh-CN" dirty="0"/>
              <a:t>Independent</a:t>
            </a:r>
            <a:r>
              <a:rPr lang="zh-CN" altLang="zh-CN" dirty="0"/>
              <a:t>，</a:t>
            </a:r>
            <a:r>
              <a:rPr lang="en-US" altLang="zh-CN" dirty="0"/>
              <a:t>RAID</a:t>
            </a:r>
            <a:r>
              <a:rPr lang="zh-CN" altLang="zh-CN" dirty="0"/>
              <a:t>就成了</a:t>
            </a:r>
            <a:r>
              <a:rPr lang="en-US" altLang="zh-CN" dirty="0"/>
              <a:t>“</a:t>
            </a:r>
            <a:r>
              <a:rPr lang="zh-CN" altLang="zh-CN" dirty="0"/>
              <a:t>独立冗余磁盘阵列</a:t>
            </a:r>
            <a:r>
              <a:rPr lang="en-US" altLang="zh-CN" dirty="0"/>
              <a:t>”</a:t>
            </a:r>
            <a:r>
              <a:rPr lang="zh-CN" altLang="zh-CN" dirty="0"/>
              <a:t>，但这只是名称的变化，实质性的内容并没有改变。</a:t>
            </a:r>
            <a:r>
              <a:rPr lang="en-US" altLang="zh-CN" dirty="0"/>
              <a:t>RAID</a:t>
            </a:r>
            <a:r>
              <a:rPr lang="zh-CN" altLang="zh-CN" dirty="0"/>
              <a:t>技术是利用若干台小型硬磁盘驱动器加上控制器按一定的组合条件而组成的一个大容量，快速响应，高可靠的存储子系统。</a:t>
            </a:r>
          </a:p>
        </p:txBody>
      </p:sp>
    </p:spTree>
    <p:extLst>
      <p:ext uri="{BB962C8B-B14F-4D97-AF65-F5344CB8AC3E}">
        <p14:creationId xmlns:p14="http://schemas.microsoft.com/office/powerpoint/2010/main" val="20303648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5467625" y="825665"/>
            <a:ext cx="1415772" cy="461665"/>
          </a:xfrm>
          <a:prstGeom prst="rect">
            <a:avLst/>
          </a:prstGeom>
          <a:noFill/>
        </p:spPr>
        <p:txBody>
          <a:bodyPr wrap="none" rtlCol="0">
            <a:spAutoFit/>
          </a:bodyPr>
          <a:lstStyle/>
          <a:p>
            <a:r>
              <a:rPr lang="zh-CN" altLang="zh-CN" sz="2400" b="1" dirty="0">
                <a:latin typeface="微软雅黑" panose="020B0503020204020204" pitchFamily="34" charset="-122"/>
                <a:ea typeface="微软雅黑" panose="020B0503020204020204" pitchFamily="34" charset="-122"/>
              </a:rPr>
              <a:t>内容概要</a:t>
            </a:r>
            <a:endParaRPr lang="zh-CN" altLang="zh-CN" sz="2400" dirty="0">
              <a:latin typeface="微软雅黑" panose="020B0503020204020204" pitchFamily="34" charset="-122"/>
              <a:ea typeface="微软雅黑" panose="020B0503020204020204" pitchFamily="34" charset="-122"/>
            </a:endParaRPr>
          </a:p>
        </p:txBody>
      </p:sp>
      <p:sp>
        <p:nvSpPr>
          <p:cNvPr id="12" name="文本框 23">
            <a:extLst>
              <a:ext uri="{FF2B5EF4-FFF2-40B4-BE49-F238E27FC236}">
                <a16:creationId xmlns:a16="http://schemas.microsoft.com/office/drawing/2014/main" id="{165B3E1C-B1BD-418B-98A3-9757880BDE8E}"/>
              </a:ext>
            </a:extLst>
          </p:cNvPr>
          <p:cNvSpPr txBox="1"/>
          <p:nvPr/>
        </p:nvSpPr>
        <p:spPr>
          <a:xfrm>
            <a:off x="1400096" y="1417960"/>
            <a:ext cx="9823719" cy="4184555"/>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zh-CN" altLang="zh-CN" dirty="0"/>
              <a:t>保障信息的安全，除了预防被窃取、非法使用、被恶意篡改外，在信息的存储中，要保证信息存储的稳定性和容错、容灾的能力。本章将着重介绍信息数据在存储中的安全注意事项与相关的安全技术。</a:t>
            </a:r>
          </a:p>
          <a:p>
            <a:pPr indent="457200" latinLnBrk="1"/>
            <a:r>
              <a:rPr lang="zh-CN" altLang="zh-CN" b="1" dirty="0"/>
              <a:t>本章重点难点：</a:t>
            </a:r>
            <a:endParaRPr lang="zh-CN" altLang="zh-CN" dirty="0"/>
          </a:p>
          <a:p>
            <a:pPr indent="457200" latinLnBrk="1"/>
            <a:r>
              <a:rPr lang="zh-CN" altLang="zh-CN" dirty="0"/>
              <a:t>数据存储形式和介质</a:t>
            </a:r>
          </a:p>
          <a:p>
            <a:pPr indent="457200" latinLnBrk="1"/>
            <a:r>
              <a:rPr lang="zh-CN" altLang="zh-CN" dirty="0"/>
              <a:t>数据存储的威胁</a:t>
            </a:r>
          </a:p>
          <a:p>
            <a:pPr indent="457200" latinLnBrk="1"/>
            <a:r>
              <a:rPr lang="zh-CN" altLang="zh-CN" dirty="0"/>
              <a:t>磁盘的冗余备份技术</a:t>
            </a:r>
          </a:p>
          <a:p>
            <a:pPr indent="457200" latinLnBrk="1"/>
            <a:r>
              <a:rPr lang="zh-CN" altLang="zh-CN" dirty="0"/>
              <a:t>服务器群集技术</a:t>
            </a:r>
          </a:p>
          <a:p>
            <a:pPr indent="457200" latinLnBrk="1"/>
            <a:r>
              <a:rPr lang="zh-CN" altLang="zh-CN" dirty="0"/>
              <a:t>数据的容灾技术</a:t>
            </a:r>
          </a:p>
        </p:txBody>
      </p:sp>
    </p:spTree>
    <p:extLst>
      <p:ext uri="{BB962C8B-B14F-4D97-AF65-F5344CB8AC3E}">
        <p14:creationId xmlns:p14="http://schemas.microsoft.com/office/powerpoint/2010/main" val="7819708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2063505" y="734009"/>
            <a:ext cx="5048495" cy="507170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7.4.2 </a:t>
            </a:r>
            <a:r>
              <a:rPr lang="zh-CN" altLang="zh-CN" b="1" dirty="0"/>
              <a:t>磁盘阵列技术的级别</a:t>
            </a:r>
          </a:p>
          <a:p>
            <a:pPr indent="457200" latinLnBrk="1"/>
            <a:r>
              <a:rPr lang="zh-CN" altLang="zh-CN" dirty="0"/>
              <a:t>实际使用中，常见的</a:t>
            </a:r>
            <a:r>
              <a:rPr lang="en-US" altLang="zh-CN" dirty="0"/>
              <a:t>RAID</a:t>
            </a:r>
            <a:r>
              <a:rPr lang="zh-CN" altLang="zh-CN" dirty="0"/>
              <a:t>级别有</a:t>
            </a:r>
            <a:r>
              <a:rPr lang="en-US" altLang="zh-CN" dirty="0"/>
              <a:t>RAID 0</a:t>
            </a:r>
            <a:r>
              <a:rPr lang="zh-CN" altLang="zh-CN" dirty="0"/>
              <a:t>、</a:t>
            </a:r>
            <a:r>
              <a:rPr lang="en-US" altLang="zh-CN" dirty="0"/>
              <a:t>RAID 1</a:t>
            </a:r>
            <a:r>
              <a:rPr lang="zh-CN" altLang="zh-CN" dirty="0"/>
              <a:t>、</a:t>
            </a:r>
            <a:r>
              <a:rPr lang="en-US" altLang="zh-CN" dirty="0"/>
              <a:t>RAID 0+1</a:t>
            </a:r>
            <a:r>
              <a:rPr lang="zh-CN" altLang="zh-CN" dirty="0"/>
              <a:t>、</a:t>
            </a:r>
            <a:r>
              <a:rPr lang="en-US" altLang="zh-CN" dirty="0"/>
              <a:t>RAID 3</a:t>
            </a:r>
            <a:r>
              <a:rPr lang="zh-CN" altLang="zh-CN" dirty="0"/>
              <a:t>、</a:t>
            </a:r>
            <a:r>
              <a:rPr lang="en-US" altLang="zh-CN" dirty="0"/>
              <a:t>RAID 5</a:t>
            </a:r>
            <a:r>
              <a:rPr lang="zh-CN" altLang="zh-CN" dirty="0"/>
              <a:t>等。</a:t>
            </a:r>
          </a:p>
          <a:p>
            <a:pPr indent="457200" latinLnBrk="1"/>
            <a:r>
              <a:rPr lang="en-US" altLang="zh-CN" b="1" dirty="0"/>
              <a:t>1. RAID 0</a:t>
            </a:r>
            <a:endParaRPr lang="zh-CN" altLang="zh-CN" b="1" dirty="0"/>
          </a:p>
          <a:p>
            <a:pPr indent="457200" latinLnBrk="1"/>
            <a:r>
              <a:rPr lang="en-US" altLang="zh-CN" dirty="0"/>
              <a:t>RAID 0</a:t>
            </a:r>
            <a:r>
              <a:rPr lang="zh-CN" altLang="zh-CN" dirty="0"/>
              <a:t>将</a:t>
            </a:r>
            <a:r>
              <a:rPr lang="en-US" altLang="zh-CN" dirty="0"/>
              <a:t>N</a:t>
            </a:r>
            <a:r>
              <a:rPr lang="zh-CN" altLang="zh-CN" dirty="0"/>
              <a:t>块硬盘上选择合理的带区来创建带区集。其原理是将类似于显示器隔行扫描，将数据分割成不同条带（</a:t>
            </a:r>
            <a:r>
              <a:rPr lang="en-US" altLang="zh-CN" dirty="0"/>
              <a:t>Stripe</a:t>
            </a:r>
            <a:r>
              <a:rPr lang="zh-CN" altLang="zh-CN" dirty="0"/>
              <a:t>）分散写入到所有的硬盘中同时进行读写。多块硬盘的并行操作使同一时间内磁盘读写的速度提升</a:t>
            </a:r>
            <a:r>
              <a:rPr lang="en-US" altLang="zh-CN" dirty="0"/>
              <a:t>N</a:t>
            </a:r>
            <a:r>
              <a:rPr lang="zh-CN" altLang="zh-CN" dirty="0"/>
              <a:t>倍。</a:t>
            </a:r>
          </a:p>
        </p:txBody>
      </p:sp>
      <p:pic>
        <p:nvPicPr>
          <p:cNvPr id="1026" name="Picture 2" descr="RAID 0">
            <a:extLst>
              <a:ext uri="{FF2B5EF4-FFF2-40B4-BE49-F238E27FC236}">
                <a16:creationId xmlns:a16="http://schemas.microsoft.com/office/drawing/2014/main" id="{69A2E8A8-4E00-4B9D-AA19-19E23094CBC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736139" y="1670292"/>
            <a:ext cx="2289353" cy="3517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4091538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965641" y="520247"/>
            <a:ext cx="5048495" cy="557793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2. RAID 1</a:t>
            </a:r>
            <a:endParaRPr lang="zh-CN" altLang="zh-CN" b="1" dirty="0"/>
          </a:p>
          <a:p>
            <a:pPr indent="457200"/>
            <a:r>
              <a:rPr lang="en-US" altLang="zh-CN" dirty="0"/>
              <a:t>RAID 1</a:t>
            </a:r>
            <a:r>
              <a:rPr lang="zh-CN" altLang="zh-CN" dirty="0"/>
              <a:t>称为磁盘镜像，原理是把一个磁盘的数据镜像到另一个磁盘上，也就是说数据在写入一块磁盘的同时，会在另一块闲置的磁盘上生成镜像文件，在不影响性能情况下最大限度的保证系统的可靠性和可修复性上，只要系统中任何一对镜像盘中至少有一块磁盘可以使用，甚至可以在一半数量的硬盘出现问题时系统都可以正常运行，当一块硬盘失效时，系统会忽略该硬盘，转而使用剩余的镜像盘读写数据，具备很好的磁盘冗余能力。</a:t>
            </a:r>
          </a:p>
        </p:txBody>
      </p:sp>
      <p:pic>
        <p:nvPicPr>
          <p:cNvPr id="2050" name="Picture 2" descr="RAID 1">
            <a:extLst>
              <a:ext uri="{FF2B5EF4-FFF2-40B4-BE49-F238E27FC236}">
                <a16:creationId xmlns:a16="http://schemas.microsoft.com/office/drawing/2014/main" id="{3B11B92D-B4A0-4CE9-A945-48C5440F8EF1}"/>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24763" y="1619367"/>
            <a:ext cx="2361066" cy="3619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2574426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39366" y="549275"/>
            <a:ext cx="5658119" cy="5561239"/>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3. RAID 5</a:t>
            </a:r>
            <a:endParaRPr lang="zh-CN" altLang="zh-CN" b="1" dirty="0"/>
          </a:p>
          <a:p>
            <a:pPr indent="457200"/>
            <a:r>
              <a:rPr lang="en-US" altLang="zh-CN" dirty="0"/>
              <a:t>RAID 5</a:t>
            </a:r>
            <a:r>
              <a:rPr lang="zh-CN" altLang="zh-CN" dirty="0"/>
              <a:t>为无独立校验盘的奇偶校验磁盘阵列。</a:t>
            </a:r>
            <a:r>
              <a:rPr lang="en-US" altLang="zh-CN" dirty="0"/>
              <a:t>RAID 5</a:t>
            </a:r>
            <a:r>
              <a:rPr lang="zh-CN" altLang="zh-CN" dirty="0"/>
              <a:t>把校验块分散到所有的数据盘中，它使用了一种特殊的算法，可以计算出任何一个带区校验块的存放位置，这样就可以确保任何对校验块进行的读写操作都会在所有的</a:t>
            </a:r>
            <a:r>
              <a:rPr lang="en-US" altLang="zh-CN" dirty="0"/>
              <a:t>RAID</a:t>
            </a:r>
            <a:r>
              <a:rPr lang="zh-CN" altLang="zh-CN" dirty="0"/>
              <a:t>磁盘中进行均衡，从而消除了产生瓶颈的可能。</a:t>
            </a:r>
            <a:endParaRPr lang="en-US" altLang="zh-CN" dirty="0"/>
          </a:p>
          <a:p>
            <a:pPr indent="457200" latinLnBrk="1"/>
            <a:r>
              <a:rPr lang="en-US" altLang="zh-CN" b="1" dirty="0"/>
              <a:t>4. RAID 6</a:t>
            </a:r>
            <a:endParaRPr lang="zh-CN" altLang="zh-CN" b="1" dirty="0"/>
          </a:p>
          <a:p>
            <a:pPr indent="457200"/>
            <a:r>
              <a:rPr lang="zh-CN" altLang="zh-CN" dirty="0"/>
              <a:t>与</a:t>
            </a:r>
            <a:r>
              <a:rPr lang="en-US" altLang="zh-CN" dirty="0"/>
              <a:t>RAID 5</a:t>
            </a:r>
            <a:r>
              <a:rPr lang="zh-CN" altLang="zh-CN" dirty="0"/>
              <a:t>相比，</a:t>
            </a:r>
            <a:r>
              <a:rPr lang="en-US" altLang="zh-CN" dirty="0"/>
              <a:t>RAID 6</a:t>
            </a:r>
            <a:r>
              <a:rPr lang="zh-CN" altLang="zh-CN" dirty="0"/>
              <a:t>增加第二个独立的奇偶校验信息块。两个独立的奇偶系统使用不同的算法，数据的可靠性非常高，任意两块磁盘同时失效时不会影响数据完整性。</a:t>
            </a:r>
          </a:p>
        </p:txBody>
      </p:sp>
      <p:pic>
        <p:nvPicPr>
          <p:cNvPr id="3074" name="Picture 2" descr="RAID 5">
            <a:extLst>
              <a:ext uri="{FF2B5EF4-FFF2-40B4-BE49-F238E27FC236}">
                <a16:creationId xmlns:a16="http://schemas.microsoft.com/office/drawing/2014/main" id="{B7E58931-97D3-4F63-9C2D-3850A503BB9A}"/>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57380" y="995673"/>
            <a:ext cx="3066226" cy="22687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Picture 3" descr="RAID 6">
            <a:extLst>
              <a:ext uri="{FF2B5EF4-FFF2-40B4-BE49-F238E27FC236}">
                <a16:creationId xmlns:a16="http://schemas.microsoft.com/office/drawing/2014/main" id="{5DD1205C-32DB-4DE2-93F9-38675A97C14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47393" y="3479489"/>
            <a:ext cx="3886200" cy="227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3018533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09376" y="520247"/>
            <a:ext cx="6050004" cy="557793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5. RAID 0+1</a:t>
            </a:r>
            <a:endParaRPr lang="zh-CN" altLang="zh-CN" b="1" dirty="0"/>
          </a:p>
          <a:p>
            <a:pPr indent="457200" latinLnBrk="1"/>
            <a:r>
              <a:rPr lang="zh-CN" altLang="zh-CN" dirty="0"/>
              <a:t>从</a:t>
            </a:r>
            <a:r>
              <a:rPr lang="en-US" altLang="zh-CN" dirty="0"/>
              <a:t>RAID 0+1</a:t>
            </a:r>
            <a:r>
              <a:rPr lang="zh-CN" altLang="zh-CN" dirty="0"/>
              <a:t>名称上便可以看出是</a:t>
            </a:r>
            <a:r>
              <a:rPr lang="en-US" altLang="zh-CN" dirty="0"/>
              <a:t>RAID0</a:t>
            </a:r>
            <a:r>
              <a:rPr lang="zh-CN" altLang="zh-CN" dirty="0"/>
              <a:t>与</a:t>
            </a:r>
            <a:r>
              <a:rPr lang="en-US" altLang="zh-CN" dirty="0"/>
              <a:t>RAID1</a:t>
            </a:r>
            <a:r>
              <a:rPr lang="zh-CN" altLang="zh-CN" dirty="0"/>
              <a:t>的结合体。在单独使用</a:t>
            </a:r>
            <a:r>
              <a:rPr lang="en-US" altLang="zh-CN" dirty="0"/>
              <a:t>RAID 1</a:t>
            </a:r>
            <a:r>
              <a:rPr lang="zh-CN" altLang="zh-CN" dirty="0"/>
              <a:t>也会出现类似单独使用</a:t>
            </a:r>
            <a:r>
              <a:rPr lang="en-US" altLang="zh-CN" dirty="0"/>
              <a:t>RAID 0</a:t>
            </a:r>
            <a:r>
              <a:rPr lang="zh-CN" altLang="zh-CN" dirty="0"/>
              <a:t>那样的问题，即在同一时间内只能向一块磁盘写入数据，不能充分利用所有的资源。为了解决这一问题，我们可以在磁盘镜像中建立带区集。因为这种配置方式综合了带区集和镜像的优势，所以被称为</a:t>
            </a:r>
            <a:r>
              <a:rPr lang="en-US" altLang="zh-CN" dirty="0"/>
              <a:t>RAID 0+1</a:t>
            </a:r>
            <a:r>
              <a:rPr lang="zh-CN" altLang="zh-CN" dirty="0"/>
              <a:t>。把</a:t>
            </a:r>
            <a:r>
              <a:rPr lang="en-US" altLang="zh-CN" dirty="0"/>
              <a:t>RAID0</a:t>
            </a:r>
            <a:r>
              <a:rPr lang="zh-CN" altLang="zh-CN" dirty="0"/>
              <a:t>和</a:t>
            </a:r>
            <a:r>
              <a:rPr lang="en-US" altLang="zh-CN" dirty="0"/>
              <a:t>RAID1</a:t>
            </a:r>
            <a:r>
              <a:rPr lang="zh-CN" altLang="zh-CN" dirty="0"/>
              <a:t>技术结合起来，数据除分布在多个盘上外，每个盘都有其物理镜像盘，提供全冗余能力，允许一个以下磁盘故障，而不影响数据可用性，并具有快速读</a:t>
            </a:r>
            <a:r>
              <a:rPr lang="en-US" altLang="zh-CN" dirty="0"/>
              <a:t>/</a:t>
            </a:r>
            <a:r>
              <a:rPr lang="zh-CN" altLang="zh-CN" dirty="0"/>
              <a:t>写能力。</a:t>
            </a:r>
            <a:r>
              <a:rPr lang="en-US" altLang="zh-CN" dirty="0"/>
              <a:t>RAID0+1</a:t>
            </a:r>
            <a:r>
              <a:rPr lang="zh-CN" altLang="zh-CN" dirty="0"/>
              <a:t>要在磁盘镜像中建立带区集至少</a:t>
            </a:r>
            <a:r>
              <a:rPr lang="en-US" altLang="zh-CN" dirty="0"/>
              <a:t>4</a:t>
            </a:r>
            <a:r>
              <a:rPr lang="zh-CN" altLang="zh-CN" dirty="0"/>
              <a:t>个硬盘。</a:t>
            </a:r>
          </a:p>
        </p:txBody>
      </p:sp>
      <p:pic>
        <p:nvPicPr>
          <p:cNvPr id="4098" name="Picture 2" descr="RAID 0+1">
            <a:extLst>
              <a:ext uri="{FF2B5EF4-FFF2-40B4-BE49-F238E27FC236}">
                <a16:creationId xmlns:a16="http://schemas.microsoft.com/office/drawing/2014/main" id="{3D83FBFB-92D6-407C-AE8E-ED5879357416}"/>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060192" y="869529"/>
            <a:ext cx="2257425" cy="2257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9" name="Picture 3" descr="RAID 1+0">
            <a:extLst>
              <a:ext uri="{FF2B5EF4-FFF2-40B4-BE49-F238E27FC236}">
                <a16:creationId xmlns:a16="http://schemas.microsoft.com/office/drawing/2014/main" id="{E2351976-FD15-4BFB-A4AB-7CBBFAD9D14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60191" y="3439455"/>
            <a:ext cx="2257425" cy="2257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6360787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00677" y="1204297"/>
            <a:ext cx="9345209" cy="419294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7.4.3 RAID</a:t>
            </a:r>
            <a:r>
              <a:rPr lang="zh-CN" altLang="zh-CN" b="1" dirty="0"/>
              <a:t>的实现方法</a:t>
            </a:r>
          </a:p>
          <a:p>
            <a:pPr indent="457200"/>
            <a:r>
              <a:rPr lang="en-US" altLang="zh-CN" dirty="0"/>
              <a:t>RAID</a:t>
            </a:r>
            <a:r>
              <a:rPr lang="zh-CN" altLang="zh-CN" dirty="0"/>
              <a:t>的实现方法包括了软件</a:t>
            </a:r>
            <a:r>
              <a:rPr lang="en-US" altLang="zh-CN" dirty="0"/>
              <a:t>RAID</a:t>
            </a:r>
            <a:r>
              <a:rPr lang="zh-CN" altLang="zh-CN" dirty="0"/>
              <a:t>和硬件</a:t>
            </a:r>
            <a:r>
              <a:rPr lang="en-US" altLang="zh-CN" dirty="0"/>
              <a:t>RAID</a:t>
            </a:r>
            <a:r>
              <a:rPr lang="zh-CN" altLang="zh-CN" dirty="0"/>
              <a:t>两种：</a:t>
            </a:r>
          </a:p>
          <a:p>
            <a:pPr indent="457200" latinLnBrk="1"/>
            <a:r>
              <a:rPr lang="en-US" altLang="zh-CN" b="1" dirty="0"/>
              <a:t>1. </a:t>
            </a:r>
            <a:r>
              <a:rPr lang="zh-CN" altLang="zh-CN" b="1" dirty="0"/>
              <a:t>软件</a:t>
            </a:r>
            <a:r>
              <a:rPr lang="en-US" altLang="zh-CN" b="1" dirty="0"/>
              <a:t>RAID</a:t>
            </a:r>
            <a:endParaRPr lang="zh-CN" altLang="zh-CN" b="1" dirty="0"/>
          </a:p>
          <a:p>
            <a:pPr indent="457200" latinLnBrk="1"/>
            <a:r>
              <a:rPr lang="zh-CN" altLang="zh-CN" dirty="0"/>
              <a:t>使用基于主机的软件提供</a:t>
            </a:r>
            <a:r>
              <a:rPr lang="en-US" altLang="zh-CN" dirty="0"/>
              <a:t>RAID</a:t>
            </a:r>
            <a:r>
              <a:rPr lang="zh-CN" altLang="zh-CN" dirty="0"/>
              <a:t>功能，是在操作系统级上实现的，与硬件</a:t>
            </a:r>
            <a:r>
              <a:rPr lang="en-US" altLang="zh-CN" dirty="0"/>
              <a:t>RAID</a:t>
            </a:r>
            <a:r>
              <a:rPr lang="zh-CN" altLang="zh-CN" dirty="0"/>
              <a:t>相比，软件</a:t>
            </a:r>
            <a:r>
              <a:rPr lang="en-US" altLang="zh-CN" dirty="0"/>
              <a:t>RAID</a:t>
            </a:r>
            <a:r>
              <a:rPr lang="zh-CN" altLang="zh-CN" dirty="0"/>
              <a:t>具有成本低廉和简单直观的优点。但是，软件</a:t>
            </a:r>
            <a:r>
              <a:rPr lang="en-US" altLang="zh-CN" dirty="0"/>
              <a:t>RAID</a:t>
            </a:r>
            <a:r>
              <a:rPr lang="zh-CN" altLang="zh-CN" dirty="0"/>
              <a:t>有以下不足。</a:t>
            </a:r>
            <a:endParaRPr lang="en-US" altLang="zh-CN" dirty="0"/>
          </a:p>
          <a:p>
            <a:pPr indent="457200" latinLnBrk="1"/>
            <a:r>
              <a:rPr lang="en-US" altLang="zh-CN" b="1" dirty="0"/>
              <a:t>2. </a:t>
            </a:r>
            <a:r>
              <a:rPr lang="zh-CN" altLang="zh-CN" b="1" dirty="0"/>
              <a:t>硬件</a:t>
            </a:r>
            <a:r>
              <a:rPr lang="en-US" altLang="zh-CN" b="1" dirty="0"/>
              <a:t>RAID</a:t>
            </a:r>
            <a:endParaRPr lang="zh-CN" altLang="zh-CN" b="1" dirty="0"/>
          </a:p>
          <a:p>
            <a:pPr indent="457200"/>
            <a:r>
              <a:rPr lang="zh-CN" altLang="zh-CN" dirty="0"/>
              <a:t>包括基于主机的硬件</a:t>
            </a:r>
            <a:r>
              <a:rPr lang="en-US" altLang="zh-CN" dirty="0"/>
              <a:t>RAID</a:t>
            </a:r>
            <a:r>
              <a:rPr lang="zh-CN" altLang="zh-CN" dirty="0"/>
              <a:t>和基于阵列的硬件</a:t>
            </a:r>
            <a:r>
              <a:rPr lang="en-US" altLang="zh-CN" dirty="0"/>
              <a:t>RAID</a:t>
            </a:r>
            <a:r>
              <a:rPr lang="zh-CN" altLang="zh-CN" dirty="0"/>
              <a:t>。基于主机的硬件</a:t>
            </a:r>
            <a:r>
              <a:rPr lang="en-US" altLang="zh-CN" dirty="0"/>
              <a:t>RAID</a:t>
            </a:r>
            <a:r>
              <a:rPr lang="zh-CN" altLang="zh-CN" dirty="0"/>
              <a:t>通常是将专用</a:t>
            </a:r>
            <a:r>
              <a:rPr lang="en-US" altLang="zh-CN" dirty="0"/>
              <a:t>RAID</a:t>
            </a:r>
            <a:r>
              <a:rPr lang="zh-CN" altLang="zh-CN" dirty="0"/>
              <a:t>控制器安装在主机上，并且所有磁盘驱动器都与主机相连，有的制造商还将</a:t>
            </a:r>
            <a:r>
              <a:rPr lang="en-US" altLang="zh-CN" dirty="0"/>
              <a:t>RAID</a:t>
            </a:r>
            <a:r>
              <a:rPr lang="zh-CN" altLang="zh-CN" dirty="0"/>
              <a:t>控制器集成到主板上。</a:t>
            </a:r>
          </a:p>
        </p:txBody>
      </p:sp>
    </p:spTree>
    <p:extLst>
      <p:ext uri="{BB962C8B-B14F-4D97-AF65-F5344CB8AC3E}">
        <p14:creationId xmlns:p14="http://schemas.microsoft.com/office/powerpoint/2010/main" val="380292016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152492"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476902" y="3972975"/>
            <a:ext cx="4493538" cy="830997"/>
          </a:xfrm>
          <a:prstGeom prst="rect">
            <a:avLst/>
          </a:prstGeom>
        </p:spPr>
        <p:txBody>
          <a:bodyPr wrap="none">
            <a:spAutoFit/>
          </a:bodyPr>
          <a:lstStyle/>
          <a:p>
            <a:r>
              <a:rPr lang="zh-CN" altLang="zh-CN" sz="4800" b="1" dirty="0"/>
              <a:t>服务器集群技术</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2465126"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05</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57068926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23395" y="1668754"/>
            <a:ext cx="9345209" cy="280794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7.5.1 </a:t>
            </a:r>
            <a:r>
              <a:rPr lang="zh-CN" altLang="zh-CN" b="1" dirty="0"/>
              <a:t>服务器集群技术简介</a:t>
            </a:r>
          </a:p>
          <a:p>
            <a:pPr indent="457200" latinLnBrk="1"/>
            <a:r>
              <a:rPr lang="zh-CN" altLang="zh-CN" dirty="0"/>
              <a:t>集群（</a:t>
            </a:r>
            <a:r>
              <a:rPr lang="en-US" altLang="zh-CN" dirty="0"/>
              <a:t>Cluster</a:t>
            </a:r>
            <a:r>
              <a:rPr lang="zh-CN" altLang="zh-CN" dirty="0"/>
              <a:t>）系统是一种由多台独立的计算机相互连接而成的并行计算机系统，并作为单一的高性能服务器或计算机系统来应用。集群系统的核心技术是负载平衡和系统容错，主要目的是提高系统的性能和可用性，为客户提供</a:t>
            </a:r>
            <a:r>
              <a:rPr lang="en-US" altLang="zh-CN" dirty="0"/>
              <a:t>24×7</a:t>
            </a:r>
            <a:r>
              <a:rPr lang="zh-CN" altLang="zh-CN" dirty="0"/>
              <a:t>不停机的高质量服务。与双机容错系统相比，集群系统不仅具有更强的系统容错功能，并且还具有负载平衡功能，使系统能够提供更高的性能和可用性。</a:t>
            </a:r>
          </a:p>
        </p:txBody>
      </p:sp>
    </p:spTree>
    <p:extLst>
      <p:ext uri="{BB962C8B-B14F-4D97-AF65-F5344CB8AC3E}">
        <p14:creationId xmlns:p14="http://schemas.microsoft.com/office/powerpoint/2010/main" val="109263471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17094" y="1073671"/>
            <a:ext cx="9554297" cy="463144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7.5.2 </a:t>
            </a:r>
            <a:r>
              <a:rPr lang="zh-CN" altLang="zh-CN" b="1" dirty="0"/>
              <a:t>服务器集群管理</a:t>
            </a:r>
          </a:p>
          <a:p>
            <a:pPr indent="457200" latinLnBrk="1"/>
            <a:r>
              <a:rPr lang="zh-CN" altLang="zh-CN" dirty="0"/>
              <a:t>集群的管理技术包括了常见的流量转发方式、负载分配算法以及系统容错技术等。</a:t>
            </a:r>
          </a:p>
          <a:p>
            <a:pPr indent="457200" latinLnBrk="1"/>
            <a:r>
              <a:rPr lang="en-US" altLang="zh-CN" b="1" dirty="0"/>
              <a:t>1. </a:t>
            </a:r>
            <a:r>
              <a:rPr lang="zh-CN" altLang="zh-CN" b="1" dirty="0"/>
              <a:t>流量转发方式</a:t>
            </a:r>
            <a:endParaRPr lang="en-US" altLang="zh-CN" b="1" dirty="0"/>
          </a:p>
          <a:p>
            <a:pPr indent="457200" latinLnBrk="1"/>
            <a:r>
              <a:rPr lang="zh-CN" altLang="zh-CN" dirty="0"/>
              <a:t>在集群服务器系统中，由管理器统一调度和管理客户请求。</a:t>
            </a:r>
            <a:endParaRPr lang="en-US" altLang="zh-CN" dirty="0"/>
          </a:p>
          <a:p>
            <a:pPr indent="457200" latinLnBrk="1"/>
            <a:r>
              <a:rPr lang="en-US" altLang="zh-CN" b="1" dirty="0"/>
              <a:t>2. </a:t>
            </a:r>
            <a:r>
              <a:rPr lang="zh-CN" altLang="zh-CN" b="1" dirty="0"/>
              <a:t>负载分配算法</a:t>
            </a:r>
          </a:p>
          <a:p>
            <a:pPr indent="457200"/>
            <a:r>
              <a:rPr lang="zh-CN" altLang="zh-CN" dirty="0"/>
              <a:t>在集群服务器系统中，由管理器统一调度和分配客户请求，根据负载分配算法选择一个服务器节点，将请求包转发给所选择的服务器。</a:t>
            </a:r>
            <a:endParaRPr lang="en-US" altLang="zh-CN" dirty="0"/>
          </a:p>
          <a:p>
            <a:pPr indent="457200" latinLnBrk="1"/>
            <a:r>
              <a:rPr lang="en-US" altLang="zh-CN" b="1" dirty="0"/>
              <a:t>3. </a:t>
            </a:r>
            <a:r>
              <a:rPr lang="zh-CN" altLang="zh-CN" b="1" dirty="0"/>
              <a:t>系统容错技术</a:t>
            </a:r>
          </a:p>
          <a:p>
            <a:pPr indent="457200" latinLnBrk="1"/>
            <a:r>
              <a:rPr lang="zh-CN" altLang="zh-CN" dirty="0"/>
              <a:t>在集群服务器系统中，存在着两类节点的容错问题，一个是管理器节点；另一个是服务器节点。</a:t>
            </a:r>
          </a:p>
        </p:txBody>
      </p:sp>
    </p:spTree>
    <p:extLst>
      <p:ext uri="{BB962C8B-B14F-4D97-AF65-F5344CB8AC3E}">
        <p14:creationId xmlns:p14="http://schemas.microsoft.com/office/powerpoint/2010/main" val="34548362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01694" y="1088185"/>
            <a:ext cx="9554297" cy="419294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7.5.3 CRR</a:t>
            </a:r>
            <a:r>
              <a:rPr lang="zh-CN" altLang="zh-CN" b="1" dirty="0"/>
              <a:t>容错技术</a:t>
            </a:r>
          </a:p>
          <a:p>
            <a:pPr indent="457200" latinLnBrk="1"/>
            <a:r>
              <a:rPr lang="zh-CN" altLang="zh-CN" dirty="0"/>
              <a:t>在现代军事、航天、航空、气象和石油等领域中，广泛使用高性能并行计算系统进行复杂的科学计算和大量的数据处理。基于网络的集群系统也是一种并行计算系统，完全可以应用于科学计算和数据处理等并行计算场合。通常，大规模的科学和工程计算任务执行时间都比较长，一旦某个计算节点发生某种异常事件而导致系统运行失败，不得不从头开始执行程序，浪费了大量的时间和计算资源。随着集群系统规模的扩大，在计算过程中发生故障的概率将会呈指数增长，系统发生任何异常或故障都会导致本次并行计算的彻底失败，此前所进行的大量计算不再可用。因此，对于在上述领域应用的集群系统必须具有一定的容错能力。</a:t>
            </a:r>
          </a:p>
        </p:txBody>
      </p:sp>
    </p:spTree>
    <p:extLst>
      <p:ext uri="{BB962C8B-B14F-4D97-AF65-F5344CB8AC3E}">
        <p14:creationId xmlns:p14="http://schemas.microsoft.com/office/powerpoint/2010/main" val="191776707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3124950"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6449360" y="3972975"/>
            <a:ext cx="2646878" cy="830997"/>
          </a:xfrm>
          <a:prstGeom prst="rect">
            <a:avLst/>
          </a:prstGeom>
        </p:spPr>
        <p:txBody>
          <a:bodyPr wrap="none">
            <a:spAutoFit/>
          </a:bodyPr>
          <a:lstStyle/>
          <a:p>
            <a:r>
              <a:rPr lang="zh-CN" altLang="zh-CN" sz="4800" b="1" dirty="0"/>
              <a:t>数据容灾</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343758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06</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1364932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51462C79-EED8-4446-9394-C84809A93914}"/>
              </a:ext>
            </a:extLst>
          </p:cNvPr>
          <p:cNvSpPr txBox="1"/>
          <p:nvPr/>
        </p:nvSpPr>
        <p:spPr>
          <a:xfrm>
            <a:off x="7433953" y="601656"/>
            <a:ext cx="573232" cy="530770"/>
          </a:xfrm>
          <a:custGeom>
            <a:avLst/>
            <a:gdLst/>
            <a:ahLst/>
            <a:cxnLst/>
            <a:rect l="l" t="t" r="r" b="b"/>
            <a:pathLst>
              <a:path w="900113" h="833437">
                <a:moveTo>
                  <a:pt x="690563" y="795337"/>
                </a:moveTo>
                <a:lnTo>
                  <a:pt x="721023" y="795337"/>
                </a:lnTo>
                <a:lnTo>
                  <a:pt x="690563" y="813360"/>
                </a:lnTo>
                <a:close/>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81063" y="0"/>
                </a:moveTo>
                <a:lnTo>
                  <a:pt x="900113" y="0"/>
                </a:lnTo>
                <a:lnTo>
                  <a:pt x="900113" y="689370"/>
                </a:lnTo>
                <a:lnTo>
                  <a:pt x="821267" y="736023"/>
                </a:lnTo>
                <a:lnTo>
                  <a:pt x="823913" y="719658"/>
                </a:lnTo>
                <a:lnTo>
                  <a:pt x="823913" y="147339"/>
                </a:lnTo>
                <a:cubicBezTo>
                  <a:pt x="823913" y="134739"/>
                  <a:pt x="819944" y="124494"/>
                  <a:pt x="812006" y="116606"/>
                </a:cubicBezTo>
                <a:cubicBezTo>
                  <a:pt x="804069" y="108719"/>
                  <a:pt x="792162" y="104775"/>
                  <a:pt x="776287" y="104775"/>
                </a:cubicBezTo>
                <a:lnTo>
                  <a:pt x="690563" y="104775"/>
                </a:lnTo>
                <a:lnTo>
                  <a:pt x="690563" y="76200"/>
                </a:lnTo>
                <a:lnTo>
                  <a:pt x="733425" y="76200"/>
                </a:lnTo>
                <a:cubicBezTo>
                  <a:pt x="771525" y="76200"/>
                  <a:pt x="802481" y="69850"/>
                  <a:pt x="826294" y="57150"/>
                </a:cubicBezTo>
                <a:cubicBezTo>
                  <a:pt x="850106" y="44450"/>
                  <a:pt x="868363" y="25400"/>
                  <a:pt x="881063"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4"/>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b="1" dirty="0">
              <a:solidFill>
                <a:srgbClr val="AD6126"/>
              </a:solidFill>
              <a:latin typeface="幼圆" panose="02010509060101010101" pitchFamily="49" charset="-122"/>
              <a:ea typeface="幼圆" panose="02010509060101010101" pitchFamily="49" charset="-122"/>
            </a:endParaRPr>
          </a:p>
        </p:txBody>
      </p:sp>
      <p:cxnSp>
        <p:nvCxnSpPr>
          <p:cNvPr id="3" name="直接连接符 2">
            <a:extLst>
              <a:ext uri="{FF2B5EF4-FFF2-40B4-BE49-F238E27FC236}">
                <a16:creationId xmlns:a16="http://schemas.microsoft.com/office/drawing/2014/main" id="{1D95A4E9-B9A9-4823-9C3E-3F97BCF3B0C7}"/>
              </a:ext>
            </a:extLst>
          </p:cNvPr>
          <p:cNvCxnSpPr/>
          <p:nvPr/>
        </p:nvCxnSpPr>
        <p:spPr>
          <a:xfrm flipH="1">
            <a:off x="7583253" y="730988"/>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4" name="文本框 3">
            <a:extLst>
              <a:ext uri="{FF2B5EF4-FFF2-40B4-BE49-F238E27FC236}">
                <a16:creationId xmlns:a16="http://schemas.microsoft.com/office/drawing/2014/main" id="{E3E11741-E0AE-4C99-8BB0-FA2B455F1FD4}"/>
              </a:ext>
            </a:extLst>
          </p:cNvPr>
          <p:cNvSpPr txBox="1"/>
          <p:nvPr/>
        </p:nvSpPr>
        <p:spPr>
          <a:xfrm>
            <a:off x="7436621" y="1513851"/>
            <a:ext cx="708334" cy="518505"/>
          </a:xfrm>
          <a:custGeom>
            <a:avLst/>
            <a:gdLst/>
            <a:ahLst/>
            <a:cxnLst/>
            <a:rect l="l" t="t" r="r" b="b"/>
            <a:pathLst>
              <a:path w="1076325" h="833437">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52487" y="0"/>
                </a:moveTo>
                <a:cubicBezTo>
                  <a:pt x="928687" y="0"/>
                  <a:pt x="985044" y="19050"/>
                  <a:pt x="1021556" y="57150"/>
                </a:cubicBezTo>
                <a:cubicBezTo>
                  <a:pt x="1058069" y="95250"/>
                  <a:pt x="1076325" y="142875"/>
                  <a:pt x="1076325" y="200025"/>
                </a:cubicBezTo>
                <a:cubicBezTo>
                  <a:pt x="1076325" y="238125"/>
                  <a:pt x="1067594" y="276225"/>
                  <a:pt x="1050131" y="314325"/>
                </a:cubicBezTo>
                <a:cubicBezTo>
                  <a:pt x="1032669" y="352425"/>
                  <a:pt x="1004887" y="388937"/>
                  <a:pt x="966787" y="423862"/>
                </a:cubicBezTo>
                <a:cubicBezTo>
                  <a:pt x="874712" y="512762"/>
                  <a:pt x="804069" y="584993"/>
                  <a:pt x="754856" y="640556"/>
                </a:cubicBezTo>
                <a:cubicBezTo>
                  <a:pt x="705644" y="696118"/>
                  <a:pt x="676275" y="733425"/>
                  <a:pt x="666750" y="752475"/>
                </a:cubicBezTo>
                <a:lnTo>
                  <a:pt x="816557" y="752475"/>
                </a:lnTo>
                <a:lnTo>
                  <a:pt x="695300" y="823912"/>
                </a:lnTo>
                <a:lnTo>
                  <a:pt x="614363" y="823912"/>
                </a:lnTo>
                <a:lnTo>
                  <a:pt x="614363" y="762000"/>
                </a:lnTo>
                <a:cubicBezTo>
                  <a:pt x="630237" y="733425"/>
                  <a:pt x="656431" y="696912"/>
                  <a:pt x="692944" y="652462"/>
                </a:cubicBezTo>
                <a:cubicBezTo>
                  <a:pt x="729456" y="608012"/>
                  <a:pt x="777875" y="555625"/>
                  <a:pt x="838200" y="495300"/>
                </a:cubicBezTo>
                <a:cubicBezTo>
                  <a:pt x="890538" y="440779"/>
                  <a:pt x="929022" y="389458"/>
                  <a:pt x="953653" y="341337"/>
                </a:cubicBezTo>
                <a:cubicBezTo>
                  <a:pt x="978285" y="293216"/>
                  <a:pt x="990600" y="248295"/>
                  <a:pt x="990600" y="206573"/>
                </a:cubicBezTo>
                <a:cubicBezTo>
                  <a:pt x="990600" y="148877"/>
                  <a:pt x="977900" y="104787"/>
                  <a:pt x="952500" y="74302"/>
                </a:cubicBezTo>
                <a:cubicBezTo>
                  <a:pt x="927100" y="43817"/>
                  <a:pt x="889000" y="28575"/>
                  <a:pt x="838200" y="28575"/>
                </a:cubicBezTo>
                <a:cubicBezTo>
                  <a:pt x="800100" y="28575"/>
                  <a:pt x="767556" y="39092"/>
                  <a:pt x="740569" y="60126"/>
                </a:cubicBezTo>
                <a:cubicBezTo>
                  <a:pt x="713581" y="81161"/>
                  <a:pt x="700087" y="107875"/>
                  <a:pt x="700087" y="140270"/>
                </a:cubicBezTo>
                <a:cubicBezTo>
                  <a:pt x="700087" y="159668"/>
                  <a:pt x="705644" y="175840"/>
                  <a:pt x="716756" y="188788"/>
                </a:cubicBezTo>
                <a:cubicBezTo>
                  <a:pt x="727869" y="201736"/>
                  <a:pt x="733425" y="214684"/>
                  <a:pt x="733425" y="227632"/>
                </a:cubicBezTo>
                <a:cubicBezTo>
                  <a:pt x="733425" y="243855"/>
                  <a:pt x="729630" y="256009"/>
                  <a:pt x="722040" y="264095"/>
                </a:cubicBezTo>
                <a:cubicBezTo>
                  <a:pt x="714449" y="272182"/>
                  <a:pt x="703064" y="276225"/>
                  <a:pt x="687884" y="276225"/>
                </a:cubicBezTo>
                <a:cubicBezTo>
                  <a:pt x="669677" y="276225"/>
                  <a:pt x="655253" y="270668"/>
                  <a:pt x="644612" y="259556"/>
                </a:cubicBezTo>
                <a:cubicBezTo>
                  <a:pt x="633971" y="248443"/>
                  <a:pt x="628650" y="230187"/>
                  <a:pt x="628650" y="204787"/>
                </a:cubicBezTo>
                <a:cubicBezTo>
                  <a:pt x="628650" y="138112"/>
                  <a:pt x="652463" y="87312"/>
                  <a:pt x="700087" y="52387"/>
                </a:cubicBezTo>
                <a:cubicBezTo>
                  <a:pt x="747713" y="17462"/>
                  <a:pt x="798513" y="0"/>
                  <a:pt x="852487"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5"/>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sp>
        <p:nvSpPr>
          <p:cNvPr id="5" name="文本框 4">
            <a:extLst>
              <a:ext uri="{FF2B5EF4-FFF2-40B4-BE49-F238E27FC236}">
                <a16:creationId xmlns:a16="http://schemas.microsoft.com/office/drawing/2014/main" id="{EFCD55F1-7E53-4D94-B849-03B234E0F197}"/>
              </a:ext>
            </a:extLst>
          </p:cNvPr>
          <p:cNvSpPr txBox="1"/>
          <p:nvPr/>
        </p:nvSpPr>
        <p:spPr>
          <a:xfrm>
            <a:off x="7457965" y="2450196"/>
            <a:ext cx="673921" cy="515979"/>
          </a:xfrm>
          <a:custGeom>
            <a:avLst/>
            <a:gdLst/>
            <a:ahLst/>
            <a:cxnLst/>
            <a:rect l="l" t="t" r="r" b="b"/>
            <a:pathLst>
              <a:path w="1083170" h="833437">
                <a:moveTo>
                  <a:pt x="678582" y="604837"/>
                </a:moveTo>
                <a:cubicBezTo>
                  <a:pt x="696789" y="604837"/>
                  <a:pt x="709687" y="612155"/>
                  <a:pt x="717277" y="626789"/>
                </a:cubicBezTo>
                <a:cubicBezTo>
                  <a:pt x="724868" y="641424"/>
                  <a:pt x="728663" y="653628"/>
                  <a:pt x="728663" y="663401"/>
                </a:cubicBezTo>
                <a:cubicBezTo>
                  <a:pt x="728663" y="679673"/>
                  <a:pt x="725488" y="693489"/>
                  <a:pt x="719138" y="704850"/>
                </a:cubicBezTo>
                <a:cubicBezTo>
                  <a:pt x="712788" y="716210"/>
                  <a:pt x="709613" y="726777"/>
                  <a:pt x="709613" y="736550"/>
                </a:cubicBezTo>
                <a:cubicBezTo>
                  <a:pt x="709613" y="756096"/>
                  <a:pt x="721680" y="772368"/>
                  <a:pt x="745815" y="785366"/>
                </a:cubicBezTo>
                <a:lnTo>
                  <a:pt x="749812" y="786901"/>
                </a:lnTo>
                <a:lnTo>
                  <a:pt x="720682" y="804171"/>
                </a:lnTo>
                <a:lnTo>
                  <a:pt x="685800" y="785812"/>
                </a:lnTo>
                <a:cubicBezTo>
                  <a:pt x="644525" y="754062"/>
                  <a:pt x="623888" y="717550"/>
                  <a:pt x="623888" y="676275"/>
                </a:cubicBezTo>
                <a:cubicBezTo>
                  <a:pt x="623888" y="657225"/>
                  <a:pt x="629965" y="640556"/>
                  <a:pt x="642119" y="626268"/>
                </a:cubicBezTo>
                <a:cubicBezTo>
                  <a:pt x="654273" y="611981"/>
                  <a:pt x="666428" y="604837"/>
                  <a:pt x="678582" y="604837"/>
                </a:cubicBezTo>
                <a:close/>
                <a:moveTo>
                  <a:pt x="247725" y="38100"/>
                </a:moveTo>
                <a:cubicBezTo>
                  <a:pt x="201886" y="38100"/>
                  <a:pt x="163426" y="72231"/>
                  <a:pt x="132346" y="140493"/>
                </a:cubicBezTo>
                <a:cubicBezTo>
                  <a:pt x="101265" y="208756"/>
                  <a:pt x="85725" y="300037"/>
                  <a:pt x="85725" y="414337"/>
                </a:cubicBezTo>
                <a:cubicBezTo>
                  <a:pt x="85725" y="534987"/>
                  <a:pt x="101265" y="628650"/>
                  <a:pt x="132346" y="695325"/>
                </a:cubicBezTo>
                <a:cubicBezTo>
                  <a:pt x="163426" y="762000"/>
                  <a:pt x="201886" y="795337"/>
                  <a:pt x="247725" y="795337"/>
                </a:cubicBezTo>
                <a:cubicBezTo>
                  <a:pt x="296838" y="795337"/>
                  <a:pt x="335298" y="762000"/>
                  <a:pt x="363104" y="695325"/>
                </a:cubicBezTo>
                <a:cubicBezTo>
                  <a:pt x="390910" y="628650"/>
                  <a:pt x="404813" y="534987"/>
                  <a:pt x="404813" y="414337"/>
                </a:cubicBezTo>
                <a:cubicBezTo>
                  <a:pt x="404813" y="300037"/>
                  <a:pt x="391716" y="208756"/>
                  <a:pt x="365522" y="140493"/>
                </a:cubicBezTo>
                <a:cubicBezTo>
                  <a:pt x="339328" y="72231"/>
                  <a:pt x="300063" y="38100"/>
                  <a:pt x="247725" y="38100"/>
                </a:cubicBezTo>
                <a:close/>
                <a:moveTo>
                  <a:pt x="842963" y="0"/>
                </a:moveTo>
                <a:cubicBezTo>
                  <a:pt x="906463" y="0"/>
                  <a:pt x="957263" y="20017"/>
                  <a:pt x="995363" y="60052"/>
                </a:cubicBezTo>
                <a:cubicBezTo>
                  <a:pt x="1033463" y="100087"/>
                  <a:pt x="1052513" y="142527"/>
                  <a:pt x="1052513" y="187374"/>
                </a:cubicBezTo>
                <a:cubicBezTo>
                  <a:pt x="1052513" y="235446"/>
                  <a:pt x="1040606" y="276299"/>
                  <a:pt x="1016794" y="309934"/>
                </a:cubicBezTo>
                <a:cubicBezTo>
                  <a:pt x="992981" y="343569"/>
                  <a:pt x="955675" y="368399"/>
                  <a:pt x="904875" y="384423"/>
                </a:cubicBezTo>
                <a:cubicBezTo>
                  <a:pt x="974725" y="409624"/>
                  <a:pt x="1022350" y="442714"/>
                  <a:pt x="1047750" y="483691"/>
                </a:cubicBezTo>
                <a:cubicBezTo>
                  <a:pt x="1060450" y="504180"/>
                  <a:pt x="1069975" y="524662"/>
                  <a:pt x="1076325" y="545138"/>
                </a:cubicBezTo>
                <a:lnTo>
                  <a:pt x="1083170" y="589266"/>
                </a:lnTo>
                <a:lnTo>
                  <a:pt x="994921" y="641585"/>
                </a:lnTo>
                <a:lnTo>
                  <a:pt x="1000125" y="597619"/>
                </a:lnTo>
                <a:cubicBezTo>
                  <a:pt x="1000125" y="539774"/>
                  <a:pt x="985044" y="493179"/>
                  <a:pt x="954881" y="457832"/>
                </a:cubicBezTo>
                <a:cubicBezTo>
                  <a:pt x="924719" y="422486"/>
                  <a:pt x="868363" y="404812"/>
                  <a:pt x="785813" y="404812"/>
                </a:cubicBezTo>
                <a:lnTo>
                  <a:pt x="785813" y="376237"/>
                </a:lnTo>
                <a:cubicBezTo>
                  <a:pt x="847676" y="376237"/>
                  <a:pt x="893304" y="360734"/>
                  <a:pt x="922697" y="329728"/>
                </a:cubicBezTo>
                <a:cubicBezTo>
                  <a:pt x="952091" y="298723"/>
                  <a:pt x="966788" y="255463"/>
                  <a:pt x="966788" y="199950"/>
                </a:cubicBezTo>
                <a:cubicBezTo>
                  <a:pt x="966788" y="154260"/>
                  <a:pt x="955117" y="114275"/>
                  <a:pt x="931776" y="79995"/>
                </a:cubicBezTo>
                <a:cubicBezTo>
                  <a:pt x="908435" y="45715"/>
                  <a:pt x="871885" y="28575"/>
                  <a:pt x="822127" y="28575"/>
                </a:cubicBezTo>
                <a:cubicBezTo>
                  <a:pt x="800348" y="28575"/>
                  <a:pt x="776945" y="34267"/>
                  <a:pt x="751917" y="45653"/>
                </a:cubicBezTo>
                <a:cubicBezTo>
                  <a:pt x="726889" y="57038"/>
                  <a:pt x="714375" y="75728"/>
                  <a:pt x="714375" y="101724"/>
                </a:cubicBezTo>
                <a:cubicBezTo>
                  <a:pt x="714375" y="127769"/>
                  <a:pt x="717550" y="144040"/>
                  <a:pt x="723900" y="150539"/>
                </a:cubicBezTo>
                <a:cubicBezTo>
                  <a:pt x="730250" y="157038"/>
                  <a:pt x="733425" y="165174"/>
                  <a:pt x="733425" y="174947"/>
                </a:cubicBezTo>
                <a:cubicBezTo>
                  <a:pt x="733425" y="191219"/>
                  <a:pt x="730250" y="204229"/>
                  <a:pt x="723900" y="213977"/>
                </a:cubicBezTo>
                <a:cubicBezTo>
                  <a:pt x="717550" y="223726"/>
                  <a:pt x="706438" y="228600"/>
                  <a:pt x="690563" y="228600"/>
                </a:cubicBezTo>
                <a:cubicBezTo>
                  <a:pt x="677863" y="228600"/>
                  <a:pt x="665956" y="223837"/>
                  <a:pt x="654844" y="214312"/>
                </a:cubicBezTo>
                <a:cubicBezTo>
                  <a:pt x="643731" y="204787"/>
                  <a:pt x="638175" y="187325"/>
                  <a:pt x="638175" y="161925"/>
                </a:cubicBezTo>
                <a:cubicBezTo>
                  <a:pt x="638175" y="114300"/>
                  <a:pt x="658813" y="75406"/>
                  <a:pt x="700088" y="45243"/>
                </a:cubicBezTo>
                <a:cubicBezTo>
                  <a:pt x="741363" y="15081"/>
                  <a:pt x="788988" y="0"/>
                  <a:pt x="842963" y="0"/>
                </a:cubicBezTo>
                <a:close/>
                <a:moveTo>
                  <a:pt x="247650" y="0"/>
                </a:moveTo>
                <a:cubicBezTo>
                  <a:pt x="317500" y="0"/>
                  <a:pt x="375444" y="36512"/>
                  <a:pt x="421481" y="109537"/>
                </a:cubicBezTo>
                <a:cubicBezTo>
                  <a:pt x="467519" y="182562"/>
                  <a:pt x="490538" y="284162"/>
                  <a:pt x="490538" y="414337"/>
                </a:cubicBezTo>
                <a:cubicBezTo>
                  <a:pt x="490538" y="544512"/>
                  <a:pt x="467519" y="646906"/>
                  <a:pt x="421481" y="721518"/>
                </a:cubicBezTo>
                <a:cubicBezTo>
                  <a:pt x="375444" y="796131"/>
                  <a:pt x="317500" y="833437"/>
                  <a:pt x="247650" y="833437"/>
                </a:cubicBezTo>
                <a:cubicBezTo>
                  <a:pt x="177800" y="833437"/>
                  <a:pt x="119063" y="796925"/>
                  <a:pt x="71438" y="723900"/>
                </a:cubicBezTo>
                <a:cubicBezTo>
                  <a:pt x="23813" y="650875"/>
                  <a:pt x="0" y="547687"/>
                  <a:pt x="0" y="414337"/>
                </a:cubicBezTo>
                <a:cubicBezTo>
                  <a:pt x="0" y="290512"/>
                  <a:pt x="23019" y="190500"/>
                  <a:pt x="69057"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7" name="直接连接符 6">
            <a:extLst>
              <a:ext uri="{FF2B5EF4-FFF2-40B4-BE49-F238E27FC236}">
                <a16:creationId xmlns:a16="http://schemas.microsoft.com/office/drawing/2014/main" id="{1155BBDE-66C3-48B0-BDED-F0412293DAEB}"/>
              </a:ext>
            </a:extLst>
          </p:cNvPr>
          <p:cNvCxnSpPr/>
          <p:nvPr/>
        </p:nvCxnSpPr>
        <p:spPr>
          <a:xfrm flipH="1">
            <a:off x="7596322" y="1645190"/>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FC40EEEA-082D-4E9C-AD82-845A3CAF94C9}"/>
              </a:ext>
            </a:extLst>
          </p:cNvPr>
          <p:cNvCxnSpPr/>
          <p:nvPr/>
        </p:nvCxnSpPr>
        <p:spPr>
          <a:xfrm flipH="1">
            <a:off x="7567730" y="2596775"/>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1" name="文本框 10">
            <a:hlinkClick r:id="rId2" action="ppaction://hlinksldjump"/>
            <a:extLst>
              <a:ext uri="{FF2B5EF4-FFF2-40B4-BE49-F238E27FC236}">
                <a16:creationId xmlns:a16="http://schemas.microsoft.com/office/drawing/2014/main" id="{9ABC2E97-B359-4AB2-848B-D2653B68151A}"/>
              </a:ext>
            </a:extLst>
          </p:cNvPr>
          <p:cNvSpPr txBox="1"/>
          <p:nvPr/>
        </p:nvSpPr>
        <p:spPr>
          <a:xfrm>
            <a:off x="8469672" y="1498389"/>
            <a:ext cx="1980029"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a:t>数据的存储威胁</a:t>
            </a:r>
            <a:endParaRPr lang="zh-CN" altLang="en-US" dirty="0"/>
          </a:p>
        </p:txBody>
      </p:sp>
      <p:sp>
        <p:nvSpPr>
          <p:cNvPr id="12" name="文本框 11">
            <a:hlinkClick r:id="rId3" action="ppaction://hlinksldjump"/>
            <a:extLst>
              <a:ext uri="{FF2B5EF4-FFF2-40B4-BE49-F238E27FC236}">
                <a16:creationId xmlns:a16="http://schemas.microsoft.com/office/drawing/2014/main" id="{434003EC-243D-457F-A944-3C9706F6BB77}"/>
              </a:ext>
            </a:extLst>
          </p:cNvPr>
          <p:cNvSpPr txBox="1"/>
          <p:nvPr/>
        </p:nvSpPr>
        <p:spPr>
          <a:xfrm>
            <a:off x="8483527" y="2445281"/>
            <a:ext cx="1980029"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a:t>数据的备份技术</a:t>
            </a:r>
            <a:endParaRPr lang="zh-CN" altLang="en-US" dirty="0"/>
          </a:p>
        </p:txBody>
      </p:sp>
      <p:sp>
        <p:nvSpPr>
          <p:cNvPr id="14" name="文本框 13">
            <a:extLst>
              <a:ext uri="{FF2B5EF4-FFF2-40B4-BE49-F238E27FC236}">
                <a16:creationId xmlns:a16="http://schemas.microsoft.com/office/drawing/2014/main" id="{0CEC9EEE-5136-4649-B568-D003BCA3E0FD}"/>
              </a:ext>
            </a:extLst>
          </p:cNvPr>
          <p:cNvSpPr txBox="1"/>
          <p:nvPr/>
        </p:nvSpPr>
        <p:spPr>
          <a:xfrm>
            <a:off x="7453521" y="3387437"/>
            <a:ext cx="704686" cy="530014"/>
          </a:xfrm>
          <a:custGeom>
            <a:avLst/>
            <a:gdLst/>
            <a:ahLst/>
            <a:cxnLst/>
            <a:rect l="l" t="t" r="r" b="b"/>
            <a:pathLst>
              <a:path w="1119188" h="833437">
                <a:moveTo>
                  <a:pt x="909638" y="119062"/>
                </a:moveTo>
                <a:lnTo>
                  <a:pt x="638175" y="547687"/>
                </a:lnTo>
                <a:lnTo>
                  <a:pt x="914400" y="547687"/>
                </a:lnTo>
                <a:lnTo>
                  <a:pt x="914400" y="119062"/>
                </a:lnTo>
                <a:close/>
                <a:moveTo>
                  <a:pt x="247725" y="38100"/>
                </a:moveTo>
                <a:cubicBezTo>
                  <a:pt x="201886" y="38100"/>
                  <a:pt x="163426" y="72231"/>
                  <a:pt x="132346" y="140493"/>
                </a:cubicBezTo>
                <a:cubicBezTo>
                  <a:pt x="101265" y="208756"/>
                  <a:pt x="85725" y="300037"/>
                  <a:pt x="85725" y="414337"/>
                </a:cubicBezTo>
                <a:cubicBezTo>
                  <a:pt x="85725" y="534987"/>
                  <a:pt x="101265" y="628650"/>
                  <a:pt x="132346" y="695325"/>
                </a:cubicBezTo>
                <a:cubicBezTo>
                  <a:pt x="163426" y="762000"/>
                  <a:pt x="201886" y="795337"/>
                  <a:pt x="247725" y="795337"/>
                </a:cubicBezTo>
                <a:cubicBezTo>
                  <a:pt x="296838" y="795337"/>
                  <a:pt x="335298" y="762000"/>
                  <a:pt x="363104" y="695325"/>
                </a:cubicBezTo>
                <a:cubicBezTo>
                  <a:pt x="390910" y="628650"/>
                  <a:pt x="404813" y="534987"/>
                  <a:pt x="404813" y="414337"/>
                </a:cubicBezTo>
                <a:cubicBezTo>
                  <a:pt x="404813" y="300037"/>
                  <a:pt x="391716" y="208756"/>
                  <a:pt x="365522" y="140493"/>
                </a:cubicBezTo>
                <a:cubicBezTo>
                  <a:pt x="339328" y="72231"/>
                  <a:pt x="300063" y="38100"/>
                  <a:pt x="247725" y="38100"/>
                </a:cubicBezTo>
                <a:close/>
                <a:moveTo>
                  <a:pt x="942975" y="0"/>
                </a:moveTo>
                <a:lnTo>
                  <a:pt x="990600" y="0"/>
                </a:lnTo>
                <a:lnTo>
                  <a:pt x="990600" y="547687"/>
                </a:lnTo>
                <a:lnTo>
                  <a:pt x="1119188" y="547687"/>
                </a:lnTo>
                <a:lnTo>
                  <a:pt x="1119188" y="558469"/>
                </a:lnTo>
                <a:lnTo>
                  <a:pt x="1089451" y="576262"/>
                </a:lnTo>
                <a:lnTo>
                  <a:pt x="990600" y="576262"/>
                </a:lnTo>
                <a:lnTo>
                  <a:pt x="990600" y="635411"/>
                </a:lnTo>
                <a:lnTo>
                  <a:pt x="914400" y="681006"/>
                </a:lnTo>
                <a:lnTo>
                  <a:pt x="914400" y="576262"/>
                </a:lnTo>
                <a:lnTo>
                  <a:pt x="595313" y="576262"/>
                </a:lnTo>
                <a:lnTo>
                  <a:pt x="595313" y="552450"/>
                </a:lnTo>
                <a:close/>
                <a:moveTo>
                  <a:pt x="247650" y="0"/>
                </a:moveTo>
                <a:cubicBezTo>
                  <a:pt x="317500" y="0"/>
                  <a:pt x="375444" y="36512"/>
                  <a:pt x="421481" y="109537"/>
                </a:cubicBezTo>
                <a:cubicBezTo>
                  <a:pt x="467519" y="182562"/>
                  <a:pt x="490538" y="284162"/>
                  <a:pt x="490538" y="414337"/>
                </a:cubicBezTo>
                <a:cubicBezTo>
                  <a:pt x="490538" y="544512"/>
                  <a:pt x="467519" y="646906"/>
                  <a:pt x="421481" y="721518"/>
                </a:cubicBezTo>
                <a:cubicBezTo>
                  <a:pt x="375444" y="796131"/>
                  <a:pt x="317500" y="833437"/>
                  <a:pt x="247650" y="833437"/>
                </a:cubicBezTo>
                <a:cubicBezTo>
                  <a:pt x="177800" y="833437"/>
                  <a:pt x="119063" y="796925"/>
                  <a:pt x="71438"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15" name="直接连接符 14">
            <a:extLst>
              <a:ext uri="{FF2B5EF4-FFF2-40B4-BE49-F238E27FC236}">
                <a16:creationId xmlns:a16="http://schemas.microsoft.com/office/drawing/2014/main" id="{D67C5621-C20E-4391-99FC-3930B493DE71}"/>
              </a:ext>
            </a:extLst>
          </p:cNvPr>
          <p:cNvCxnSpPr/>
          <p:nvPr/>
        </p:nvCxnSpPr>
        <p:spPr>
          <a:xfrm flipH="1">
            <a:off x="7594192" y="3518879"/>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6" name="文本框 15">
            <a:hlinkClick r:id="rId4" action="ppaction://hlinksldjump"/>
            <a:extLst>
              <a:ext uri="{FF2B5EF4-FFF2-40B4-BE49-F238E27FC236}">
                <a16:creationId xmlns:a16="http://schemas.microsoft.com/office/drawing/2014/main" id="{DF341E03-D69B-46BC-B87C-62A481BAD830}"/>
              </a:ext>
            </a:extLst>
          </p:cNvPr>
          <p:cNvSpPr txBox="1"/>
          <p:nvPr/>
        </p:nvSpPr>
        <p:spPr>
          <a:xfrm>
            <a:off x="8499052" y="3318799"/>
            <a:ext cx="1723549"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a:t>磁盘容错技术</a:t>
            </a:r>
          </a:p>
        </p:txBody>
      </p:sp>
      <p:sp>
        <p:nvSpPr>
          <p:cNvPr id="22" name="文本框 21">
            <a:hlinkClick r:id="rId5" action="ppaction://hlinksldjump"/>
            <a:extLst>
              <a:ext uri="{FF2B5EF4-FFF2-40B4-BE49-F238E27FC236}">
                <a16:creationId xmlns:a16="http://schemas.microsoft.com/office/drawing/2014/main" id="{A4FA8CBE-305F-4333-AF39-400B25841AD0}"/>
              </a:ext>
            </a:extLst>
          </p:cNvPr>
          <p:cNvSpPr txBox="1"/>
          <p:nvPr/>
        </p:nvSpPr>
        <p:spPr>
          <a:xfrm>
            <a:off x="8476932" y="591247"/>
            <a:ext cx="1467068"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a:t>数据的存储</a:t>
            </a:r>
            <a:endParaRPr lang="zh-CN" altLang="en-US" dirty="0"/>
          </a:p>
        </p:txBody>
      </p:sp>
      <p:cxnSp>
        <p:nvCxnSpPr>
          <p:cNvPr id="18" name="直接连接符 17">
            <a:extLst>
              <a:ext uri="{FF2B5EF4-FFF2-40B4-BE49-F238E27FC236}">
                <a16:creationId xmlns:a16="http://schemas.microsoft.com/office/drawing/2014/main" id="{536430A3-510A-4615-B62F-776B16E01AC7}"/>
              </a:ext>
            </a:extLst>
          </p:cNvPr>
          <p:cNvCxnSpPr/>
          <p:nvPr/>
        </p:nvCxnSpPr>
        <p:spPr>
          <a:xfrm flipH="1">
            <a:off x="7586937" y="4469571"/>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9" name="文本框 18">
            <a:hlinkClick r:id="rId6" action="ppaction://hlinksldjump"/>
            <a:extLst>
              <a:ext uri="{FF2B5EF4-FFF2-40B4-BE49-F238E27FC236}">
                <a16:creationId xmlns:a16="http://schemas.microsoft.com/office/drawing/2014/main" id="{1041E7E8-61E6-4E2E-8E41-68B0CC445BBB}"/>
              </a:ext>
            </a:extLst>
          </p:cNvPr>
          <p:cNvSpPr txBox="1"/>
          <p:nvPr/>
        </p:nvSpPr>
        <p:spPr>
          <a:xfrm>
            <a:off x="8491797" y="4269491"/>
            <a:ext cx="1980029"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a:t>服务器集群技术</a:t>
            </a:r>
          </a:p>
        </p:txBody>
      </p:sp>
      <p:sp>
        <p:nvSpPr>
          <p:cNvPr id="20" name="文本框 19">
            <a:extLst>
              <a:ext uri="{FF2B5EF4-FFF2-40B4-BE49-F238E27FC236}">
                <a16:creationId xmlns:a16="http://schemas.microsoft.com/office/drawing/2014/main" id="{33D25048-50BB-4ADC-971C-014E479E9774}"/>
              </a:ext>
            </a:extLst>
          </p:cNvPr>
          <p:cNvSpPr txBox="1"/>
          <p:nvPr/>
        </p:nvSpPr>
        <p:spPr>
          <a:xfrm>
            <a:off x="7315068" y="4029463"/>
            <a:ext cx="1022760" cy="1015663"/>
          </a:xfrm>
          <a:prstGeom prst="rect">
            <a:avLst/>
          </a:prstGeom>
          <a:noFill/>
        </p:spPr>
        <p:txBody>
          <a:bodyPr wrap="square" rtlCol="0">
            <a:spAutoFit/>
          </a:bodyPr>
          <a:lstStyle/>
          <a:p>
            <a:r>
              <a:rPr lang="en-US" altLang="zh-CN" sz="6000" dirty="0">
                <a:solidFill>
                  <a:srgbClr val="AD6126"/>
                </a:solidFill>
                <a:latin typeface="幼圆" panose="02010509060101010101" pitchFamily="49" charset="-122"/>
                <a:ea typeface="幼圆" panose="02010509060101010101" pitchFamily="49" charset="-122"/>
              </a:rPr>
              <a:t>05</a:t>
            </a:r>
            <a:endParaRPr lang="zh-CN" altLang="en-US" sz="6000" dirty="0">
              <a:solidFill>
                <a:srgbClr val="AD6126"/>
              </a:solidFill>
              <a:latin typeface="幼圆" panose="02010509060101010101" pitchFamily="49" charset="-122"/>
              <a:ea typeface="幼圆" panose="02010509060101010101" pitchFamily="49" charset="-122"/>
            </a:endParaRPr>
          </a:p>
        </p:txBody>
      </p:sp>
      <p:cxnSp>
        <p:nvCxnSpPr>
          <p:cNvPr id="21" name="直接连接符 20">
            <a:extLst>
              <a:ext uri="{FF2B5EF4-FFF2-40B4-BE49-F238E27FC236}">
                <a16:creationId xmlns:a16="http://schemas.microsoft.com/office/drawing/2014/main" id="{56FF323D-B65B-40C8-86BF-C5F2C1CA637C}"/>
              </a:ext>
            </a:extLst>
          </p:cNvPr>
          <p:cNvCxnSpPr/>
          <p:nvPr/>
        </p:nvCxnSpPr>
        <p:spPr>
          <a:xfrm flipH="1">
            <a:off x="7594197" y="5449288"/>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23" name="文本框 22">
            <a:hlinkClick r:id="rId7" action="ppaction://hlinksldjump"/>
            <a:extLst>
              <a:ext uri="{FF2B5EF4-FFF2-40B4-BE49-F238E27FC236}">
                <a16:creationId xmlns:a16="http://schemas.microsoft.com/office/drawing/2014/main" id="{D5BAC5B7-7AB1-49C6-8D1C-0A7800154C79}"/>
              </a:ext>
            </a:extLst>
          </p:cNvPr>
          <p:cNvSpPr txBox="1"/>
          <p:nvPr/>
        </p:nvSpPr>
        <p:spPr>
          <a:xfrm>
            <a:off x="8499057" y="5249208"/>
            <a:ext cx="1210588"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a:t>数据容灾</a:t>
            </a:r>
          </a:p>
        </p:txBody>
      </p:sp>
      <p:sp>
        <p:nvSpPr>
          <p:cNvPr id="24" name="文本框 23">
            <a:extLst>
              <a:ext uri="{FF2B5EF4-FFF2-40B4-BE49-F238E27FC236}">
                <a16:creationId xmlns:a16="http://schemas.microsoft.com/office/drawing/2014/main" id="{A0234004-F0BF-48FB-BF4F-8DA98F50C35E}"/>
              </a:ext>
            </a:extLst>
          </p:cNvPr>
          <p:cNvSpPr txBox="1"/>
          <p:nvPr/>
        </p:nvSpPr>
        <p:spPr>
          <a:xfrm>
            <a:off x="7322328" y="5009180"/>
            <a:ext cx="1022760" cy="1015663"/>
          </a:xfrm>
          <a:prstGeom prst="rect">
            <a:avLst/>
          </a:prstGeom>
          <a:noFill/>
        </p:spPr>
        <p:txBody>
          <a:bodyPr wrap="square" rtlCol="0">
            <a:spAutoFit/>
          </a:bodyPr>
          <a:lstStyle/>
          <a:p>
            <a:r>
              <a:rPr lang="en-US" altLang="zh-CN" sz="6000" dirty="0">
                <a:solidFill>
                  <a:srgbClr val="AD6126"/>
                </a:solidFill>
                <a:latin typeface="幼圆" panose="02010509060101010101" pitchFamily="49" charset="-122"/>
                <a:ea typeface="幼圆" panose="02010509060101010101" pitchFamily="49" charset="-122"/>
              </a:rPr>
              <a:t>06</a:t>
            </a:r>
            <a:endParaRPr lang="zh-CN" altLang="en-US" sz="6000" dirty="0">
              <a:solidFill>
                <a:srgbClr val="AD6126"/>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66621923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84825" y="638243"/>
            <a:ext cx="9554297" cy="511627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7.6.1 </a:t>
            </a:r>
            <a:r>
              <a:rPr lang="zh-CN" altLang="zh-CN" b="1" dirty="0"/>
              <a:t>数据容灾简介</a:t>
            </a:r>
          </a:p>
          <a:p>
            <a:pPr indent="457200" latinLnBrk="1"/>
            <a:r>
              <a:rPr lang="zh-CN" altLang="zh-CN" dirty="0"/>
              <a:t>真正的数据信息容灾就是要能在灾难发生时全面、及时地恢复整个系统。在系统遭受灾害时，使系统还能工作或尽快恢复工作的最基础的工作是数据备份。对于一个容灾系统，如果没有备份的数据，任何容灾方案都没有现实意义。</a:t>
            </a:r>
            <a:endParaRPr lang="en-US" altLang="zh-CN" dirty="0"/>
          </a:p>
          <a:p>
            <a:pPr indent="457200" latinLnBrk="1"/>
            <a:r>
              <a:rPr lang="en-US" altLang="zh-CN" b="1" dirty="0"/>
              <a:t>1. </a:t>
            </a:r>
            <a:r>
              <a:rPr lang="zh-CN" altLang="zh-CN" b="1" dirty="0"/>
              <a:t>容灾技术指标</a:t>
            </a:r>
          </a:p>
          <a:p>
            <a:pPr indent="457200" latinLnBrk="1"/>
            <a:r>
              <a:rPr lang="zh-CN" altLang="zh-CN" dirty="0"/>
              <a:t>从技术上看，衡量容灾系统有两个主要指标</a:t>
            </a:r>
            <a:r>
              <a:rPr lang="en-US" altLang="zh-CN" dirty="0"/>
              <a:t>RPO</a:t>
            </a:r>
            <a:r>
              <a:rPr lang="zh-CN" altLang="zh-CN" dirty="0"/>
              <a:t>和</a:t>
            </a:r>
            <a:r>
              <a:rPr lang="en-US" altLang="zh-CN" dirty="0"/>
              <a:t>RTO</a:t>
            </a:r>
            <a:r>
              <a:rPr lang="zh-CN" altLang="zh-CN" dirty="0"/>
              <a:t>。</a:t>
            </a:r>
          </a:p>
          <a:p>
            <a:pPr indent="457200" latinLnBrk="1"/>
            <a:r>
              <a:rPr lang="en-US" altLang="zh-CN" dirty="0"/>
              <a:t>RPO</a:t>
            </a:r>
            <a:r>
              <a:rPr lang="zh-CN" altLang="zh-CN" dirty="0"/>
              <a:t>（</a:t>
            </a:r>
            <a:r>
              <a:rPr lang="en-US" altLang="zh-CN" dirty="0"/>
              <a:t>Recovery Point Object</a:t>
            </a:r>
            <a:r>
              <a:rPr lang="zh-CN" altLang="zh-CN" dirty="0"/>
              <a:t>，数据恢复点目标）主要指的是业务系统所能容忍的数据丢失量，代表了当灾难发生时允许丢失的数据量。</a:t>
            </a:r>
          </a:p>
          <a:p>
            <a:pPr indent="457200" latinLnBrk="1"/>
            <a:r>
              <a:rPr lang="en-US" altLang="zh-CN" dirty="0"/>
              <a:t>RTO</a:t>
            </a:r>
            <a:r>
              <a:rPr lang="zh-CN" altLang="zh-CN" dirty="0"/>
              <a:t>（</a:t>
            </a:r>
            <a:r>
              <a:rPr lang="en-US" altLang="zh-CN" dirty="0"/>
              <a:t>Recovery Time Object</a:t>
            </a:r>
            <a:r>
              <a:rPr lang="zh-CN" altLang="zh-CN" dirty="0"/>
              <a:t>，恢复时间目标）主要指的是所能容忍的业务停止服务的最长时间，代表了系统恢复的时间，也就是从灾难发生到业务系统恢复服务功能所需要的最短时间周期。</a:t>
            </a:r>
          </a:p>
        </p:txBody>
      </p:sp>
    </p:spTree>
    <p:extLst>
      <p:ext uri="{BB962C8B-B14F-4D97-AF65-F5344CB8AC3E}">
        <p14:creationId xmlns:p14="http://schemas.microsoft.com/office/powerpoint/2010/main" val="53268968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99654" y="1465558"/>
            <a:ext cx="9392692" cy="3251586"/>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2. </a:t>
            </a:r>
            <a:r>
              <a:rPr lang="zh-CN" altLang="zh-CN" b="1" dirty="0"/>
              <a:t>容灾条件</a:t>
            </a:r>
          </a:p>
          <a:p>
            <a:pPr indent="457200" latinLnBrk="1"/>
            <a:r>
              <a:rPr lang="zh-CN" altLang="zh-CN" dirty="0"/>
              <a:t>容灾技术必须满足以下三个条件</a:t>
            </a:r>
          </a:p>
          <a:p>
            <a:pPr marL="342900" lvl="0" indent="457200" latinLnBrk="1">
              <a:buFont typeface="Wingdings" panose="05000000000000000000" pitchFamily="2" charset="2"/>
              <a:buChar char="Ø"/>
            </a:pPr>
            <a:r>
              <a:rPr lang="zh-CN" altLang="zh-CN" dirty="0"/>
              <a:t>系统中的部件、数据都具有</a:t>
            </a:r>
            <a:r>
              <a:rPr lang="en-US" altLang="zh-CN" dirty="0"/>
              <a:t>“</a:t>
            </a:r>
            <a:r>
              <a:rPr lang="zh-CN" altLang="zh-CN" dirty="0"/>
              <a:t>冗余性</a:t>
            </a:r>
            <a:r>
              <a:rPr lang="en-US" altLang="zh-CN" dirty="0"/>
              <a:t>”</a:t>
            </a:r>
            <a:r>
              <a:rPr lang="zh-CN" altLang="zh-CN" dirty="0"/>
              <a:t>，即一个系统发生故障，另一个系统能够保持数据传送的顺畅。</a:t>
            </a:r>
          </a:p>
          <a:p>
            <a:pPr marL="342900" lvl="0" indent="457200" latinLnBrk="1">
              <a:buFont typeface="Wingdings" panose="05000000000000000000" pitchFamily="2" charset="2"/>
              <a:buChar char="Ø"/>
            </a:pPr>
            <a:r>
              <a:rPr lang="zh-CN" altLang="zh-CN" dirty="0"/>
              <a:t>具有</a:t>
            </a:r>
            <a:r>
              <a:rPr lang="en-US" altLang="zh-CN" dirty="0"/>
              <a:t>“</a:t>
            </a:r>
            <a:r>
              <a:rPr lang="zh-CN" altLang="zh-CN" dirty="0"/>
              <a:t>长距离性</a:t>
            </a:r>
            <a:r>
              <a:rPr lang="en-US" altLang="zh-CN" dirty="0"/>
              <a:t>”</a:t>
            </a:r>
            <a:r>
              <a:rPr lang="zh-CN" altLang="zh-CN" dirty="0"/>
              <a:t>。因为灾害总是在一定范围内发生，因而充分长的距离才能够保证数据不会被一个灾害全部破坏。</a:t>
            </a:r>
          </a:p>
          <a:p>
            <a:pPr marL="342900" lvl="0" indent="457200" latinLnBrk="1">
              <a:buFont typeface="Wingdings" panose="05000000000000000000" pitchFamily="2" charset="2"/>
              <a:buChar char="Ø"/>
            </a:pPr>
            <a:r>
              <a:rPr lang="zh-CN" altLang="zh-CN" dirty="0"/>
              <a:t>容灾系统要追求全方位的数据</a:t>
            </a:r>
            <a:r>
              <a:rPr lang="en-US" altLang="zh-CN" dirty="0"/>
              <a:t>“</a:t>
            </a:r>
            <a:r>
              <a:rPr lang="zh-CN" altLang="zh-CN" dirty="0"/>
              <a:t>备份</a:t>
            </a:r>
            <a:r>
              <a:rPr lang="en-US" altLang="zh-CN" dirty="0"/>
              <a:t>”</a:t>
            </a:r>
            <a:r>
              <a:rPr lang="zh-CN" altLang="zh-CN" dirty="0"/>
              <a:t>，也称为容灾性。</a:t>
            </a:r>
          </a:p>
        </p:txBody>
      </p:sp>
    </p:spTree>
    <p:extLst>
      <p:ext uri="{BB962C8B-B14F-4D97-AF65-F5344CB8AC3E}">
        <p14:creationId xmlns:p14="http://schemas.microsoft.com/office/powerpoint/2010/main" val="30848313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76038" y="1334931"/>
            <a:ext cx="9039924" cy="3745070"/>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7.6.2 </a:t>
            </a:r>
            <a:r>
              <a:rPr lang="zh-CN" altLang="zh-CN" b="1" dirty="0"/>
              <a:t>数据容灾的等级划分</a:t>
            </a:r>
          </a:p>
          <a:p>
            <a:pPr indent="457200" latinLnBrk="1"/>
            <a:r>
              <a:rPr lang="zh-CN" altLang="zh-CN" dirty="0"/>
              <a:t>真正根据国际标准</a:t>
            </a:r>
            <a:r>
              <a:rPr lang="en-US" altLang="zh-CN" dirty="0"/>
              <a:t>SHARE78</a:t>
            </a:r>
            <a:r>
              <a:rPr lang="zh-CN" altLang="zh-CN" dirty="0"/>
              <a:t>将容灾系统定义并简化成如下</a:t>
            </a:r>
            <a:r>
              <a:rPr lang="en-US" altLang="zh-CN" dirty="0"/>
              <a:t>4</a:t>
            </a:r>
            <a:r>
              <a:rPr lang="zh-CN" altLang="zh-CN" dirty="0"/>
              <a:t>个层次。</a:t>
            </a:r>
          </a:p>
          <a:p>
            <a:pPr indent="457200" latinLnBrk="1"/>
            <a:r>
              <a:rPr lang="en-US" altLang="zh-CN" b="1" dirty="0"/>
              <a:t>1. </a:t>
            </a:r>
            <a:r>
              <a:rPr lang="zh-CN" altLang="zh-CN" b="1" dirty="0"/>
              <a:t>第</a:t>
            </a:r>
            <a:r>
              <a:rPr lang="en-US" altLang="zh-CN" b="1" dirty="0"/>
              <a:t>0</a:t>
            </a:r>
            <a:r>
              <a:rPr lang="zh-CN" altLang="zh-CN" b="1" dirty="0"/>
              <a:t>级：没有备援中心。</a:t>
            </a:r>
          </a:p>
          <a:p>
            <a:pPr indent="457200" latinLnBrk="1"/>
            <a:r>
              <a:rPr lang="zh-CN" altLang="zh-CN" dirty="0"/>
              <a:t>这一级容灾备份实际上没有灾难恢复能力，它只在本地进行数据备份，并且被备份的数据只在本地保存，，没有送往异地。</a:t>
            </a:r>
          </a:p>
          <a:p>
            <a:pPr indent="457200" latinLnBrk="1"/>
            <a:r>
              <a:rPr lang="en-US" altLang="zh-CN" b="1" dirty="0"/>
              <a:t>2. </a:t>
            </a:r>
            <a:r>
              <a:rPr lang="zh-CN" altLang="zh-CN" b="1" dirty="0"/>
              <a:t>第</a:t>
            </a:r>
            <a:r>
              <a:rPr lang="en-US" altLang="zh-CN" b="1" dirty="0"/>
              <a:t>1</a:t>
            </a:r>
            <a:r>
              <a:rPr lang="zh-CN" altLang="zh-CN" b="1" dirty="0"/>
              <a:t>级：本地磁盘备份，异地保存。</a:t>
            </a:r>
          </a:p>
          <a:p>
            <a:pPr indent="457200"/>
            <a:r>
              <a:rPr lang="zh-CN" altLang="zh-CN" dirty="0"/>
              <a:t>在本地将关键数据备份，然后送到异地保存。灾难发生后，按预定数据恢复程序恢复系统和数据。</a:t>
            </a:r>
          </a:p>
        </p:txBody>
      </p:sp>
    </p:spTree>
    <p:extLst>
      <p:ext uri="{BB962C8B-B14F-4D97-AF65-F5344CB8AC3E}">
        <p14:creationId xmlns:p14="http://schemas.microsoft.com/office/powerpoint/2010/main" val="111990033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71619" y="666332"/>
            <a:ext cx="9039924" cy="511627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3. </a:t>
            </a:r>
            <a:r>
              <a:rPr lang="zh-CN" altLang="zh-CN" b="1" dirty="0"/>
              <a:t>第</a:t>
            </a:r>
            <a:r>
              <a:rPr lang="en-US" altLang="zh-CN" b="1" dirty="0"/>
              <a:t>2</a:t>
            </a:r>
            <a:r>
              <a:rPr lang="zh-CN" altLang="zh-CN" b="1" dirty="0"/>
              <a:t>级：热备份站点备份。</a:t>
            </a:r>
          </a:p>
          <a:p>
            <a:pPr indent="457200" latinLnBrk="1"/>
            <a:r>
              <a:rPr lang="zh-CN" altLang="zh-CN" dirty="0"/>
              <a:t>在异地建立一个热备份点，通过网络进行数据备份。也就是通过网络以同步或异步方式，把主站点的数据备份到备份站点，备份站点一般只备份数据，不承担业务。当出现灾难时，备份站点接替主站点的业务，从而维护业务运行的连续性。</a:t>
            </a:r>
          </a:p>
          <a:p>
            <a:pPr indent="457200" latinLnBrk="1"/>
            <a:r>
              <a:rPr lang="en-US" altLang="zh-CN" b="1" dirty="0"/>
              <a:t>4. </a:t>
            </a:r>
            <a:r>
              <a:rPr lang="zh-CN" altLang="zh-CN" b="1" dirty="0"/>
              <a:t>第</a:t>
            </a:r>
            <a:r>
              <a:rPr lang="en-US" altLang="zh-CN" b="1" dirty="0"/>
              <a:t>3</a:t>
            </a:r>
            <a:r>
              <a:rPr lang="zh-CN" altLang="zh-CN" b="1" dirty="0"/>
              <a:t>级：活动备援中心。</a:t>
            </a:r>
          </a:p>
          <a:p>
            <a:pPr indent="457200" latinLnBrk="1"/>
            <a:r>
              <a:rPr lang="zh-CN" altLang="zh-CN" dirty="0"/>
              <a:t>在相隔较远的地方分别建立两个数据中心，它们都处于工作状态，并进行相互数据备份。当某个数据中心发生灾难时，另一个数据中心接替其工作任务。这种级别的备份根据实际要求和投入资金的多少，又可分为两种：</a:t>
            </a:r>
          </a:p>
          <a:p>
            <a:pPr indent="457200" latinLnBrk="1"/>
            <a:r>
              <a:rPr lang="en-US" altLang="zh-CN" dirty="0"/>
              <a:t>①</a:t>
            </a:r>
            <a:r>
              <a:rPr lang="zh-CN" altLang="zh-CN" dirty="0"/>
              <a:t>两个数据中心只限于关键数据的相互备份；</a:t>
            </a:r>
          </a:p>
          <a:p>
            <a:pPr indent="457200" latinLnBrk="1"/>
            <a:r>
              <a:rPr lang="en-US" altLang="zh-CN" dirty="0"/>
              <a:t>②</a:t>
            </a:r>
            <a:r>
              <a:rPr lang="zh-CN" altLang="zh-CN" dirty="0"/>
              <a:t>两个数据中心互为镜像，即零数据丢失等。</a:t>
            </a:r>
          </a:p>
        </p:txBody>
      </p:sp>
    </p:spTree>
    <p:extLst>
      <p:ext uri="{BB962C8B-B14F-4D97-AF65-F5344CB8AC3E}">
        <p14:creationId xmlns:p14="http://schemas.microsoft.com/office/powerpoint/2010/main" val="117096200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76038" y="1187385"/>
            <a:ext cx="9039924" cy="419294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7.6.3 </a:t>
            </a:r>
            <a:r>
              <a:rPr lang="zh-CN" altLang="zh-CN" b="1" dirty="0"/>
              <a:t>常见的容灾方案</a:t>
            </a:r>
          </a:p>
          <a:p>
            <a:pPr indent="457200" latinLnBrk="1"/>
            <a:r>
              <a:rPr lang="zh-CN" altLang="zh-CN" dirty="0"/>
              <a:t>目前有很多种容灾技术，分类也比较复杂。但总体上可以区分为离线式容灾（冷容灾）和在线容灾（热容灾）两种类型。</a:t>
            </a:r>
            <a:endParaRPr lang="en-US" altLang="zh-CN" dirty="0"/>
          </a:p>
          <a:p>
            <a:pPr indent="457200" latinLnBrk="1"/>
            <a:r>
              <a:rPr lang="en-US" altLang="zh-CN" b="1" dirty="0"/>
              <a:t>1. </a:t>
            </a:r>
            <a:r>
              <a:rPr lang="zh-CN" altLang="zh-CN" b="1" dirty="0"/>
              <a:t>离线式容灾（冷容灾</a:t>
            </a:r>
            <a:r>
              <a:rPr lang="en-US" altLang="zh-CN" b="1" dirty="0"/>
              <a:t>&gt;</a:t>
            </a:r>
            <a:endParaRPr lang="zh-CN" altLang="zh-CN" b="1" dirty="0"/>
          </a:p>
          <a:p>
            <a:pPr indent="457200"/>
            <a:r>
              <a:rPr lang="zh-CN" altLang="zh-CN" dirty="0"/>
              <a:t>离线式容灾主要依靠备份技术来实现。其重要步骤是：将数据通过备份系统备份到磁带上面，而后将磁带运送到异地保存管理。</a:t>
            </a:r>
            <a:endParaRPr lang="en-US" altLang="zh-CN" dirty="0"/>
          </a:p>
          <a:p>
            <a:pPr indent="457200" latinLnBrk="1"/>
            <a:r>
              <a:rPr lang="en-US" altLang="zh-CN" b="1" dirty="0"/>
              <a:t>2. </a:t>
            </a:r>
            <a:r>
              <a:rPr lang="zh-CN" altLang="zh-CN" b="1" dirty="0"/>
              <a:t>在线式容灾（热容灾）</a:t>
            </a:r>
          </a:p>
          <a:p>
            <a:pPr indent="457200"/>
            <a:r>
              <a:rPr lang="zh-CN" altLang="zh-CN" dirty="0"/>
              <a:t>在线式容灾要求用户工作中心和灾备中心同时工作，用户工作中心和灾备中心之间有传输链路连接。</a:t>
            </a:r>
          </a:p>
        </p:txBody>
      </p:sp>
    </p:spTree>
    <p:extLst>
      <p:ext uri="{BB962C8B-B14F-4D97-AF65-F5344CB8AC3E}">
        <p14:creationId xmlns:p14="http://schemas.microsoft.com/office/powerpoint/2010/main" val="404978545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02275" y="811473"/>
            <a:ext cx="9039924" cy="511627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7.6.4 </a:t>
            </a:r>
            <a:r>
              <a:rPr lang="zh-CN" altLang="zh-CN" b="1" dirty="0"/>
              <a:t>容灾数据复制</a:t>
            </a:r>
          </a:p>
          <a:p>
            <a:pPr indent="457200" latinLnBrk="1"/>
            <a:r>
              <a:rPr lang="zh-CN" altLang="zh-CN" dirty="0"/>
              <a:t>数据复制的技术有很多，从实现复制功能的设备分布上可大体分为</a:t>
            </a:r>
            <a:r>
              <a:rPr lang="en-US" altLang="zh-CN" dirty="0"/>
              <a:t>3</a:t>
            </a:r>
            <a:r>
              <a:rPr lang="zh-CN" altLang="zh-CN" dirty="0"/>
              <a:t>层：服务器层、存储交换机层和存储层。</a:t>
            </a:r>
          </a:p>
          <a:p>
            <a:pPr indent="457200" latinLnBrk="1"/>
            <a:r>
              <a:rPr lang="en-US" altLang="zh-CN" b="1" dirty="0"/>
              <a:t>1. </a:t>
            </a:r>
            <a:r>
              <a:rPr lang="zh-CN" altLang="zh-CN" b="1" dirty="0"/>
              <a:t>服务器层</a:t>
            </a:r>
          </a:p>
          <a:p>
            <a:pPr indent="457200"/>
            <a:r>
              <a:rPr lang="zh-CN" altLang="zh-CN" dirty="0"/>
              <a:t>在用户工作中心和灾备中心的服务器上安装专用的数据复制软件，以实现远程复制功能。</a:t>
            </a:r>
            <a:endParaRPr lang="en-US" altLang="zh-CN" dirty="0"/>
          </a:p>
          <a:p>
            <a:pPr indent="457200" latinLnBrk="1"/>
            <a:r>
              <a:rPr lang="en-US" altLang="zh-CN" b="1" dirty="0"/>
              <a:t>2. </a:t>
            </a:r>
            <a:r>
              <a:rPr lang="zh-CN" altLang="zh-CN" b="1" dirty="0"/>
              <a:t>存储交换机层</a:t>
            </a:r>
          </a:p>
          <a:p>
            <a:pPr indent="457200"/>
            <a:r>
              <a:rPr lang="zh-CN" altLang="zh-CN" dirty="0"/>
              <a:t>存储交换机技术的发展使交换机可以实现更多的功能，很多原来由服务器和存储设备实现的功能现在也可在交换机层实现，比如存储虚拟化。</a:t>
            </a:r>
            <a:endParaRPr lang="en-US" altLang="zh-CN" dirty="0"/>
          </a:p>
          <a:p>
            <a:pPr indent="457200" latinLnBrk="1"/>
            <a:r>
              <a:rPr lang="en-US" altLang="zh-CN" b="1" dirty="0"/>
              <a:t>3. </a:t>
            </a:r>
            <a:r>
              <a:rPr lang="zh-CN" altLang="zh-CN" b="1" dirty="0"/>
              <a:t>存储层</a:t>
            </a:r>
          </a:p>
          <a:p>
            <a:pPr indent="457200"/>
            <a:r>
              <a:rPr lang="zh-CN" altLang="zh-CN" dirty="0"/>
              <a:t>远程数据复制功能几乎是现有中高端产品的必备功能。</a:t>
            </a:r>
          </a:p>
        </p:txBody>
      </p:sp>
    </p:spTree>
    <p:extLst>
      <p:ext uri="{BB962C8B-B14F-4D97-AF65-F5344CB8AC3E}">
        <p14:creationId xmlns:p14="http://schemas.microsoft.com/office/powerpoint/2010/main" val="66813601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14458" y="1505305"/>
            <a:ext cx="9363084" cy="373127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7.6.5 </a:t>
            </a:r>
            <a:r>
              <a:rPr lang="zh-CN" altLang="zh-CN" b="1" dirty="0"/>
              <a:t>容灾检测及数据迁移</a:t>
            </a:r>
          </a:p>
          <a:p>
            <a:pPr indent="457200" latinLnBrk="1"/>
            <a:r>
              <a:rPr lang="zh-CN" altLang="zh-CN" dirty="0"/>
              <a:t>对于一个容灾系统来讲，在灾难发生时，尽早地发现生产系统端的灾难，尽快地恢复生产系统的正常运行或者尽快地将业务迁移到备用系统上，都可以将灾难造成的损失降低到最低。除了依靠人力来对灾难进行确定之外，对于系统意外停机等灾难还需要容灾系统能够自动地检测灾难的发生，目前容灾系统的检测技术一般采用心跳技术。</a:t>
            </a:r>
          </a:p>
          <a:p>
            <a:pPr indent="457200" latinLnBrk="1"/>
            <a:r>
              <a:rPr lang="zh-CN" altLang="zh-CN" dirty="0"/>
              <a:t>心跳技术的实现是：生产系统在空闲时每隔</a:t>
            </a:r>
            <a:r>
              <a:rPr lang="en-US" altLang="zh-CN" dirty="0"/>
              <a:t>--</a:t>
            </a:r>
            <a:r>
              <a:rPr lang="zh-CN" altLang="zh-CN" dirty="0"/>
              <a:t>段时间向外广播一下自身的状态；</a:t>
            </a:r>
          </a:p>
          <a:p>
            <a:pPr indent="457200"/>
            <a:r>
              <a:rPr lang="zh-CN" altLang="zh-CN" dirty="0"/>
              <a:t>检测系统在收到这些“心跳信号”之后，便认为生产系统是正常的。</a:t>
            </a:r>
          </a:p>
        </p:txBody>
      </p:sp>
    </p:spTree>
    <p:extLst>
      <p:ext uri="{BB962C8B-B14F-4D97-AF65-F5344CB8AC3E}">
        <p14:creationId xmlns:p14="http://schemas.microsoft.com/office/powerpoint/2010/main" val="83298816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5388114" y="552622"/>
            <a:ext cx="1415772" cy="461665"/>
          </a:xfrm>
          <a:prstGeom prst="rect">
            <a:avLst/>
          </a:prstGeom>
          <a:noFill/>
        </p:spPr>
        <p:txBody>
          <a:bodyPr wrap="none" rtlCol="0">
            <a:spAutoFit/>
          </a:bodyPr>
          <a:lstStyle>
            <a:defPPr>
              <a:defRPr lang="zh-CN"/>
            </a:defPPr>
            <a:lvl1pPr>
              <a:defRPr sz="2400" b="1">
                <a:latin typeface="微软雅黑" panose="020B0503020204020204" pitchFamily="34" charset="-122"/>
                <a:ea typeface="微软雅黑" panose="020B0503020204020204" pitchFamily="34" charset="-122"/>
              </a:defRPr>
            </a:lvl1pPr>
          </a:lstStyle>
          <a:p>
            <a:r>
              <a:rPr lang="zh-CN" altLang="zh-CN" dirty="0"/>
              <a:t>课后作业</a:t>
            </a:r>
          </a:p>
        </p:txBody>
      </p:sp>
      <p:sp>
        <p:nvSpPr>
          <p:cNvPr id="12" name="文本框 23">
            <a:extLst>
              <a:ext uri="{FF2B5EF4-FFF2-40B4-BE49-F238E27FC236}">
                <a16:creationId xmlns:a16="http://schemas.microsoft.com/office/drawing/2014/main" id="{24C80903-3EF0-4951-B2D6-5BC5D53945C6}"/>
              </a:ext>
            </a:extLst>
          </p:cNvPr>
          <p:cNvSpPr txBox="1"/>
          <p:nvPr/>
        </p:nvSpPr>
        <p:spPr>
          <a:xfrm>
            <a:off x="1500928" y="534761"/>
            <a:ext cx="9451940" cy="557793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zh-CN" altLang="zh-CN" dirty="0"/>
              <a:t>一、单选题：</a:t>
            </a:r>
          </a:p>
          <a:p>
            <a:pPr indent="457200" latinLnBrk="1"/>
            <a:r>
              <a:rPr lang="en-US" altLang="zh-CN" dirty="0"/>
              <a:t>1.</a:t>
            </a:r>
            <a:r>
              <a:rPr lang="zh-CN" altLang="zh-CN" dirty="0"/>
              <a:t>计算机病毒可以通过（）传播。</a:t>
            </a:r>
          </a:p>
          <a:p>
            <a:pPr indent="457200" latinLnBrk="1"/>
            <a:r>
              <a:rPr lang="en-US" altLang="zh-CN" dirty="0"/>
              <a:t>A</a:t>
            </a:r>
            <a:r>
              <a:rPr lang="zh-CN" altLang="zh-CN" dirty="0"/>
              <a:t>．呼吸</a:t>
            </a:r>
            <a:r>
              <a:rPr lang="en-US" altLang="zh-CN" dirty="0"/>
              <a:t>               B.</a:t>
            </a:r>
            <a:r>
              <a:rPr lang="zh-CN" altLang="zh-CN" dirty="0"/>
              <a:t>空气</a:t>
            </a:r>
            <a:r>
              <a:rPr lang="en-US" altLang="zh-CN" dirty="0"/>
              <a:t>                 C.</a:t>
            </a:r>
            <a:r>
              <a:rPr lang="zh-CN" altLang="zh-CN" dirty="0"/>
              <a:t>网络 </a:t>
            </a:r>
            <a:r>
              <a:rPr lang="en-US" altLang="zh-CN" dirty="0"/>
              <a:t>            D.</a:t>
            </a:r>
            <a:r>
              <a:rPr lang="zh-CN" altLang="zh-CN" dirty="0"/>
              <a:t>血液</a:t>
            </a:r>
          </a:p>
          <a:p>
            <a:pPr indent="457200" latinLnBrk="1"/>
            <a:r>
              <a:rPr lang="en-US" altLang="zh-CN" dirty="0"/>
              <a:t>2.</a:t>
            </a:r>
            <a:r>
              <a:rPr lang="zh-CN" altLang="zh-CN" dirty="0"/>
              <a:t>常见的数据备份形式不包括（）。</a:t>
            </a:r>
          </a:p>
          <a:p>
            <a:pPr indent="457200" latinLnBrk="1"/>
            <a:r>
              <a:rPr lang="en-US" altLang="zh-CN" dirty="0"/>
              <a:t>A</a:t>
            </a:r>
            <a:r>
              <a:rPr lang="zh-CN" altLang="zh-CN" dirty="0"/>
              <a:t>．完全备份</a:t>
            </a:r>
            <a:r>
              <a:rPr lang="en-US" altLang="zh-CN" dirty="0"/>
              <a:t>        B.</a:t>
            </a:r>
            <a:r>
              <a:rPr lang="zh-CN" altLang="zh-CN" dirty="0"/>
              <a:t>最小备份</a:t>
            </a:r>
            <a:r>
              <a:rPr lang="en-US" altLang="zh-CN" dirty="0"/>
              <a:t>         C.</a:t>
            </a:r>
            <a:r>
              <a:rPr lang="zh-CN" altLang="zh-CN" dirty="0"/>
              <a:t>增量备份 </a:t>
            </a:r>
            <a:r>
              <a:rPr lang="en-US" altLang="zh-CN" dirty="0"/>
              <a:t>       D.</a:t>
            </a:r>
            <a:r>
              <a:rPr lang="zh-CN" altLang="zh-CN" dirty="0"/>
              <a:t>差分备份</a:t>
            </a:r>
          </a:p>
          <a:p>
            <a:pPr indent="457200" latinLnBrk="1"/>
            <a:r>
              <a:rPr lang="zh-CN" altLang="zh-CN" dirty="0"/>
              <a:t>二、多选题：</a:t>
            </a:r>
          </a:p>
          <a:p>
            <a:pPr lvl="0" indent="457200" latinLnBrk="1"/>
            <a:r>
              <a:rPr lang="en-US" altLang="zh-CN" dirty="0"/>
              <a:t>1.</a:t>
            </a:r>
            <a:r>
              <a:rPr lang="zh-CN" altLang="zh-CN" dirty="0"/>
              <a:t>常见的数据存储介质包括（）。</a:t>
            </a:r>
          </a:p>
          <a:p>
            <a:pPr indent="457200" latinLnBrk="1"/>
            <a:r>
              <a:rPr lang="en-US" altLang="zh-CN" dirty="0"/>
              <a:t>A</a:t>
            </a:r>
            <a:r>
              <a:rPr lang="zh-CN" altLang="zh-CN" dirty="0"/>
              <a:t>．磁盘</a:t>
            </a:r>
            <a:r>
              <a:rPr lang="en-US" altLang="zh-CN" dirty="0"/>
              <a:t>              B.U</a:t>
            </a:r>
            <a:r>
              <a:rPr lang="zh-CN" altLang="zh-CN" dirty="0"/>
              <a:t>盘</a:t>
            </a:r>
            <a:r>
              <a:rPr lang="en-US" altLang="zh-CN" dirty="0"/>
              <a:t>             C.</a:t>
            </a:r>
            <a:r>
              <a:rPr lang="zh-CN" altLang="zh-CN" dirty="0"/>
              <a:t>光盘</a:t>
            </a:r>
            <a:r>
              <a:rPr lang="en-US" altLang="zh-CN" dirty="0"/>
              <a:t>             D.</a:t>
            </a:r>
            <a:r>
              <a:rPr lang="zh-CN" altLang="zh-CN" dirty="0"/>
              <a:t>网络备份</a:t>
            </a:r>
          </a:p>
          <a:p>
            <a:pPr lvl="0" indent="457200" latinLnBrk="1"/>
            <a:r>
              <a:rPr lang="en-US" altLang="zh-CN" dirty="0"/>
              <a:t>2.</a:t>
            </a:r>
            <a:r>
              <a:rPr lang="zh-CN" altLang="zh-CN" dirty="0"/>
              <a:t>常见的</a:t>
            </a:r>
            <a:r>
              <a:rPr lang="en-US" altLang="zh-CN" dirty="0"/>
              <a:t>RAID</a:t>
            </a:r>
            <a:r>
              <a:rPr lang="zh-CN" altLang="zh-CN" dirty="0"/>
              <a:t>技术有（）。</a:t>
            </a:r>
          </a:p>
          <a:p>
            <a:pPr lvl="0" indent="457200" latinLnBrk="1"/>
            <a:r>
              <a:rPr lang="en-US" altLang="zh-CN" dirty="0"/>
              <a:t>A</a:t>
            </a:r>
            <a:r>
              <a:rPr lang="zh-CN" altLang="zh-CN" dirty="0"/>
              <a:t>．</a:t>
            </a:r>
            <a:r>
              <a:rPr lang="en-US" altLang="zh-CN" dirty="0"/>
              <a:t>RAID 0            B.RAID 1           C.RAID 5           D.RAID 0+1</a:t>
            </a:r>
            <a:endParaRPr lang="zh-CN" altLang="zh-CN" dirty="0"/>
          </a:p>
          <a:p>
            <a:pPr lvl="0" indent="457200" latinLnBrk="1"/>
            <a:r>
              <a:rPr lang="en-US" altLang="zh-CN" dirty="0"/>
              <a:t>3.</a:t>
            </a:r>
            <a:r>
              <a:rPr lang="zh-CN" altLang="zh-CN" dirty="0"/>
              <a:t>数据容灾方案分为（）。</a:t>
            </a:r>
          </a:p>
          <a:p>
            <a:pPr indent="457200" latinLnBrk="1"/>
            <a:r>
              <a:rPr lang="en-US" altLang="zh-CN" dirty="0"/>
              <a:t>A. </a:t>
            </a:r>
            <a:r>
              <a:rPr lang="zh-CN" altLang="zh-CN" dirty="0"/>
              <a:t>离线式容灾</a:t>
            </a:r>
            <a:r>
              <a:rPr lang="en-US" altLang="zh-CN" dirty="0"/>
              <a:t>         B.</a:t>
            </a:r>
            <a:r>
              <a:rPr lang="zh-CN" altLang="zh-CN" dirty="0"/>
              <a:t>扩充式容灾 </a:t>
            </a:r>
            <a:r>
              <a:rPr lang="en-US" altLang="zh-CN" dirty="0"/>
              <a:t>    C.</a:t>
            </a:r>
            <a:r>
              <a:rPr lang="zh-CN" altLang="zh-CN" dirty="0"/>
              <a:t>最小化容灾 </a:t>
            </a:r>
            <a:r>
              <a:rPr lang="en-US" altLang="zh-CN" dirty="0"/>
              <a:t>     D.</a:t>
            </a:r>
            <a:r>
              <a:rPr lang="zh-CN" altLang="zh-CN" dirty="0"/>
              <a:t>在线式容灾</a:t>
            </a:r>
          </a:p>
        </p:txBody>
      </p:sp>
    </p:spTree>
    <p:extLst>
      <p:ext uri="{BB962C8B-B14F-4D97-AF65-F5344CB8AC3E}">
        <p14:creationId xmlns:p14="http://schemas.microsoft.com/office/powerpoint/2010/main" val="143635691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5388114" y="610678"/>
            <a:ext cx="1415772" cy="461665"/>
          </a:xfrm>
          <a:prstGeom prst="rect">
            <a:avLst/>
          </a:prstGeom>
          <a:noFill/>
        </p:spPr>
        <p:txBody>
          <a:bodyPr wrap="none" rtlCol="0">
            <a:spAutoFit/>
          </a:bodyPr>
          <a:lstStyle>
            <a:defPPr>
              <a:defRPr lang="zh-CN"/>
            </a:defPPr>
            <a:lvl1pPr>
              <a:defRPr sz="2400" b="1">
                <a:latin typeface="微软雅黑" panose="020B0503020204020204" pitchFamily="34" charset="-122"/>
                <a:ea typeface="微软雅黑" panose="020B0503020204020204" pitchFamily="34" charset="-122"/>
              </a:defRPr>
            </a:lvl1pPr>
          </a:lstStyle>
          <a:p>
            <a:r>
              <a:rPr lang="zh-CN" altLang="zh-CN" dirty="0"/>
              <a:t>课后作业</a:t>
            </a:r>
          </a:p>
        </p:txBody>
      </p:sp>
      <p:sp>
        <p:nvSpPr>
          <p:cNvPr id="12" name="文本框 23">
            <a:extLst>
              <a:ext uri="{FF2B5EF4-FFF2-40B4-BE49-F238E27FC236}">
                <a16:creationId xmlns:a16="http://schemas.microsoft.com/office/drawing/2014/main" id="{24C80903-3EF0-4951-B2D6-5BC5D53945C6}"/>
              </a:ext>
            </a:extLst>
          </p:cNvPr>
          <p:cNvSpPr txBox="1"/>
          <p:nvPr/>
        </p:nvSpPr>
        <p:spPr>
          <a:xfrm>
            <a:off x="1801858" y="1043315"/>
            <a:ext cx="8759297" cy="465460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zh-CN" altLang="zh-CN" dirty="0"/>
              <a:t>三、简答题：</a:t>
            </a:r>
          </a:p>
          <a:p>
            <a:pPr lvl="0" indent="457200" latinLnBrk="1"/>
            <a:r>
              <a:rPr lang="en-US" altLang="zh-CN" dirty="0"/>
              <a:t>1. </a:t>
            </a:r>
            <a:r>
              <a:rPr lang="zh-CN" altLang="zh-CN" dirty="0"/>
              <a:t>简述数据备份的形式及区别。</a:t>
            </a:r>
          </a:p>
          <a:p>
            <a:pPr lvl="0" indent="457200" latinLnBrk="1"/>
            <a:r>
              <a:rPr lang="en-US" altLang="zh-CN" dirty="0"/>
              <a:t>2. </a:t>
            </a:r>
            <a:r>
              <a:rPr lang="zh-CN" altLang="zh-CN" dirty="0"/>
              <a:t>简述</a:t>
            </a:r>
            <a:r>
              <a:rPr lang="en-US" altLang="zh-CN" dirty="0"/>
              <a:t>RAID</a:t>
            </a:r>
            <a:r>
              <a:rPr lang="zh-CN" altLang="zh-CN" dirty="0"/>
              <a:t>几种技术的原理。</a:t>
            </a:r>
          </a:p>
          <a:p>
            <a:pPr lvl="0" indent="457200" latinLnBrk="1"/>
            <a:r>
              <a:rPr lang="en-US" altLang="zh-CN" dirty="0"/>
              <a:t>3. </a:t>
            </a:r>
            <a:r>
              <a:rPr lang="zh-CN" altLang="zh-CN" dirty="0"/>
              <a:t>简述服务器集群技术。</a:t>
            </a:r>
          </a:p>
          <a:p>
            <a:pPr indent="457200" latinLnBrk="1"/>
            <a:r>
              <a:rPr lang="en-US" altLang="zh-CN" dirty="0"/>
              <a:t>4. </a:t>
            </a:r>
            <a:r>
              <a:rPr lang="zh-CN" altLang="zh-CN" dirty="0"/>
              <a:t>简述数据容灾的等级划分。</a:t>
            </a:r>
          </a:p>
          <a:p>
            <a:pPr indent="457200" latinLnBrk="1"/>
            <a:r>
              <a:rPr lang="zh-CN" altLang="zh-CN" dirty="0"/>
              <a:t>参考答案：</a:t>
            </a:r>
          </a:p>
          <a:p>
            <a:pPr indent="457200" latinLnBrk="1"/>
            <a:r>
              <a:rPr lang="zh-CN" altLang="zh-CN" dirty="0"/>
              <a:t>一、单选题</a:t>
            </a:r>
            <a:r>
              <a:rPr lang="en-US" altLang="zh-CN" dirty="0"/>
              <a:t>    1. C   2. B</a:t>
            </a:r>
            <a:endParaRPr lang="zh-CN" altLang="zh-CN" dirty="0"/>
          </a:p>
          <a:p>
            <a:pPr indent="457200" latinLnBrk="1"/>
            <a:r>
              <a:rPr lang="zh-CN" altLang="zh-CN" dirty="0"/>
              <a:t>二、多选题 </a:t>
            </a:r>
            <a:r>
              <a:rPr lang="en-US" altLang="zh-CN" dirty="0"/>
              <a:t>   1. ABCD   2. ABCD   3. AD</a:t>
            </a:r>
            <a:endParaRPr lang="zh-CN" altLang="zh-CN" dirty="0"/>
          </a:p>
          <a:p>
            <a:pPr indent="457200" latinLnBrk="1"/>
            <a:r>
              <a:rPr lang="zh-CN" altLang="zh-CN" dirty="0"/>
              <a:t>三、简答题 </a:t>
            </a:r>
            <a:r>
              <a:rPr lang="en-US" altLang="zh-CN" dirty="0"/>
              <a:t>   1. </a:t>
            </a:r>
            <a:r>
              <a:rPr lang="zh-CN" altLang="zh-CN" dirty="0"/>
              <a:t>参考</a:t>
            </a:r>
            <a:r>
              <a:rPr lang="en-US" altLang="zh-CN" dirty="0"/>
              <a:t>7.3.3</a:t>
            </a:r>
            <a:r>
              <a:rPr lang="zh-CN" altLang="zh-CN" dirty="0"/>
              <a:t>的内容  </a:t>
            </a:r>
            <a:r>
              <a:rPr lang="en-US" altLang="zh-CN" dirty="0"/>
              <a:t>  2. </a:t>
            </a:r>
            <a:r>
              <a:rPr lang="zh-CN" altLang="zh-CN" dirty="0"/>
              <a:t>参考</a:t>
            </a:r>
            <a:r>
              <a:rPr lang="en-US" altLang="zh-CN" dirty="0"/>
              <a:t>7.4.2</a:t>
            </a:r>
            <a:r>
              <a:rPr lang="zh-CN" altLang="zh-CN" dirty="0"/>
              <a:t>的内容 </a:t>
            </a:r>
            <a:r>
              <a:rPr lang="en-US" altLang="zh-CN" dirty="0"/>
              <a:t>  </a:t>
            </a:r>
            <a:endParaRPr lang="zh-CN" altLang="zh-CN" dirty="0"/>
          </a:p>
          <a:p>
            <a:pPr indent="457200" latinLnBrk="1"/>
            <a:r>
              <a:rPr lang="en-US" altLang="zh-CN" dirty="0"/>
              <a:t>                     3. </a:t>
            </a:r>
            <a:r>
              <a:rPr lang="zh-CN" altLang="zh-CN" dirty="0"/>
              <a:t>参考</a:t>
            </a:r>
            <a:r>
              <a:rPr lang="en-US" altLang="zh-CN" dirty="0"/>
              <a:t>7.5.1</a:t>
            </a:r>
            <a:r>
              <a:rPr lang="zh-CN" altLang="zh-CN" dirty="0"/>
              <a:t>的内容 </a:t>
            </a:r>
            <a:r>
              <a:rPr lang="en-US" altLang="zh-CN" dirty="0"/>
              <a:t>   4. </a:t>
            </a:r>
            <a:r>
              <a:rPr lang="zh-CN" altLang="zh-CN" dirty="0"/>
              <a:t>参考</a:t>
            </a:r>
            <a:r>
              <a:rPr lang="en-US" altLang="zh-CN" dirty="0"/>
              <a:t>7.6.2</a:t>
            </a:r>
            <a:r>
              <a:rPr lang="zh-CN" altLang="zh-CN" dirty="0"/>
              <a:t>的内容</a:t>
            </a:r>
          </a:p>
        </p:txBody>
      </p:sp>
    </p:spTree>
    <p:extLst>
      <p:ext uri="{BB962C8B-B14F-4D97-AF65-F5344CB8AC3E}">
        <p14:creationId xmlns:p14="http://schemas.microsoft.com/office/powerpoint/2010/main" val="157391438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p:cNvSpPr/>
          <p:nvPr/>
        </p:nvSpPr>
        <p:spPr>
          <a:xfrm>
            <a:off x="0" y="2964788"/>
            <a:ext cx="12192000" cy="3893212"/>
          </a:xfrm>
          <a:prstGeom prst="rect">
            <a:avLst/>
          </a:prstGeom>
          <a:gradFill>
            <a:gsLst>
              <a:gs pos="2000">
                <a:schemeClr val="accent1">
                  <a:lumMod val="5000"/>
                  <a:lumOff val="95000"/>
                  <a:alpha val="0"/>
                </a:schemeClr>
              </a:gs>
              <a:gs pos="35000">
                <a:srgbClr val="CDB8AD">
                  <a:alpha val="20000"/>
                </a:srgbClr>
              </a:gs>
              <a:gs pos="94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7354628" y="942361"/>
            <a:ext cx="2825756" cy="4400550"/>
            <a:chOff x="7721289" y="1228725"/>
            <a:chExt cx="2825756" cy="4400550"/>
          </a:xfrm>
          <a:solidFill>
            <a:srgbClr val="EDA221"/>
          </a:solidFill>
        </p:grpSpPr>
        <p:sp>
          <p:nvSpPr>
            <p:cNvPr id="4" name="任意多边形: 形状 3"/>
            <p:cNvSpPr/>
            <p:nvPr/>
          </p:nvSpPr>
          <p:spPr>
            <a:xfrm>
              <a:off x="7721289" y="1228725"/>
              <a:ext cx="2825756" cy="4400550"/>
            </a:xfrm>
            <a:custGeom>
              <a:avLst/>
              <a:gdLst>
                <a:gd name="connsiteX0" fmla="*/ 2576979 w 2825756"/>
                <a:gd name="connsiteY0" fmla="*/ 362685 h 4400550"/>
                <a:gd name="connsiteX1" fmla="*/ 2576979 w 2825756"/>
                <a:gd name="connsiteY1" fmla="*/ 3992147 h 4400550"/>
                <a:gd name="connsiteX2" fmla="*/ 2199786 w 2825756"/>
                <a:gd name="connsiteY2" fmla="*/ 3992147 h 4400550"/>
                <a:gd name="connsiteX3" fmla="*/ 2199786 w 2825756"/>
                <a:gd name="connsiteY3" fmla="*/ 3646597 h 4400550"/>
                <a:gd name="connsiteX4" fmla="*/ 2445696 w 2825756"/>
                <a:gd name="connsiteY4" fmla="*/ 3646597 h 4400550"/>
                <a:gd name="connsiteX5" fmla="*/ 2445696 w 2825756"/>
                <a:gd name="connsiteY5" fmla="*/ 3939804 h 4400550"/>
                <a:gd name="connsiteX6" fmla="*/ 2491415 w 2825756"/>
                <a:gd name="connsiteY6" fmla="*/ 3939804 h 4400550"/>
                <a:gd name="connsiteX7" fmla="*/ 2491415 w 2825756"/>
                <a:gd name="connsiteY7" fmla="*/ 3612471 h 4400550"/>
                <a:gd name="connsiteX8" fmla="*/ 2479822 w 2825756"/>
                <a:gd name="connsiteY8" fmla="*/ 3612471 h 4400550"/>
                <a:gd name="connsiteX9" fmla="*/ 2479822 w 2825756"/>
                <a:gd name="connsiteY9" fmla="*/ 3600878 h 4400550"/>
                <a:gd name="connsiteX10" fmla="*/ 2152489 w 2825756"/>
                <a:gd name="connsiteY10" fmla="*/ 3600878 h 4400550"/>
                <a:gd name="connsiteX11" fmla="*/ 2152489 w 2825756"/>
                <a:gd name="connsiteY11" fmla="*/ 3646597 h 4400550"/>
                <a:gd name="connsiteX12" fmla="*/ 2154066 w 2825756"/>
                <a:gd name="connsiteY12" fmla="*/ 3646597 h 4400550"/>
                <a:gd name="connsiteX13" fmla="*/ 2154066 w 2825756"/>
                <a:gd name="connsiteY13" fmla="*/ 4037865 h 4400550"/>
                <a:gd name="connsiteX14" fmla="*/ 2199786 w 2825756"/>
                <a:gd name="connsiteY14" fmla="*/ 4037865 h 4400550"/>
                <a:gd name="connsiteX15" fmla="*/ 2199786 w 2825756"/>
                <a:gd name="connsiteY15" fmla="*/ 4037867 h 4400550"/>
                <a:gd name="connsiteX16" fmla="*/ 2613910 w 2825756"/>
                <a:gd name="connsiteY16" fmla="*/ 4037867 h 4400550"/>
                <a:gd name="connsiteX17" fmla="*/ 2613910 w 2825756"/>
                <a:gd name="connsiteY17" fmla="*/ 4037865 h 4400550"/>
                <a:gd name="connsiteX18" fmla="*/ 2622698 w 2825756"/>
                <a:gd name="connsiteY18" fmla="*/ 4037865 h 4400550"/>
                <a:gd name="connsiteX19" fmla="*/ 2622698 w 2825756"/>
                <a:gd name="connsiteY19" fmla="*/ 362685 h 4400550"/>
                <a:gd name="connsiteX20" fmla="*/ 238471 w 2825756"/>
                <a:gd name="connsiteY20" fmla="*/ 362684 h 4400550"/>
                <a:gd name="connsiteX21" fmla="*/ 238471 w 2825756"/>
                <a:gd name="connsiteY21" fmla="*/ 362686 h 4400550"/>
                <a:gd name="connsiteX22" fmla="*/ 229683 w 2825756"/>
                <a:gd name="connsiteY22" fmla="*/ 362686 h 4400550"/>
                <a:gd name="connsiteX23" fmla="*/ 229683 w 2825756"/>
                <a:gd name="connsiteY23" fmla="*/ 4037866 h 4400550"/>
                <a:gd name="connsiteX24" fmla="*/ 275402 w 2825756"/>
                <a:gd name="connsiteY24" fmla="*/ 4037866 h 4400550"/>
                <a:gd name="connsiteX25" fmla="*/ 275402 w 2825756"/>
                <a:gd name="connsiteY25" fmla="*/ 408404 h 4400550"/>
                <a:gd name="connsiteX26" fmla="*/ 652595 w 2825756"/>
                <a:gd name="connsiteY26" fmla="*/ 408404 h 4400550"/>
                <a:gd name="connsiteX27" fmla="*/ 652595 w 2825756"/>
                <a:gd name="connsiteY27" fmla="*/ 753954 h 4400550"/>
                <a:gd name="connsiteX28" fmla="*/ 406685 w 2825756"/>
                <a:gd name="connsiteY28" fmla="*/ 753954 h 4400550"/>
                <a:gd name="connsiteX29" fmla="*/ 406685 w 2825756"/>
                <a:gd name="connsiteY29" fmla="*/ 460747 h 4400550"/>
                <a:gd name="connsiteX30" fmla="*/ 360966 w 2825756"/>
                <a:gd name="connsiteY30" fmla="*/ 460747 h 4400550"/>
                <a:gd name="connsiteX31" fmla="*/ 360966 w 2825756"/>
                <a:gd name="connsiteY31" fmla="*/ 788080 h 4400550"/>
                <a:gd name="connsiteX32" fmla="*/ 372559 w 2825756"/>
                <a:gd name="connsiteY32" fmla="*/ 788080 h 4400550"/>
                <a:gd name="connsiteX33" fmla="*/ 372559 w 2825756"/>
                <a:gd name="connsiteY33" fmla="*/ 799673 h 4400550"/>
                <a:gd name="connsiteX34" fmla="*/ 699892 w 2825756"/>
                <a:gd name="connsiteY34" fmla="*/ 799673 h 4400550"/>
                <a:gd name="connsiteX35" fmla="*/ 699892 w 2825756"/>
                <a:gd name="connsiteY35" fmla="*/ 753954 h 4400550"/>
                <a:gd name="connsiteX36" fmla="*/ 698315 w 2825756"/>
                <a:gd name="connsiteY36" fmla="*/ 753954 h 4400550"/>
                <a:gd name="connsiteX37" fmla="*/ 698315 w 2825756"/>
                <a:gd name="connsiteY37" fmla="*/ 362686 h 4400550"/>
                <a:gd name="connsiteX38" fmla="*/ 652595 w 2825756"/>
                <a:gd name="connsiteY38" fmla="*/ 362686 h 4400550"/>
                <a:gd name="connsiteX39" fmla="*/ 652595 w 2825756"/>
                <a:gd name="connsiteY39" fmla="*/ 362684 h 4400550"/>
                <a:gd name="connsiteX40" fmla="*/ 0 w 2825756"/>
                <a:gd name="connsiteY40" fmla="*/ 0 h 4400550"/>
                <a:gd name="connsiteX41" fmla="*/ 2825756 w 2825756"/>
                <a:gd name="connsiteY41" fmla="*/ 0 h 4400550"/>
                <a:gd name="connsiteX42" fmla="*/ 2825756 w 2825756"/>
                <a:gd name="connsiteY42" fmla="*/ 4400550 h 4400550"/>
                <a:gd name="connsiteX43" fmla="*/ 0 w 2825756"/>
                <a:gd name="connsiteY43" fmla="*/ 4400550 h 440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825756" h="4400550">
                  <a:moveTo>
                    <a:pt x="2576979" y="362685"/>
                  </a:moveTo>
                  <a:lnTo>
                    <a:pt x="2576979" y="3992147"/>
                  </a:lnTo>
                  <a:lnTo>
                    <a:pt x="2199786" y="3992147"/>
                  </a:lnTo>
                  <a:lnTo>
                    <a:pt x="2199786" y="3646597"/>
                  </a:lnTo>
                  <a:lnTo>
                    <a:pt x="2445696" y="3646597"/>
                  </a:lnTo>
                  <a:lnTo>
                    <a:pt x="2445696" y="3939804"/>
                  </a:lnTo>
                  <a:lnTo>
                    <a:pt x="2491415" y="3939804"/>
                  </a:lnTo>
                  <a:lnTo>
                    <a:pt x="2491415" y="3612471"/>
                  </a:lnTo>
                  <a:lnTo>
                    <a:pt x="2479822" y="3612471"/>
                  </a:lnTo>
                  <a:lnTo>
                    <a:pt x="2479822" y="3600878"/>
                  </a:lnTo>
                  <a:lnTo>
                    <a:pt x="2152489" y="3600878"/>
                  </a:lnTo>
                  <a:lnTo>
                    <a:pt x="2152489" y="3646597"/>
                  </a:lnTo>
                  <a:lnTo>
                    <a:pt x="2154066" y="3646597"/>
                  </a:lnTo>
                  <a:lnTo>
                    <a:pt x="2154066" y="4037865"/>
                  </a:lnTo>
                  <a:lnTo>
                    <a:pt x="2199786" y="4037865"/>
                  </a:lnTo>
                  <a:lnTo>
                    <a:pt x="2199786" y="4037867"/>
                  </a:lnTo>
                  <a:lnTo>
                    <a:pt x="2613910" y="4037867"/>
                  </a:lnTo>
                  <a:lnTo>
                    <a:pt x="2613910" y="4037865"/>
                  </a:lnTo>
                  <a:lnTo>
                    <a:pt x="2622698" y="4037865"/>
                  </a:lnTo>
                  <a:lnTo>
                    <a:pt x="2622698" y="362685"/>
                  </a:lnTo>
                  <a:close/>
                  <a:moveTo>
                    <a:pt x="238471" y="362684"/>
                  </a:moveTo>
                  <a:lnTo>
                    <a:pt x="238471" y="362686"/>
                  </a:lnTo>
                  <a:lnTo>
                    <a:pt x="229683" y="362686"/>
                  </a:lnTo>
                  <a:lnTo>
                    <a:pt x="229683" y="4037866"/>
                  </a:lnTo>
                  <a:lnTo>
                    <a:pt x="275402" y="4037866"/>
                  </a:lnTo>
                  <a:lnTo>
                    <a:pt x="275402" y="408404"/>
                  </a:lnTo>
                  <a:lnTo>
                    <a:pt x="652595" y="408404"/>
                  </a:lnTo>
                  <a:lnTo>
                    <a:pt x="652595" y="753954"/>
                  </a:lnTo>
                  <a:lnTo>
                    <a:pt x="406685" y="753954"/>
                  </a:lnTo>
                  <a:lnTo>
                    <a:pt x="406685" y="460747"/>
                  </a:lnTo>
                  <a:lnTo>
                    <a:pt x="360966" y="460747"/>
                  </a:lnTo>
                  <a:lnTo>
                    <a:pt x="360966" y="788080"/>
                  </a:lnTo>
                  <a:lnTo>
                    <a:pt x="372559" y="788080"/>
                  </a:lnTo>
                  <a:lnTo>
                    <a:pt x="372559" y="799673"/>
                  </a:lnTo>
                  <a:lnTo>
                    <a:pt x="699892" y="799673"/>
                  </a:lnTo>
                  <a:lnTo>
                    <a:pt x="699892" y="753954"/>
                  </a:lnTo>
                  <a:lnTo>
                    <a:pt x="698315" y="753954"/>
                  </a:lnTo>
                  <a:lnTo>
                    <a:pt x="698315" y="362686"/>
                  </a:lnTo>
                  <a:lnTo>
                    <a:pt x="652595" y="362686"/>
                  </a:lnTo>
                  <a:lnTo>
                    <a:pt x="652595" y="362684"/>
                  </a:lnTo>
                  <a:close/>
                  <a:moveTo>
                    <a:pt x="0" y="0"/>
                  </a:moveTo>
                  <a:lnTo>
                    <a:pt x="2825756" y="0"/>
                  </a:lnTo>
                  <a:lnTo>
                    <a:pt x="2825756" y="4400550"/>
                  </a:lnTo>
                  <a:lnTo>
                    <a:pt x="0" y="44005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flipH="1">
              <a:off x="8279567" y="2459504"/>
              <a:ext cx="830997" cy="1938992"/>
            </a:xfrm>
            <a:prstGeom prst="rect">
              <a:avLst/>
            </a:prstGeom>
            <a:grpFill/>
            <a:ln>
              <a:noFill/>
            </a:ln>
          </p:spPr>
          <p:txBody>
            <a:bodyPr wrap="square" rtlCol="0">
              <a:spAutoFit/>
            </a:bodyPr>
            <a:lstStyle/>
            <a:p>
              <a:r>
                <a:rPr lang="zh-CN" altLang="en-US" sz="4000" dirty="0">
                  <a:solidFill>
                    <a:schemeClr val="bg1"/>
                  </a:solidFill>
                  <a:latin typeface="站酷小薇LOGO体" panose="02010600010101010101" pitchFamily="2" charset="-122"/>
                  <a:ea typeface="站酷小薇LOGO体" panose="02010600010101010101" pitchFamily="2" charset="-122"/>
                </a:rPr>
                <a:t>致  </a:t>
              </a:r>
              <a:endParaRPr lang="en-US" altLang="zh-CN" sz="4000" dirty="0">
                <a:solidFill>
                  <a:schemeClr val="bg1"/>
                </a:solidFill>
                <a:latin typeface="站酷小薇LOGO体" panose="02010600010101010101" pitchFamily="2" charset="-122"/>
                <a:ea typeface="站酷小薇LOGO体" panose="02010600010101010101" pitchFamily="2" charset="-122"/>
              </a:endParaRPr>
            </a:p>
            <a:p>
              <a:endParaRPr lang="en-US" altLang="zh-CN" sz="4000" dirty="0">
                <a:solidFill>
                  <a:schemeClr val="bg1"/>
                </a:solidFill>
                <a:latin typeface="站酷小薇LOGO体" panose="02010600010101010101" pitchFamily="2" charset="-122"/>
                <a:ea typeface="站酷小薇LOGO体" panose="02010600010101010101" pitchFamily="2" charset="-122"/>
              </a:endParaRPr>
            </a:p>
            <a:p>
              <a:r>
                <a:rPr lang="zh-CN" altLang="en-US" sz="4000" dirty="0">
                  <a:solidFill>
                    <a:schemeClr val="bg1"/>
                  </a:solidFill>
                  <a:latin typeface="站酷小薇LOGO体" panose="02010600010101010101" pitchFamily="2" charset="-122"/>
                  <a:ea typeface="站酷小薇LOGO体" panose="02010600010101010101" pitchFamily="2" charset="-122"/>
                </a:rPr>
                <a:t>谢 </a:t>
              </a:r>
            </a:p>
          </p:txBody>
        </p:sp>
        <p:sp>
          <p:nvSpPr>
            <p:cNvPr id="6" name="矩形 5"/>
            <p:cNvSpPr/>
            <p:nvPr/>
          </p:nvSpPr>
          <p:spPr>
            <a:xfrm>
              <a:off x="9274806" y="1801453"/>
              <a:ext cx="553998" cy="3617075"/>
            </a:xfrm>
            <a:prstGeom prst="rect">
              <a:avLst/>
            </a:prstGeom>
            <a:grpFill/>
            <a:ln>
              <a:noFill/>
            </a:ln>
          </p:spPr>
          <p:txBody>
            <a:bodyPr vert="eaVert" wrap="square">
              <a:spAutoFit/>
            </a:bodyPr>
            <a:lstStyle/>
            <a:p>
              <a:pPr algn="ctr"/>
              <a:r>
                <a:rPr lang="en-US" altLang="zh-CN"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rPr>
                <a:t>The man who has made up his mind to win will never say impossible</a:t>
              </a:r>
              <a:endParaRPr lang="zh-CN" altLang="en-US"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326660"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651070" y="3972975"/>
            <a:ext cx="3262432" cy="830997"/>
          </a:xfrm>
          <a:prstGeom prst="rect">
            <a:avLst/>
          </a:prstGeom>
        </p:spPr>
        <p:txBody>
          <a:bodyPr wrap="none">
            <a:spAutoFit/>
          </a:bodyPr>
          <a:lstStyle/>
          <a:p>
            <a:r>
              <a:rPr lang="zh-CN" altLang="zh-CN" sz="4800" b="1" dirty="0"/>
              <a:t>数据的存储</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263929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01</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3224235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72666" y="1798444"/>
            <a:ext cx="9489890" cy="280794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7.1.1 </a:t>
            </a:r>
            <a:r>
              <a:rPr lang="zh-CN" altLang="zh-CN" b="1" dirty="0"/>
              <a:t>信息数据的存在形式</a:t>
            </a:r>
          </a:p>
          <a:p>
            <a:pPr indent="457200"/>
            <a:r>
              <a:rPr lang="zh-CN" altLang="zh-CN" dirty="0"/>
              <a:t>信息在自然界的存在的形式包括声音、图片、温度、体积、颜色等等，信息的类别也不计其数，比如电子信息、财经信息、天气信息、生物信息。信息，指音讯、消息、通讯系统传输和处理的对象，泛指人类社会传播的一切内容。人通过获得、识别自然界和社会的不同信息来区别不同事物，得以认识和改造世界。在一切通讯和控制系统中，信息是一种普遍联系的形式。</a:t>
            </a:r>
          </a:p>
        </p:txBody>
      </p:sp>
    </p:spTree>
    <p:extLst>
      <p:ext uri="{BB962C8B-B14F-4D97-AF65-F5344CB8AC3E}">
        <p14:creationId xmlns:p14="http://schemas.microsoft.com/office/powerpoint/2010/main" val="23323439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45236" y="1972615"/>
            <a:ext cx="9489890" cy="234628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7.1.2 </a:t>
            </a:r>
            <a:r>
              <a:rPr lang="zh-CN" altLang="zh-CN" b="1" dirty="0"/>
              <a:t>信息数据的存储介质</a:t>
            </a:r>
          </a:p>
          <a:p>
            <a:pPr indent="457200" latinLnBrk="1"/>
            <a:r>
              <a:rPr lang="zh-CN" altLang="zh-CN" dirty="0"/>
              <a:t>信息数据作为文件来说，可以存储的介质多种多样。所谓的存储介质，就是存储数据的载体，比如常见的软盘、光盘、硬盘、闪存、</a:t>
            </a:r>
            <a:r>
              <a:rPr lang="en-US" altLang="zh-CN" dirty="0"/>
              <a:t>U</a:t>
            </a:r>
            <a:r>
              <a:rPr lang="zh-CN" altLang="zh-CN" dirty="0"/>
              <a:t>盘、</a:t>
            </a:r>
            <a:r>
              <a:rPr lang="en-US" altLang="zh-CN" dirty="0"/>
              <a:t>CF</a:t>
            </a:r>
            <a:r>
              <a:rPr lang="zh-CN" altLang="zh-CN" dirty="0"/>
              <a:t>卡、</a:t>
            </a:r>
            <a:r>
              <a:rPr lang="en-US" altLang="zh-CN" dirty="0"/>
              <a:t>SD</a:t>
            </a:r>
            <a:r>
              <a:rPr lang="zh-CN" altLang="zh-CN" dirty="0"/>
              <a:t>卡、</a:t>
            </a:r>
            <a:r>
              <a:rPr lang="en-US" altLang="zh-CN" dirty="0"/>
              <a:t>MMC</a:t>
            </a:r>
            <a:r>
              <a:rPr lang="zh-CN" altLang="zh-CN" dirty="0"/>
              <a:t>卡、记忆棒等。流行的存储介质是基于闪存的，比如</a:t>
            </a:r>
            <a:r>
              <a:rPr lang="en-US" altLang="zh-CN" dirty="0"/>
              <a:t>U</a:t>
            </a:r>
            <a:r>
              <a:rPr lang="zh-CN" altLang="zh-CN" dirty="0"/>
              <a:t>盘、</a:t>
            </a:r>
            <a:r>
              <a:rPr lang="en-US" altLang="zh-CN" dirty="0"/>
              <a:t>CF</a:t>
            </a:r>
            <a:r>
              <a:rPr lang="zh-CN" altLang="zh-CN" dirty="0"/>
              <a:t>卡、</a:t>
            </a:r>
            <a:r>
              <a:rPr lang="en-US" altLang="zh-CN" dirty="0"/>
              <a:t>SD</a:t>
            </a:r>
            <a:r>
              <a:rPr lang="zh-CN" altLang="zh-CN" dirty="0"/>
              <a:t>卡、</a:t>
            </a:r>
            <a:r>
              <a:rPr lang="en-US" altLang="zh-CN" dirty="0"/>
              <a:t>SDHC</a:t>
            </a:r>
            <a:r>
              <a:rPr lang="zh-CN" altLang="zh-CN" dirty="0"/>
              <a:t>卡、</a:t>
            </a:r>
            <a:r>
              <a:rPr lang="en-US" altLang="zh-CN" dirty="0"/>
              <a:t>MMC</a:t>
            </a:r>
            <a:r>
              <a:rPr lang="zh-CN" altLang="zh-CN" dirty="0"/>
              <a:t>卡、记忆棒等。</a:t>
            </a:r>
          </a:p>
        </p:txBody>
      </p:sp>
    </p:spTree>
    <p:extLst>
      <p:ext uri="{BB962C8B-B14F-4D97-AF65-F5344CB8AC3E}">
        <p14:creationId xmlns:p14="http://schemas.microsoft.com/office/powerpoint/2010/main" val="8912727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326660"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651070" y="3972975"/>
            <a:ext cx="4493538" cy="830997"/>
          </a:xfrm>
          <a:prstGeom prst="rect">
            <a:avLst/>
          </a:prstGeom>
        </p:spPr>
        <p:txBody>
          <a:bodyPr wrap="none">
            <a:spAutoFit/>
          </a:bodyPr>
          <a:lstStyle/>
          <a:p>
            <a:r>
              <a:rPr lang="zh-CN" altLang="zh-CN" sz="4800" b="1" dirty="0"/>
              <a:t>数据的存储威胁</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2639294"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02</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5465746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01694" y="1725872"/>
            <a:ext cx="9311449" cy="2802585"/>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7.2.1 </a:t>
            </a:r>
            <a:r>
              <a:rPr lang="zh-CN" altLang="zh-CN" b="1" dirty="0"/>
              <a:t>计算机病毒</a:t>
            </a:r>
          </a:p>
          <a:p>
            <a:pPr indent="457200" latinLnBrk="1"/>
            <a:r>
              <a:rPr lang="zh-CN" altLang="zh-CN" dirty="0"/>
              <a:t>计算机病毒对数据存储最大的威胁就是破坏和恶意加密。</a:t>
            </a:r>
          </a:p>
          <a:p>
            <a:pPr indent="457200" latinLnBrk="1"/>
            <a:r>
              <a:rPr lang="en-US" altLang="zh-CN" b="1" dirty="0"/>
              <a:t>1. </a:t>
            </a:r>
            <a:r>
              <a:rPr lang="zh-CN" altLang="zh-CN" b="1" dirty="0"/>
              <a:t>计算机病毒简介</a:t>
            </a:r>
          </a:p>
          <a:p>
            <a:pPr indent="457200" latinLnBrk="1"/>
            <a:r>
              <a:rPr lang="zh-CN" altLang="zh-CN" dirty="0"/>
              <a:t>计算机病毒（</a:t>
            </a:r>
            <a:r>
              <a:rPr lang="en-US" altLang="zh-CN" dirty="0"/>
              <a:t>Computer Virus</a:t>
            </a:r>
            <a:r>
              <a:rPr lang="zh-CN" altLang="zh-CN" dirty="0"/>
              <a:t>）在我国的计算机信息系统安全保护条例中被明确定义，病毒指</a:t>
            </a:r>
            <a:r>
              <a:rPr lang="en-US" altLang="zh-CN" dirty="0"/>
              <a:t>“</a:t>
            </a:r>
            <a:r>
              <a:rPr lang="zh-CN" altLang="zh-CN" dirty="0"/>
              <a:t>编制者在计算机程序中插入的破坏计算机功能或者破坏数据，影响计算机使用并且能够自我复制的一组计算机指令或者程序代码</a:t>
            </a:r>
            <a:r>
              <a:rPr lang="en-US" altLang="zh-CN" dirty="0"/>
              <a:t>”</a:t>
            </a:r>
            <a:r>
              <a:rPr lang="zh-CN" altLang="zh-CN" dirty="0"/>
              <a:t>。</a:t>
            </a:r>
          </a:p>
        </p:txBody>
      </p:sp>
    </p:spTree>
    <p:extLst>
      <p:ext uri="{BB962C8B-B14F-4D97-AF65-F5344CB8AC3E}">
        <p14:creationId xmlns:p14="http://schemas.microsoft.com/office/powerpoint/2010/main" val="36284150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254953" y="1061780"/>
            <a:ext cx="4579792" cy="473444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2. </a:t>
            </a:r>
            <a:r>
              <a:rPr lang="zh-CN" altLang="zh-CN" b="1" dirty="0"/>
              <a:t>病毒的特征</a:t>
            </a:r>
          </a:p>
          <a:p>
            <a:pPr indent="457200" latinLnBrk="1"/>
            <a:r>
              <a:rPr lang="zh-CN" altLang="zh-CN" dirty="0"/>
              <a:t>从上面的勒索病毒的特性中，可以观察到病毒的一些基本特征：</a:t>
            </a:r>
          </a:p>
          <a:p>
            <a:pPr indent="457200" latinLnBrk="1"/>
            <a:r>
              <a:rPr lang="zh-CN" altLang="zh-CN" dirty="0"/>
              <a:t>（</a:t>
            </a:r>
            <a:r>
              <a:rPr lang="en-US" altLang="zh-CN" dirty="0"/>
              <a:t>1</a:t>
            </a:r>
            <a:r>
              <a:rPr lang="zh-CN" altLang="zh-CN" dirty="0"/>
              <a:t>）繁殖性</a:t>
            </a:r>
            <a:endParaRPr lang="en-US" altLang="zh-CN" dirty="0"/>
          </a:p>
          <a:p>
            <a:pPr indent="457200" latinLnBrk="1"/>
            <a:r>
              <a:rPr lang="zh-CN" altLang="zh-CN" dirty="0"/>
              <a:t>（</a:t>
            </a:r>
            <a:r>
              <a:rPr lang="en-US" altLang="zh-CN" dirty="0"/>
              <a:t>2</a:t>
            </a:r>
            <a:r>
              <a:rPr lang="zh-CN" altLang="zh-CN" dirty="0"/>
              <a:t>）破坏性</a:t>
            </a:r>
          </a:p>
          <a:p>
            <a:pPr indent="457200" latinLnBrk="1"/>
            <a:r>
              <a:rPr lang="zh-CN" altLang="zh-CN" dirty="0"/>
              <a:t>（</a:t>
            </a:r>
            <a:r>
              <a:rPr lang="en-US" altLang="zh-CN" dirty="0"/>
              <a:t>3</a:t>
            </a:r>
            <a:r>
              <a:rPr lang="zh-CN" altLang="zh-CN" dirty="0"/>
              <a:t>）传染性</a:t>
            </a:r>
          </a:p>
          <a:p>
            <a:pPr indent="457200" latinLnBrk="1"/>
            <a:r>
              <a:rPr lang="zh-CN" altLang="zh-CN" dirty="0"/>
              <a:t>（</a:t>
            </a:r>
            <a:r>
              <a:rPr lang="en-US" altLang="zh-CN" dirty="0"/>
              <a:t>4</a:t>
            </a:r>
            <a:r>
              <a:rPr lang="zh-CN" altLang="zh-CN" dirty="0"/>
              <a:t>）潜伏性</a:t>
            </a:r>
          </a:p>
          <a:p>
            <a:pPr indent="457200" latinLnBrk="1"/>
            <a:r>
              <a:rPr lang="zh-CN" altLang="zh-CN" dirty="0"/>
              <a:t>（</a:t>
            </a:r>
            <a:r>
              <a:rPr lang="en-US" altLang="zh-CN" dirty="0"/>
              <a:t>5</a:t>
            </a:r>
            <a:r>
              <a:rPr lang="zh-CN" altLang="zh-CN" dirty="0"/>
              <a:t>）隐蔽性</a:t>
            </a:r>
          </a:p>
          <a:p>
            <a:pPr indent="457200" latinLnBrk="1"/>
            <a:r>
              <a:rPr lang="zh-CN" altLang="zh-CN" dirty="0"/>
              <a:t>（</a:t>
            </a:r>
            <a:r>
              <a:rPr lang="en-US" altLang="zh-CN" dirty="0"/>
              <a:t>6</a:t>
            </a:r>
            <a:r>
              <a:rPr lang="zh-CN" altLang="zh-CN" dirty="0"/>
              <a:t>）可触发性</a:t>
            </a:r>
          </a:p>
          <a:p>
            <a:pPr indent="457200" latinLnBrk="1"/>
            <a:r>
              <a:rPr lang="zh-CN" altLang="zh-CN" dirty="0"/>
              <a:t>（</a:t>
            </a:r>
            <a:r>
              <a:rPr lang="en-US" altLang="zh-CN" dirty="0"/>
              <a:t>7</a:t>
            </a:r>
            <a:r>
              <a:rPr lang="zh-CN" altLang="zh-CN" dirty="0"/>
              <a:t>）新特性</a:t>
            </a:r>
          </a:p>
        </p:txBody>
      </p:sp>
      <p:sp>
        <p:nvSpPr>
          <p:cNvPr id="7" name="文本框 23">
            <a:extLst>
              <a:ext uri="{FF2B5EF4-FFF2-40B4-BE49-F238E27FC236}">
                <a16:creationId xmlns:a16="http://schemas.microsoft.com/office/drawing/2014/main" id="{D2E6E181-711A-47DE-B955-38791429FE6C}"/>
              </a:ext>
            </a:extLst>
          </p:cNvPr>
          <p:cNvSpPr txBox="1"/>
          <p:nvPr/>
        </p:nvSpPr>
        <p:spPr>
          <a:xfrm>
            <a:off x="5834745" y="1073672"/>
            <a:ext cx="5419725" cy="2355329"/>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latinLnBrk="1"/>
            <a:r>
              <a:rPr lang="en-US" altLang="zh-CN" b="1" dirty="0"/>
              <a:t>3. </a:t>
            </a:r>
            <a:r>
              <a:rPr lang="zh-CN" altLang="zh-CN" b="1" dirty="0"/>
              <a:t>病毒的传播方式</a:t>
            </a:r>
          </a:p>
          <a:p>
            <a:pPr latinLnBrk="1"/>
            <a:r>
              <a:rPr lang="zh-CN" altLang="zh-CN" dirty="0"/>
              <a:t>病毒根据其应用范围及特点，有如下传播途径：</a:t>
            </a:r>
            <a:endParaRPr lang="en-US" altLang="zh-CN" dirty="0"/>
          </a:p>
          <a:p>
            <a:pPr latinLnBrk="1"/>
            <a:r>
              <a:rPr lang="zh-CN" altLang="zh-CN" dirty="0"/>
              <a:t>（</a:t>
            </a:r>
            <a:r>
              <a:rPr lang="en-US" altLang="zh-CN" dirty="0"/>
              <a:t>1</a:t>
            </a:r>
            <a:r>
              <a:rPr lang="zh-CN" altLang="zh-CN" dirty="0"/>
              <a:t>）存储介质</a:t>
            </a:r>
          </a:p>
          <a:p>
            <a:pPr latinLnBrk="1"/>
            <a:r>
              <a:rPr lang="zh-CN" altLang="zh-CN" dirty="0"/>
              <a:t>（</a:t>
            </a:r>
            <a:r>
              <a:rPr lang="en-US" altLang="zh-CN" dirty="0"/>
              <a:t>2</a:t>
            </a:r>
            <a:r>
              <a:rPr lang="zh-CN" altLang="zh-CN" dirty="0"/>
              <a:t>）网络</a:t>
            </a:r>
          </a:p>
          <a:p>
            <a:pPr latinLnBrk="1"/>
            <a:r>
              <a:rPr lang="zh-CN" altLang="zh-CN" dirty="0"/>
              <a:t>（</a:t>
            </a:r>
            <a:r>
              <a:rPr lang="en-US" altLang="zh-CN" dirty="0"/>
              <a:t>3</a:t>
            </a:r>
            <a:r>
              <a:rPr lang="zh-CN" altLang="zh-CN" dirty="0"/>
              <a:t>）电子邮件</a:t>
            </a:r>
          </a:p>
        </p:txBody>
      </p:sp>
    </p:spTree>
    <p:extLst>
      <p:ext uri="{BB962C8B-B14F-4D97-AF65-F5344CB8AC3E}">
        <p14:creationId xmlns:p14="http://schemas.microsoft.com/office/powerpoint/2010/main" val="1782037518"/>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2071</TotalTime>
  <Words>3558</Words>
  <Application>Microsoft Office PowerPoint</Application>
  <PresentationFormat>宽屏</PresentationFormat>
  <Paragraphs>197</Paragraphs>
  <Slides>39</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39</vt:i4>
      </vt:variant>
    </vt:vector>
  </HeadingPairs>
  <TitlesOfParts>
    <vt:vector size="46" baseType="lpstr">
      <vt:lpstr>微软雅黑</vt:lpstr>
      <vt:lpstr>幼圆</vt:lpstr>
      <vt:lpstr>站酷小薇LOGO体</vt:lpstr>
      <vt:lpstr>Arial</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585</cp:revision>
  <dcterms:created xsi:type="dcterms:W3CDTF">2020-06-26T11:31:00Z</dcterms:created>
  <dcterms:modified xsi:type="dcterms:W3CDTF">2022-12-07T01:03:23Z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y fmtid="{D5CDD505-2E9C-101B-9397-08002B2CF9AE}" pid="3" name="KSOTemplateUUID">
    <vt:lpwstr>v1.0_mb_s+3ElstvPcfk5zy2frAFoQ==</vt:lpwstr>
  </property>
</Properties>
</file>