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32"/>
  </p:notesMasterIdLst>
  <p:handoutMasterIdLst>
    <p:handoutMasterId r:id="rId33"/>
  </p:handoutMasterIdLst>
  <p:sldIdLst>
    <p:sldId id="256" r:id="rId5"/>
    <p:sldId id="266" r:id="rId6"/>
    <p:sldId id="268" r:id="rId7"/>
    <p:sldId id="328" r:id="rId8"/>
    <p:sldId id="269" r:id="rId9"/>
    <p:sldId id="419" r:id="rId10"/>
    <p:sldId id="420" r:id="rId11"/>
    <p:sldId id="421" r:id="rId12"/>
    <p:sldId id="422" r:id="rId13"/>
    <p:sldId id="423" r:id="rId14"/>
    <p:sldId id="424" r:id="rId15"/>
    <p:sldId id="425" r:id="rId16"/>
    <p:sldId id="426" r:id="rId17"/>
    <p:sldId id="427" r:id="rId18"/>
    <p:sldId id="428" r:id="rId19"/>
    <p:sldId id="429" r:id="rId20"/>
    <p:sldId id="430" r:id="rId21"/>
    <p:sldId id="431" r:id="rId22"/>
    <p:sldId id="433" r:id="rId23"/>
    <p:sldId id="432" r:id="rId24"/>
    <p:sldId id="434" r:id="rId25"/>
    <p:sldId id="435" r:id="rId26"/>
    <p:sldId id="436" r:id="rId27"/>
    <p:sldId id="437" r:id="rId28"/>
    <p:sldId id="384" r:id="rId29"/>
    <p:sldId id="353" r:id="rId30"/>
    <p:sldId id="286" r:id="rId31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21" autoAdjust="0"/>
    <p:restoredTop sz="94660"/>
  </p:normalViewPr>
  <p:slideViewPr>
    <p:cSldViewPr>
      <p:cViewPr varScale="1">
        <p:scale>
          <a:sx n="71" d="100"/>
          <a:sy n="71" d="100"/>
        </p:scale>
        <p:origin x="66" y="24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95386CDC-4A3A-4DFF-AF11-91A439C3A932}" type="datetime1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 algn="r" rtl="0"/>
              <a:t>2023/1/16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45ACAF8E-318A-4EFE-8633-D9E72ABCE0ED}" type="slidenum">
              <a:rPr lang="en-US" altLang="zh-CN" smtClean="0"/>
              <a:pPr algn="r" rtl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655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90B55CF-1AD3-47AF-86D6-6E83631F639F}" type="datetime1">
              <a:rPr lang="zh-CN" altLang="en-US" smtClean="0"/>
              <a:pPr/>
              <a:t>2023/1/16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EE2CF44-2B13-41B4-A334-1CDF534EEBBF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538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CBD98C9-E66D-4F8F-B9AC-212D09CDF6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76A818F-83B9-461F-88B2-5866DE8A86CD}"/>
              </a:ext>
            </a:extLst>
          </p:cNvPr>
          <p:cNvSpPr/>
          <p:nvPr userDrawn="1"/>
        </p:nvSpPr>
        <p:spPr>
          <a:xfrm>
            <a:off x="0" y="2391540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757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EA7F3C-E1FF-4CE6-AC0B-8CDC34D50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AE93102-1183-41C6-9E8E-06D7FB8A4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BF1C784-6F4D-41A0-A80D-13D072984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96F608-510F-46B2-9823-539406CF7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29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0780FD2-09D3-4E5F-B2F9-65C3B33D4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A60E98-AA6F-404B-B68B-24A8CEB23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3E1223-3E3A-49DB-89EE-17EB28D77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409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6B3E8-A3CA-442F-BA76-420F861E5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3F7896-C399-415D-B7B9-21C78DBDF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47D310-62AA-4D24-8BE5-B63173980D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C50F47-A6C1-4BF9-955A-296EC1074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E9C238-C917-4343-B637-E70852284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9F2BFC3-B38C-47DD-BEBD-15F98734B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06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801F45-AE38-4754-B124-D4CE140AB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C407FC6-B8D7-4240-90EA-08F21587CC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E3FDEB-79B7-47CD-8D2D-E24B627DAE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B2C154-84B4-431D-8613-121F41825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61DDBD-EDF5-4045-A1FC-8E15D31E6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21E7F2-3AA6-4DBB-8E6A-FAA243588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470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AF61B-C9F5-4782-B16D-1AF1FFFA8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19B8B3-C99C-40F8-9289-41E76637CC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6D4CD-1AE8-41CF-8E21-F291E474B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A19230-8E22-4D5B-90BF-EE117B888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9A5A53-97E5-4278-8716-37186BBD6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101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0AC9FC4-7D8F-401A-8F47-C7322F14BB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608260-FE93-485F-A0F5-7652BE5BF4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58FCE2-43EF-47F9-A817-B31A858EE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BF3502-B96B-47D9-B9D3-124DE3908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3E642C-46EC-4544-BFC0-2CA852D18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19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8401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5765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AA0A5FA-DDC3-4F7C-8BBC-21AEFDB1EC12}"/>
              </a:ext>
            </a:extLst>
          </p:cNvPr>
          <p:cNvGrpSpPr/>
          <p:nvPr userDrawn="1"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82E570C-A29B-40B7-A682-10B890ED81CB}"/>
                </a:ext>
              </a:extLst>
            </p:cNvPr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1B33C23-AE5F-4F77-92C0-6B7DB51D8F93}"/>
                </a:ext>
              </a:extLst>
            </p:cNvPr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61949F0-F125-4254-83B6-3B762ECD6823}"/>
                </a:ext>
              </a:extLst>
            </p:cNvPr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692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7775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10A8E7-3FC6-48B1-BF64-C2FF65360B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56EBCE-F2A5-4308-B3FA-EF28DCE3F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9C6098-BFE9-4B86-A8C4-BC06602DA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4635C3-FCD0-4773-8E63-64891B6E8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C6C467-3C99-417D-9382-6B10899C3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0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07C3C3-6413-4113-AD77-B7E6175A0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1EB488-4C95-4A47-95CC-3D75A504E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1C92E6-48FC-4BB1-AA45-8F3A37733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EF0123-D849-4A9B-AD73-86EF7C88E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F5BAE0-026C-43DD-97E8-0CE751DE1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F19864-3798-46E9-9416-D8D972524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F9D098-13FD-4F20-A0BE-CD9DD312B0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29CE12-6E6B-45B9-B08D-B63164752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B3C5D1-A24A-4313-B7AC-A20F26505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5E8E9C-D634-4006-A045-836324CBE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16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D74B14-CA6C-48DE-A7CA-B591ADB14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8433D4-52E9-405F-9508-782185362B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A1906C7-BBEA-42D3-9F1C-475F9436E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B5D5A54-00F8-41B4-979E-B59AD5AFB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764C54-FDDA-44C1-88AA-4DC010C4F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947A52-E40E-4A62-9833-F9F7EC837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342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64D89C-6816-4283-A587-4487F09BD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936A9A-D63C-4635-A7C4-26C8EB320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B56EC5-E85F-448B-BC83-98739D3F8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64FDD30-E805-450A-9284-6E4596DD5C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8A8015E-91D8-4E17-8700-2BE03D2870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53CA02B-B609-4CED-8046-260A037B6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D0F4DD5-F39F-4229-9C2C-A366584B2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5164C2F-A883-44EC-92C2-4B705D1EB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894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73B2D07-3B09-43BE-B39E-306728508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C601C1-C38D-467A-ADFA-089D382C8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E1D3F3-FF74-4093-A048-BD2B2F7340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EE3CE8-4384-4FA1-9808-EE6FC397F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0D5640-790D-4D21-9B65-79E19F183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97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4" r:id="rId3"/>
    <p:sldLayoutId id="2147483676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82FBA10E-98F2-4B59-933F-69E3F5E209F7}"/>
              </a:ext>
            </a:extLst>
          </p:cNvPr>
          <p:cNvSpPr txBox="1">
            <a:spLocks/>
          </p:cNvSpPr>
          <p:nvPr/>
        </p:nvSpPr>
        <p:spPr>
          <a:xfrm>
            <a:off x="1667508" y="4293096"/>
            <a:ext cx="8856984" cy="9233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绘制复杂建筑图形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53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47528" y="1628800"/>
            <a:ext cx="8496944" cy="3312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5.2.1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倒角与圆角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倒角和圆角是对两条相交的边线进行修剪，以此来修饰图形轮廓。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倒角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在“修改”面板中单击“圆角”右侧下拉按钮，在其列表中选择“倒角”选项即可启动该命令。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圆角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圆角是指通过指定圆弧的半径值，将两条相交的边线圆滑的连接起来。</a:t>
            </a:r>
          </a:p>
        </p:txBody>
      </p:sp>
    </p:spTree>
    <p:extLst>
      <p:ext uri="{BB962C8B-B14F-4D97-AF65-F5344CB8AC3E}">
        <p14:creationId xmlns:p14="http://schemas.microsoft.com/office/powerpoint/2010/main" val="2859163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207568" y="908720"/>
            <a:ext cx="7776864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5.2.2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修剪与延伸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修剪是将超出的图形边界的线段进行修剪。延伸是将线段延伸到指定的边界。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在“修剪”面板中单击“修剪”命令，在图形中选择要修剪的线段即可。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90927DEB-3173-4721-B27C-C9757C12C7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823" y="3717032"/>
            <a:ext cx="2323143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>
            <a:extLst>
              <a:ext uri="{FF2B5EF4-FFF2-40B4-BE49-F238E27FC236}">
                <a16:creationId xmlns:a16="http://schemas.microsoft.com/office/drawing/2014/main" id="{73AABBB9-35C0-46EB-B658-A9C3F90CAD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787" y="3720026"/>
            <a:ext cx="2281713" cy="1725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图片 1">
            <a:extLst>
              <a:ext uri="{FF2B5EF4-FFF2-40B4-BE49-F238E27FC236}">
                <a16:creationId xmlns:a16="http://schemas.microsoft.com/office/drawing/2014/main" id="{BC657CA3-8F1A-4498-AD1E-459CF448A5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321" y="3717032"/>
            <a:ext cx="2319119" cy="1725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78274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207568" y="824302"/>
            <a:ext cx="7776864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5.2.3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分解和合并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对于组合图形中的某一组图形对象进行单独编辑时，则先要对组合的图形进行分解才可。在“修剪”面板中单击“分解”按钮，选择好所需图形，按回车键即可将其分解。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BA443BBF-AE4D-4FDE-A0F2-748B7704B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32" y="2996952"/>
            <a:ext cx="1941321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>
            <a:extLst>
              <a:ext uri="{FF2B5EF4-FFF2-40B4-BE49-F238E27FC236}">
                <a16:creationId xmlns:a16="http://schemas.microsoft.com/office/drawing/2014/main" id="{FA415E06-51DB-405B-B394-BD16E374E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998" y="2996952"/>
            <a:ext cx="1882239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图片 1">
            <a:extLst>
              <a:ext uri="{FF2B5EF4-FFF2-40B4-BE49-F238E27FC236}">
                <a16:creationId xmlns:a16="http://schemas.microsoft.com/office/drawing/2014/main" id="{D544F60A-4B8F-41A3-A564-FE22ABADC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298" y="2996952"/>
            <a:ext cx="1802318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81216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207568" y="620688"/>
            <a:ext cx="7776864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5.2.4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打断与拉伸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利用“打断”命令可将已有的线段分离为两段。被分离的线段只能单独的线条，不能是任何组合形体，如图块、编组等。在“修改”面板中单击“打断”按钮，在图形中指定好第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个打断点，移动光标，指定第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个打断点即可打断图形。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522EFD23-4F07-4688-B4F0-57BD6C2599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770" y="3201510"/>
            <a:ext cx="2212971" cy="2346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87AAEB5C-B6C5-4803-8EC6-C2CBC890A8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9765" y="3201510"/>
            <a:ext cx="2426727" cy="2346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1">
            <a:extLst>
              <a:ext uri="{FF2B5EF4-FFF2-40B4-BE49-F238E27FC236}">
                <a16:creationId xmlns:a16="http://schemas.microsoft.com/office/drawing/2014/main" id="{4D1EE4C2-F99E-421A-89CC-0F2577664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077" y="3201509"/>
            <a:ext cx="1906355" cy="2346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34755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729042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6329442" y="3972975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编辑线段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3041676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81202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99556" y="1916832"/>
            <a:ext cx="7992888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5.3.1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编辑多线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在利用多线命令绘制墙体时，如需要对两条墙体线相交处进行修剪，可双击其中一条多线，打开“多线编辑工具”对话框，在此根据需要选择合适的编辑工具，并在图形中选择两条相交的多线即可。</a:t>
            </a:r>
          </a:p>
        </p:txBody>
      </p:sp>
    </p:spTree>
    <p:extLst>
      <p:ext uri="{BB962C8B-B14F-4D97-AF65-F5344CB8AC3E}">
        <p14:creationId xmlns:p14="http://schemas.microsoft.com/office/powerpoint/2010/main" val="1568269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378587" y="831105"/>
            <a:ext cx="7434826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5.3.2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编辑多段线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与多线类似，绘制的多段线也可进行二次编辑加工。双击要编辑的多段线，可打开编辑列表。用户可根据需要选择相应的编辑工具进行操作即可。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AC538085-0975-48D2-9FED-C21C43AE5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134" y="2715723"/>
            <a:ext cx="1805732" cy="31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19996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185065" y="620688"/>
            <a:ext cx="7821870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5.3.3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编辑样条曲线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样条曲线后，用户可以增加、删除样条曲线上的控制点，也可调整该控制点的位置，使其改变图形的形态。还可以打开或者闭合样条曲线。双击样条曲线，在打开的快捷列表中，可选择相应的编辑选项来操作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86E8AF25-B393-4BA6-BFAC-D7EE5D064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742" y="3140968"/>
            <a:ext cx="2180512" cy="2346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C09977AC-CBB2-48E7-9880-70B5134CEB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792" y="3140968"/>
            <a:ext cx="2180512" cy="24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6567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185065" y="621052"/>
            <a:ext cx="7821870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5.3.4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光顺曲线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光顺曲线是指在两条直线或曲线之间的创建样条曲线，使其达到无缝连接的效果。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在“修改”面板中单击“圆角”下拉按钮，在列表中选择“光顺曲线”选项，可启动该命令。用户可根据命令行中的提示信息，选择两条要连接的线段即可完成连接操作。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9B5B2566-1767-402B-AB6C-2DF20F232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656" y="3717032"/>
            <a:ext cx="2880320" cy="154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>
            <a:extLst>
              <a:ext uri="{FF2B5EF4-FFF2-40B4-BE49-F238E27FC236}">
                <a16:creationId xmlns:a16="http://schemas.microsoft.com/office/drawing/2014/main" id="{D72C275C-7847-476F-8F28-00A3031B6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080" y="3717032"/>
            <a:ext cx="2520280" cy="1457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34735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56760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6078582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编辑图形夹点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88024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7490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66AA01D-C23C-4507-A15D-3C049AD759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63852" y="695226"/>
            <a:ext cx="2664296" cy="717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章节概述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74531" y="1563361"/>
            <a:ext cx="8442938" cy="3731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所谓的复杂图形其实就是在简单二维图形的基础上进行复制、旋转、镜像、阵列、修剪等编辑操作，使其转化为新图形。本章将着重介绍这些图形的编辑功能，好让用户顺利的绘制出更为复杂的图形出来。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知识要点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掌握图形的移动和复制方法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掌握图形的编辑方法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掌握各类线段的编辑方法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掌握图形填充的方法</a:t>
            </a:r>
          </a:p>
        </p:txBody>
      </p:sp>
    </p:spTree>
    <p:extLst>
      <p:ext uri="{BB962C8B-B14F-4D97-AF65-F5344CB8AC3E}">
        <p14:creationId xmlns:p14="http://schemas.microsoft.com/office/powerpoint/2010/main" val="2832100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237946" y="620688"/>
            <a:ext cx="7716108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5.4.1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设置夹点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夹点的大小和颜色是可以设置的。在命令行中输入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OP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，按回车键，打开“选项”对话框，切换到“选择集”选项卡，在“夹点尺寸”和“夹点”选线组中，可对夹点大小、颜色、显示状态等选项进行设置。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B3CC8B86-122E-4A28-B1ED-C80442DDF2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840" y="2966971"/>
            <a:ext cx="3752320" cy="2838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73450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294765" y="692696"/>
            <a:ext cx="7602470" cy="144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5.4.2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编辑夹点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选中图形，右击图形中所需编辑的夹点，系统会打开编辑列表，在此可选择相应的编辑命令进行操作。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2DA87CA3-0FD9-44BA-B654-91D916D561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840" y="2420888"/>
            <a:ext cx="2880320" cy="321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3244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423592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934566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填充图形图案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736226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05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62233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294765" y="1124744"/>
            <a:ext cx="7602470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5.5.1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图案填充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在“绘图”面板单击“图案填充”按钮，打开“图案填充创建”选项卡，在此可对其填充参数进行设置。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198AEF8A-EE28-400D-B15B-A8381AD855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229" y="3531774"/>
            <a:ext cx="7059542" cy="778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78286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215162" y="764704"/>
            <a:ext cx="7761675" cy="1872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5.5.2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渐变色填充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为了有较好的视觉效果，可为填充的图案添加渐变颜色。在“图案填充创建”选项卡中的“图案填充图案”列表中选择渐变色类型。然后设置好“渐变色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”和“渐变色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”的颜色。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E3C89DB4-8C63-4A61-9921-F9D034663C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809" y="2996952"/>
            <a:ext cx="2088232" cy="2661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>
            <a:extLst>
              <a:ext uri="{FF2B5EF4-FFF2-40B4-BE49-F238E27FC236}">
                <a16:creationId xmlns:a16="http://schemas.microsoft.com/office/drawing/2014/main" id="{057298BC-3897-4DFF-86F0-2961925453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5479" y="2996952"/>
            <a:ext cx="3370881" cy="2661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30830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415480" y="548680"/>
            <a:ext cx="504056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【实战演练】绘制二层茶馆立面图形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469525F-BF07-4D7C-BA26-432C8D1FF49F}"/>
              </a:ext>
            </a:extLst>
          </p:cNvPr>
          <p:cNvSpPr/>
          <p:nvPr/>
        </p:nvSpPr>
        <p:spPr>
          <a:xfrm>
            <a:off x="2060439" y="1462209"/>
            <a:ext cx="8071121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本实例将综合本章所学的知识点，来绘制茶楼图，其中所涉及到的命令有定数等分、直线、矩形、多段线、弧线等。</a:t>
            </a:r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256CEDFD-E8FD-48DF-B167-CD538BFD28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616" y="2996952"/>
            <a:ext cx="3305789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>
            <a:extLst>
              <a:ext uri="{FF2B5EF4-FFF2-40B4-BE49-F238E27FC236}">
                <a16:creationId xmlns:a16="http://schemas.microsoft.com/office/drawing/2014/main" id="{5F5AC75E-1AD9-4B55-BA8D-7C385D9249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032" y="2996952"/>
            <a:ext cx="3301458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78151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049253E-053A-45C4-A15E-02C655806DE0}"/>
              </a:ext>
            </a:extLst>
          </p:cNvPr>
          <p:cNvSpPr/>
          <p:nvPr/>
        </p:nvSpPr>
        <p:spPr>
          <a:xfrm>
            <a:off x="1487488" y="476672"/>
            <a:ext cx="2448272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【课后作业】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617101-E4AE-455A-B701-3E05918289CD}"/>
              </a:ext>
            </a:extLst>
          </p:cNvPr>
          <p:cNvSpPr/>
          <p:nvPr/>
        </p:nvSpPr>
        <p:spPr>
          <a:xfrm>
            <a:off x="1631504" y="1402341"/>
            <a:ext cx="4320480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绘制办公楼立面图形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利用矩形、直线、偏移、复制、修剪等命令绘制。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237031B-BA76-4121-B333-FA28A27EEA12}"/>
              </a:ext>
            </a:extLst>
          </p:cNvPr>
          <p:cNvSpPr/>
          <p:nvPr/>
        </p:nvSpPr>
        <p:spPr>
          <a:xfrm>
            <a:off x="1631504" y="3717033"/>
            <a:ext cx="4320480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．填充别墅立面图形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利用图案填充命令，完成别墅立面墙面以及屋顶区域的填充操作。</a:t>
            </a:r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5197628F-7532-4486-AADA-55702CC4AF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008" y="891927"/>
            <a:ext cx="4352925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1">
            <a:extLst>
              <a:ext uri="{FF2B5EF4-FFF2-40B4-BE49-F238E27FC236}">
                <a16:creationId xmlns:a16="http://schemas.microsoft.com/office/drawing/2014/main" id="{E36CB40A-2F75-4D38-B36C-62E04286B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008" y="3356992"/>
            <a:ext cx="436245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0750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A231240-5664-4D40-A841-F9ACDD6599A8}"/>
              </a:ext>
            </a:extLst>
          </p:cNvPr>
          <p:cNvSpPr txBox="1"/>
          <p:nvPr/>
        </p:nvSpPr>
        <p:spPr>
          <a:xfrm>
            <a:off x="7432716" y="919129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B0B18C1-6244-4E6A-BEA8-74CEBA5C0BFE}"/>
              </a:ext>
            </a:extLst>
          </p:cNvPr>
          <p:cNvCxnSpPr/>
          <p:nvPr/>
        </p:nvCxnSpPr>
        <p:spPr>
          <a:xfrm flipH="1">
            <a:off x="7582016" y="1048461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B3AE6193-DF42-410A-9CB6-82DE20D41776}"/>
              </a:ext>
            </a:extLst>
          </p:cNvPr>
          <p:cNvSpPr txBox="1"/>
          <p:nvPr/>
        </p:nvSpPr>
        <p:spPr>
          <a:xfrm>
            <a:off x="7435384" y="1916832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CBDC785-DE2C-46E9-9363-5C28A96C36ED}"/>
              </a:ext>
            </a:extLst>
          </p:cNvPr>
          <p:cNvCxnSpPr/>
          <p:nvPr/>
        </p:nvCxnSpPr>
        <p:spPr>
          <a:xfrm flipH="1">
            <a:off x="7595085" y="2048171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hlinkClick r:id="rId2" action="ppaction://hlinksldjump"/>
            <a:extLst>
              <a:ext uri="{FF2B5EF4-FFF2-40B4-BE49-F238E27FC236}">
                <a16:creationId xmlns:a16="http://schemas.microsoft.com/office/drawing/2014/main" id="{07819D99-2EDE-40EA-A2DF-0FE33F2C43C0}"/>
              </a:ext>
            </a:extLst>
          </p:cNvPr>
          <p:cNvSpPr txBox="1"/>
          <p:nvPr/>
        </p:nvSpPr>
        <p:spPr>
          <a:xfrm>
            <a:off x="8468435" y="196737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修改图形对象</a:t>
            </a:r>
            <a:endParaRPr lang="zh-CN" altLang="en-US" dirty="0"/>
          </a:p>
        </p:txBody>
      </p:sp>
      <p:sp>
        <p:nvSpPr>
          <p:cNvPr id="16" name="文本框 15">
            <a:hlinkClick r:id="rId3" action="ppaction://hlinksldjump"/>
            <a:extLst>
              <a:ext uri="{FF2B5EF4-FFF2-40B4-BE49-F238E27FC236}">
                <a16:creationId xmlns:a16="http://schemas.microsoft.com/office/drawing/2014/main" id="{F4DB52E4-5397-469F-B81A-6ECD7E62D73C}"/>
              </a:ext>
            </a:extLst>
          </p:cNvPr>
          <p:cNvSpPr txBox="1"/>
          <p:nvPr/>
        </p:nvSpPr>
        <p:spPr>
          <a:xfrm>
            <a:off x="8475695" y="908720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移动、复制图形对象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A5EF44E-4DDE-4FAE-B545-D0FA2027AC8D}"/>
              </a:ext>
            </a:extLst>
          </p:cNvPr>
          <p:cNvSpPr txBox="1"/>
          <p:nvPr/>
        </p:nvSpPr>
        <p:spPr>
          <a:xfrm>
            <a:off x="7442440" y="2938975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93311A1-B9CA-4815-ACDC-4867D7E722D4}"/>
              </a:ext>
            </a:extLst>
          </p:cNvPr>
          <p:cNvCxnSpPr/>
          <p:nvPr/>
        </p:nvCxnSpPr>
        <p:spPr>
          <a:xfrm flipH="1">
            <a:off x="7552205" y="3085554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hlinkClick r:id="rId4" action="ppaction://hlinksldjump"/>
            <a:extLst>
              <a:ext uri="{FF2B5EF4-FFF2-40B4-BE49-F238E27FC236}">
                <a16:creationId xmlns:a16="http://schemas.microsoft.com/office/drawing/2014/main" id="{E204846B-0E80-4C63-8168-E89DA087EB64}"/>
              </a:ext>
            </a:extLst>
          </p:cNvPr>
          <p:cNvSpPr txBox="1"/>
          <p:nvPr/>
        </p:nvSpPr>
        <p:spPr>
          <a:xfrm>
            <a:off x="8468002" y="290081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编辑线段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313B67B-8201-4A55-9182-63FD8D07E410}"/>
              </a:ext>
            </a:extLst>
          </p:cNvPr>
          <p:cNvSpPr txBox="1"/>
          <p:nvPr/>
        </p:nvSpPr>
        <p:spPr>
          <a:xfrm>
            <a:off x="7437996" y="3962224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F41A92E-5C9A-44B0-BB9A-4DFEA4C8E1B3}"/>
              </a:ext>
            </a:extLst>
          </p:cNvPr>
          <p:cNvCxnSpPr/>
          <p:nvPr/>
        </p:nvCxnSpPr>
        <p:spPr>
          <a:xfrm flipH="1">
            <a:off x="7578667" y="4093666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hlinkClick r:id="rId5" action="ppaction://hlinksldjump"/>
            <a:extLst>
              <a:ext uri="{FF2B5EF4-FFF2-40B4-BE49-F238E27FC236}">
                <a16:creationId xmlns:a16="http://schemas.microsoft.com/office/drawing/2014/main" id="{5126FECB-EC7C-4422-9995-8C8D1D069AA8}"/>
              </a:ext>
            </a:extLst>
          </p:cNvPr>
          <p:cNvSpPr txBox="1"/>
          <p:nvPr/>
        </p:nvSpPr>
        <p:spPr>
          <a:xfrm>
            <a:off x="8483527" y="390892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编辑图形夹点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EA50EBAB-3BBD-4619-B0A8-0E21B2CB14BE}"/>
              </a:ext>
            </a:extLst>
          </p:cNvPr>
          <p:cNvCxnSpPr/>
          <p:nvPr/>
        </p:nvCxnSpPr>
        <p:spPr>
          <a:xfrm flipH="1">
            <a:off x="7606897" y="507117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hlinkClick r:id="rId4" action="ppaction://hlinksldjump"/>
            <a:extLst>
              <a:ext uri="{FF2B5EF4-FFF2-40B4-BE49-F238E27FC236}">
                <a16:creationId xmlns:a16="http://schemas.microsoft.com/office/drawing/2014/main" id="{9E378C38-7AEA-4D90-B4E4-6BAA947BE1D7}"/>
              </a:ext>
            </a:extLst>
          </p:cNvPr>
          <p:cNvSpPr txBox="1"/>
          <p:nvPr/>
        </p:nvSpPr>
        <p:spPr>
          <a:xfrm>
            <a:off x="8497243" y="486941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填充图形图案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A778149-D2BF-4FAC-8965-DA79C304E09D}"/>
              </a:ext>
            </a:extLst>
          </p:cNvPr>
          <p:cNvSpPr txBox="1"/>
          <p:nvPr/>
        </p:nvSpPr>
        <p:spPr>
          <a:xfrm>
            <a:off x="7320136" y="4645585"/>
            <a:ext cx="1022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05</a:t>
            </a:r>
            <a:endParaRPr lang="zh-CN" altLang="en-US" sz="60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3224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1559496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159896" y="3972975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移动、复制图形对象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1872130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4369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672008" y="1196752"/>
            <a:ext cx="8847983" cy="4192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5.1.1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移动与复制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移动图形是指在不改变对象的方向和大小的情况下，从当前位置移动到新的位置。而复制图形则是将原图形进行复制到新位置，并保留原有图形的操作。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移动图形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在“修改”面板中单击“移动”按钮，根据命令行的提示信息，指定要图形的移动基点和目标基点即可。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复制图形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复制命令与移动命令的操作相似。在“修改”面板中单击“复制”按钮，根据命令行的提示信息，指定好图形的复制基点和目标基点即可。</a:t>
            </a:r>
          </a:p>
        </p:txBody>
      </p:sp>
    </p:spTree>
    <p:extLst>
      <p:ext uri="{BB962C8B-B14F-4D97-AF65-F5344CB8AC3E}">
        <p14:creationId xmlns:p14="http://schemas.microsoft.com/office/powerpoint/2010/main" val="3755363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667508" y="908720"/>
            <a:ext cx="8856984" cy="4680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5.1.2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旋转与缩放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旋转图形是将图形按照指定的旋转角度进行旋转。而缩放图形是将图形按照指定的比例来进行放大或缩小。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旋转图形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在“修改”面板中单击“旋转”命令，根据命令行的提示，选择图形的旋转基点，设定好旋转角度即可。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缩放图形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在“修改”面板中单击“缩放”命令，根据命令行中的提示，指定好缩放基点，移动光标并输入比例值，按回车键即可。比值小于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，则为缩小图形。相反比值大于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，则为放大图形。</a:t>
            </a:r>
          </a:p>
        </p:txBody>
      </p:sp>
    </p:spTree>
    <p:extLst>
      <p:ext uri="{BB962C8B-B14F-4D97-AF65-F5344CB8AC3E}">
        <p14:creationId xmlns:p14="http://schemas.microsoft.com/office/powerpoint/2010/main" val="3752287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21514" y="980728"/>
            <a:ext cx="8748972" cy="4248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5.1.3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偏移与镜像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偏移图形是创建一个与选定图形类似的新图形，并将它放置在原图形的内侧或外侧。而镜像图形是将图形按照指定的中线进行对称复制操作。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偏移图形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在“修改”面板中单击“偏移”命令，根据命令行中的提示，先设定偏移的距离，然后选中所需图形，并指定好偏移方向上的一点，即可偏移图形。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镜像图形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在“修改”面板中单击“镜像”命令，根据命令行中的提示，指定好两个镜像点。然后在打开的列表中选择“否”选项，即可镜像图形。</a:t>
            </a:r>
          </a:p>
        </p:txBody>
      </p:sp>
    </p:spTree>
    <p:extLst>
      <p:ext uri="{BB962C8B-B14F-4D97-AF65-F5344CB8AC3E}">
        <p14:creationId xmlns:p14="http://schemas.microsoft.com/office/powerpoint/2010/main" val="23802123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48517" y="934632"/>
            <a:ext cx="8694966" cy="4654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5.1.4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阵列图形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阵列是一种有规则的复制图形命令。当图形要按照指定的位置进行分布时，就可以使用阵列图形命令解决，阵列命令包括矩形阵列、环形阵列和路径阵列这三种。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矩形阵列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矩形阵列是指将图形对象按照指定的行数和列数进行排列复制。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环形阵列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环形阵列是指将图形按照指定的基点以环形的结构进行排列。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路径阵列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路径阵列是将图形根据指定的路径进行阵列。</a:t>
            </a:r>
          </a:p>
        </p:txBody>
      </p:sp>
    </p:spTree>
    <p:extLst>
      <p:ext uri="{BB962C8B-B14F-4D97-AF65-F5344CB8AC3E}">
        <p14:creationId xmlns:p14="http://schemas.microsoft.com/office/powerpoint/2010/main" val="940989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290023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890423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修改图形对象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602657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558774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1566889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2012-05-23T08:44:00+00:00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TP102901017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836753</LocLastLocAttemptVersionLookup>
    <IsSearchable xmlns="4873beb7-5857-4685-be1f-d57550cc96cc">true</IsSearchable>
    <TemplateTemplateType xmlns="4873beb7-5857-4685-be1f-d57550cc96cc">PowerPoint Design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REDMOND\v-anij</DisplayName>
        <AccountId>2469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B5C6E15-39DC-470B-9445-F754B9458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4098515-0C12-46CF-BC7C-69B4A13CD5FA}">
  <ds:schemaRefs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metadata/properties"/>
    <ds:schemaRef ds:uri="4873beb7-5857-4685-be1f-d57550cc96cc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46CFF6F-D9AA-4BC0-911A-0A135677191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业务技术电路板设计演示文稿（宽屏）</Template>
  <TotalTime>0</TotalTime>
  <Words>1368</Words>
  <Application>Microsoft Office PowerPoint</Application>
  <PresentationFormat>宽屏</PresentationFormat>
  <Paragraphs>91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等线</vt:lpstr>
      <vt:lpstr>等线 Light</vt:lpstr>
      <vt:lpstr>微软雅黑</vt:lpstr>
      <vt:lpstr>幼圆</vt:lpstr>
      <vt:lpstr>站酷小薇LOGO体</vt:lpstr>
      <vt:lpstr>Arial</vt:lpstr>
      <vt:lpstr>Candara</vt:lpstr>
      <vt:lpstr>Times New Roman</vt:lpstr>
      <vt:lpstr>自定义设计方案</vt:lpstr>
      <vt:lpstr>PowerPoint 演示文稿</vt:lpstr>
      <vt:lpstr>章节概述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2018-06-11T07:10:29Z</dcterms:created>
  <dcterms:modified xsi:type="dcterms:W3CDTF">2023-01-16T06:06:32Z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