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23"/>
  </p:notesMasterIdLst>
  <p:handoutMasterIdLst>
    <p:handoutMasterId r:id="rId24"/>
  </p:handoutMasterIdLst>
  <p:sldIdLst>
    <p:sldId id="256" r:id="rId5"/>
    <p:sldId id="266" r:id="rId6"/>
    <p:sldId id="268" r:id="rId7"/>
    <p:sldId id="328" r:id="rId8"/>
    <p:sldId id="269" r:id="rId9"/>
    <p:sldId id="485" r:id="rId10"/>
    <p:sldId id="486" r:id="rId11"/>
    <p:sldId id="487" r:id="rId12"/>
    <p:sldId id="488" r:id="rId13"/>
    <p:sldId id="489" r:id="rId14"/>
    <p:sldId id="490" r:id="rId15"/>
    <p:sldId id="491" r:id="rId16"/>
    <p:sldId id="492" r:id="rId17"/>
    <p:sldId id="493" r:id="rId18"/>
    <p:sldId id="494" r:id="rId19"/>
    <p:sldId id="495" r:id="rId20"/>
    <p:sldId id="496" r:id="rId21"/>
    <p:sldId id="286" r:id="rId22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21" autoAdjust="0"/>
    <p:restoredTop sz="94660"/>
  </p:normalViewPr>
  <p:slideViewPr>
    <p:cSldViewPr>
      <p:cViewPr varScale="1">
        <p:scale>
          <a:sx n="71" d="100"/>
          <a:sy n="71" d="100"/>
        </p:scale>
        <p:origin x="66" y="24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95386CDC-4A3A-4DFF-AF11-91A439C3A932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r" rtl="0"/>
              <a:t>2023/1/16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en-US" altLang="zh-CN" smtClean="0"/>
              <a:pPr algn="r" rt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90B55CF-1AD3-47AF-86D6-6E83631F639F}" type="datetime1">
              <a:rPr lang="zh-CN" altLang="en-US" smtClean="0"/>
              <a:pPr/>
              <a:t>2023/1/16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EE2CF44-2B13-41B4-A334-1CDF534EEBBF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BD98C9-E66D-4F8F-B9AC-212D09CDF6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76A818F-83B9-461F-88B2-5866DE8A86CD}"/>
              </a:ext>
            </a:extLst>
          </p:cNvPr>
          <p:cNvSpPr/>
          <p:nvPr userDrawn="1"/>
        </p:nvSpPr>
        <p:spPr>
          <a:xfrm>
            <a:off x="0" y="2391540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75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A7F3C-E1FF-4CE6-AC0B-8CDC34D50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E93102-1183-41C6-9E8E-06D7FB8A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F1C784-6F4D-41A0-A80D-13D07298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96F608-510F-46B2-9823-539406CF7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80FD2-09D3-4E5F-B2F9-65C3B33D4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0E98-AA6F-404B-B68B-24A8CEB23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3E1223-3E3A-49DB-89EE-17EB28D77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9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6B3E8-A3CA-442F-BA76-420F861E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3F7896-C399-415D-B7B9-21C78DBD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7D310-62AA-4D24-8BE5-B6317398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50F47-A6C1-4BF9-955A-296EC107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E9C238-C917-4343-B637-E7085228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F2BFC3-B38C-47DD-BEBD-15F98734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0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01F45-AE38-4754-B124-D4CE140A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07FC6-B8D7-4240-90EA-08F21587C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3FDEB-79B7-47CD-8D2D-E24B627DA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C154-84B4-431D-8613-121F41825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1DDBD-EDF5-4045-A1FC-8E15D31E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1E7F2-3AA6-4DBB-8E6A-FAA24358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0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AF61B-C9F5-4782-B16D-1AF1FFF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19B8B3-C99C-40F8-9289-41E76637C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6D4CD-1AE8-41CF-8E21-F291E474B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A19230-8E22-4D5B-90BF-EE117B88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A5A53-97E5-4278-8716-37186BBD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AC9FC4-7D8F-401A-8F47-C7322F14B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08260-FE93-485F-A0F5-7652BE5BF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8FCE2-43EF-47F9-A817-B31A858E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F3502-B96B-47D9-B9D3-124DE39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E642C-46EC-4544-BFC0-2CA852D1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840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76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0A5FA-DDC3-4F7C-8BBC-21AEFDB1EC12}"/>
              </a:ext>
            </a:extLst>
          </p:cNvPr>
          <p:cNvGrpSpPr/>
          <p:nvPr userDrawn="1"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2E570C-A29B-40B7-A682-10B890ED81CB}"/>
                </a:ext>
              </a:extLst>
            </p:cNvPr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B33C23-AE5F-4F77-92C0-6B7DB51D8F93}"/>
                </a:ext>
              </a:extLst>
            </p:cNvPr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61949F0-F125-4254-83B6-3B762ECD6823}"/>
                </a:ext>
              </a:extLst>
            </p:cNvPr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69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7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A8E7-3FC6-48B1-BF64-C2FF65360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56EBCE-F2A5-4308-B3FA-EF28DCE3F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C6098-BFE9-4B86-A8C4-BC06602D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635C3-FCD0-4773-8E63-64891B6E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6C467-3C99-417D-9382-6B10899C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07C3C3-6413-4113-AD77-B7E6175A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1EB488-4C95-4A47-95CC-3D75A504E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1C92E6-48FC-4BB1-AA45-8F3A3773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F0123-D849-4A9B-AD73-86EF7C88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F5BAE0-026C-43DD-97E8-0CE751DE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9864-3798-46E9-9416-D8D97252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F9D098-13FD-4F20-A0BE-CD9DD312B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29CE12-6E6B-45B9-B08D-B6316475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C5D1-A24A-4313-B7AC-A20F2650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5E8E9C-D634-4006-A045-836324CB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1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74B14-CA6C-48DE-A7CA-B591ADB14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433D4-52E9-405F-9508-782185362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1906C7-BBEA-42D3-9F1C-475F9436E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5D5A54-00F8-41B4-979E-B59AD5AF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64C54-FDDA-44C1-88AA-4DC010C4F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47A52-E40E-4A62-9833-F9F7EC83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4D89C-6816-4283-A587-4487F09B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36A9A-D63C-4635-A7C4-26C8EB320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56EC5-E85F-448B-BC83-98739D3F8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FDD30-E805-450A-9284-6E4596DD5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A8015E-91D8-4E17-8700-2BE03D287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3CA02B-B609-4CED-8046-260A037B6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0F4DD5-F39F-4229-9C2C-A366584B2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164C2F-A883-44EC-92C2-4B705D1E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89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3B2D07-3B09-43BE-B39E-30672850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601C1-C38D-467A-ADFA-089D382C8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1D3F3-FF74-4093-A048-BD2B2F734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E3CE8-4384-4FA1-9808-EE6FC397F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0D5640-790D-4D21-9B65-79E19F183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82FBA10E-98F2-4B59-933F-69E3F5E209F7}"/>
              </a:ext>
            </a:extLst>
          </p:cNvPr>
          <p:cNvSpPr txBox="1">
            <a:spLocks/>
          </p:cNvSpPr>
          <p:nvPr/>
        </p:nvSpPr>
        <p:spPr>
          <a:xfrm>
            <a:off x="1199456" y="4293096"/>
            <a:ext cx="10153128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绘制各类建筑三视图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649505" y="692696"/>
            <a:ext cx="8892990" cy="5116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10.2.1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建筑立面图绘制内容及要求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建筑立面图主要反映房屋各部位的高度、外貌和装修要求，是建筑外装修的主要依据。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当某个建筑立面与其他立面相同时，可以忽略不计。而当建筑物有曲线、圆形或多边形侧面时，可以将其分段展开，绘制展开立面图，并在其图名后加注“展开”二字。这样能够真实的反映出建筑物的实际情况。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在建筑物立面图中，相同的门窗、阳台、外檐构造等可在局部重点表示，绘制出其完整的图形，其余部分只需绘制轮廓线。如果门窗不是引用有关门窗图集，则其细部构造需要绘制大样图来表示。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建筑立面图的比例可与平面图不相一致，以能表达清楚又方便看图（图幅不宜过大）为原则，比例在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1:100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1:150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1:200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之间选择皆可。</a:t>
            </a:r>
          </a:p>
        </p:txBody>
      </p:sp>
    </p:spTree>
    <p:extLst>
      <p:ext uri="{BB962C8B-B14F-4D97-AF65-F5344CB8AC3E}">
        <p14:creationId xmlns:p14="http://schemas.microsoft.com/office/powerpoint/2010/main" val="2390462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532492" y="476672"/>
            <a:ext cx="9388044" cy="5544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10.2.2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建筑立面绘制流程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从总体上来说，立画图是在平面图的基础上，引出定位辅助线确定立面图样的水平位置及大小。然后根据高度方向的设计尺寸确定立面图样的竖向位置及尺寸，从而绘制出一个个图样。立面图绘制的步骤如下。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）绘图环境设置。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）确定定位辅助线：包括墙、柱定位轴线、楼层水平定位辅助线及其他立面图样的辅助线。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）立面图样绘制：包括墙体外轮廓及内部凹凸轮廓、门窗（幕墙）、入口台阶及坡道、雨棚、窗台、窗楣、壁柱、檐口、栏杆、外露楼梯、各种线脚等内容。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）配景：包括植物、车辆、人物等。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）尺寸、文字标注。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）线型、线宽设置。</a:t>
            </a:r>
          </a:p>
        </p:txBody>
      </p:sp>
    </p:spTree>
    <p:extLst>
      <p:ext uri="{BB962C8B-B14F-4D97-AF65-F5344CB8AC3E}">
        <p14:creationId xmlns:p14="http://schemas.microsoft.com/office/powerpoint/2010/main" val="4055350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19535" y="865263"/>
            <a:ext cx="8352928" cy="144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10.2.3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绘制办公楼立面图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介绍立面图形的绘制方法。在开始绘制时，通常根据建筑平面和剖面的关系，绘制出建筑立面轮廓，然后在此基础上添加门窗等室外建筑构件。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463F2E53-8981-499E-810D-F49CB3D47E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968" y="2996952"/>
            <a:ext cx="6380063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6704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387587" y="908720"/>
            <a:ext cx="7416825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10.2.4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为办公楼立面添加尺寸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为绘制的办公楼立面图添加尺寸标注以及标高</a:t>
            </a:r>
            <a:r>
              <a:rPr lang="zh-CN" altLang="zh-CN" dirty="0"/>
              <a:t>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36ABAEB8-3D6E-4DE1-B34F-5F82F616C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985" y="2492896"/>
            <a:ext cx="6368028" cy="3001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86191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13752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346878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绘制建筑剖面图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45016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49729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03512" y="692696"/>
            <a:ext cx="8964996" cy="5116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10.3.1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建筑剖面的注意事项与方法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在绘制剖面图时，需要注意以下两点。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剖切位置及投射方向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根据规范规定，剖切面的剖切部位应根据图纸的用途或设计深度，在平面图上选择空间复杂、能反应全貌、构造特征以及有代表性的部位剖切。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投射方向一般宜想做、向上，当然也要根据工程情况而定。剖切符号标在底层平面图中，短线指向为投射方向。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结合建筑平、立面图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剖面图的绘制必须结合建筑的平、立面图，实际上，建筑的平、立面图即确定了剖面图的宽、高尺寸及门窗、台阶、楼梯、雨篷、地面、屋面和其他部件的大小、位置等要素。</a:t>
            </a:r>
          </a:p>
        </p:txBody>
      </p:sp>
    </p:spTree>
    <p:extLst>
      <p:ext uri="{BB962C8B-B14F-4D97-AF65-F5344CB8AC3E}">
        <p14:creationId xmlns:p14="http://schemas.microsoft.com/office/powerpoint/2010/main" val="36850091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306579" y="1196752"/>
            <a:ext cx="7101789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10.3.2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绘制仓库房屋剖面图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以仓库房屋为例，来介绍建筑剖面图的绘制方法。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4C055340-087B-42E3-87B0-C9FFE830A8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176" y="2996952"/>
            <a:ext cx="5829648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89640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741082" y="1148155"/>
            <a:ext cx="6595278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10.3.3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为仓库剖面添加标高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为剖面图添加标高注释。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760BFDAF-8CB2-48AA-88A4-94BC9CBB0C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667" y="2564904"/>
            <a:ext cx="6068311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7848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66AA01D-C23C-4507-A15D-3C049AD759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852" y="695226"/>
            <a:ext cx="2664296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46266" y="1815571"/>
            <a:ext cx="8699467" cy="3269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本章将综合前面章节所学的基础知识，来绘制建筑平面、立面及剖面图。其内容包含平、立、剖三个视图的绘制要点与技巧；别墅首层平面图、商场外立面图、仓库房屋剖面图的绘制方法等。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知识要点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掌握建筑平面图的绘制方法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掌握建筑立面图的绘制方法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掌握建筑剖面图的绘制方法</a:t>
            </a:r>
          </a:p>
        </p:txBody>
      </p:sp>
    </p:spTree>
    <p:extLst>
      <p:ext uri="{BB962C8B-B14F-4D97-AF65-F5344CB8AC3E}">
        <p14:creationId xmlns:p14="http://schemas.microsoft.com/office/powerpoint/2010/main" val="2832100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A231240-5664-4D40-A841-F9ACDD6599A8}"/>
              </a:ext>
            </a:extLst>
          </p:cNvPr>
          <p:cNvSpPr txBox="1"/>
          <p:nvPr/>
        </p:nvSpPr>
        <p:spPr>
          <a:xfrm>
            <a:off x="7536160" y="1999249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0B18C1-6244-4E6A-BEA8-74CEBA5C0BFE}"/>
              </a:ext>
            </a:extLst>
          </p:cNvPr>
          <p:cNvCxnSpPr/>
          <p:nvPr/>
        </p:nvCxnSpPr>
        <p:spPr>
          <a:xfrm flipH="1">
            <a:off x="7685460" y="2128581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3AE6193-DF42-410A-9CB6-82DE20D41776}"/>
              </a:ext>
            </a:extLst>
          </p:cNvPr>
          <p:cNvSpPr txBox="1"/>
          <p:nvPr/>
        </p:nvSpPr>
        <p:spPr>
          <a:xfrm>
            <a:off x="7538828" y="2996952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CBDC785-DE2C-46E9-9363-5C28A96C36ED}"/>
              </a:ext>
            </a:extLst>
          </p:cNvPr>
          <p:cNvCxnSpPr/>
          <p:nvPr/>
        </p:nvCxnSpPr>
        <p:spPr>
          <a:xfrm flipH="1">
            <a:off x="7698529" y="3128291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2" action="ppaction://hlinksldjump"/>
            <a:extLst>
              <a:ext uri="{FF2B5EF4-FFF2-40B4-BE49-F238E27FC236}">
                <a16:creationId xmlns:a16="http://schemas.microsoft.com/office/drawing/2014/main" id="{07819D99-2EDE-40EA-A2DF-0FE33F2C43C0}"/>
              </a:ext>
            </a:extLst>
          </p:cNvPr>
          <p:cNvSpPr txBox="1"/>
          <p:nvPr/>
        </p:nvSpPr>
        <p:spPr>
          <a:xfrm>
            <a:off x="8571879" y="304749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绘制建筑外立面</a:t>
            </a:r>
            <a:endParaRPr lang="zh-CN" altLang="en-US" dirty="0"/>
          </a:p>
        </p:txBody>
      </p:sp>
      <p:sp>
        <p:nvSpPr>
          <p:cNvPr id="16" name="文本框 15">
            <a:hlinkClick r:id="rId3" action="ppaction://hlinksldjump"/>
            <a:extLst>
              <a:ext uri="{FF2B5EF4-FFF2-40B4-BE49-F238E27FC236}">
                <a16:creationId xmlns:a16="http://schemas.microsoft.com/office/drawing/2014/main" id="{F4DB52E4-5397-469F-B81A-6ECD7E62D73C}"/>
              </a:ext>
            </a:extLst>
          </p:cNvPr>
          <p:cNvSpPr txBox="1"/>
          <p:nvPr/>
        </p:nvSpPr>
        <p:spPr>
          <a:xfrm>
            <a:off x="8579139" y="198884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绘制建筑平面图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5EF44E-4DDE-4FAE-B545-D0FA2027AC8D}"/>
              </a:ext>
            </a:extLst>
          </p:cNvPr>
          <p:cNvSpPr txBox="1"/>
          <p:nvPr/>
        </p:nvSpPr>
        <p:spPr>
          <a:xfrm>
            <a:off x="7545884" y="4019095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93311A1-B9CA-4815-ACDC-4867D7E722D4}"/>
              </a:ext>
            </a:extLst>
          </p:cNvPr>
          <p:cNvCxnSpPr/>
          <p:nvPr/>
        </p:nvCxnSpPr>
        <p:spPr>
          <a:xfrm flipH="1">
            <a:off x="7655649" y="416567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hlinkClick r:id="rId4" action="ppaction://hlinksldjump"/>
            <a:extLst>
              <a:ext uri="{FF2B5EF4-FFF2-40B4-BE49-F238E27FC236}">
                <a16:creationId xmlns:a16="http://schemas.microsoft.com/office/drawing/2014/main" id="{E204846B-0E80-4C63-8168-E89DA087EB64}"/>
              </a:ext>
            </a:extLst>
          </p:cNvPr>
          <p:cNvSpPr txBox="1"/>
          <p:nvPr/>
        </p:nvSpPr>
        <p:spPr>
          <a:xfrm>
            <a:off x="8571446" y="398093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绘制建筑剖面图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322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13752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346878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绘制建筑平面图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45016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36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03512" y="1497922"/>
            <a:ext cx="8784976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10.1.1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建筑平面图类型及规范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在绘制前，需要了解建筑平面图所包含的类型以及绘制规范，以便后期绘制出符合标准的图纸来。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建筑平面图类型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建筑平面图主要包含底层平面图、标准层平面图、顶层平面图、屋顶平面图、地下室平面图这几个类型。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绘制规范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虽说建筑平面的类型及剖切的位置不一样，但其内容和绘制规范基本相同。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36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83532" y="2204864"/>
            <a:ext cx="8424936" cy="1931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10.1.2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建筑平面绘制流程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绘制建筑平面，一般要按照建筑设计尺寸来绘制，完成后依据具体图纸篇幅套入相应图框打印完成。一幅图上主要比例需一致，比例不同的应根据出图时所用比例表示清楚。</a:t>
            </a:r>
          </a:p>
        </p:txBody>
      </p:sp>
    </p:spTree>
    <p:extLst>
      <p:ext uri="{BB962C8B-B14F-4D97-AF65-F5344CB8AC3E}">
        <p14:creationId xmlns:p14="http://schemas.microsoft.com/office/powerpoint/2010/main" val="1775032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10593" y="908720"/>
            <a:ext cx="8424936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10.1.3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绘制别墅首层平面图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以别墅首层平面为例，来介绍建筑平面图的基本绘制方法，其中包括建筑墙体的绘制、门窗的绘制、楼梯的绘制等。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4610C1D1-2201-426B-9071-A0DC212D33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605" y="2708920"/>
            <a:ext cx="3958515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F13C2C5E-4260-4C84-BA99-8A2D95759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708" y="2708920"/>
            <a:ext cx="3952780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1690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83530" y="548680"/>
            <a:ext cx="8424936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10.1.4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为平面图添加尺寸和注释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尺寸标注和文字说明是所有涉及图纸不可缺少的一部分，是建筑施工的依据，更能体现建筑的各个细节。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04368E3A-2295-4C00-8293-3A11F1848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561" y="2037612"/>
            <a:ext cx="4394874" cy="3911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8141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13752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346878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绘制建筑外立面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45016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7266295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4098515-0C12-46CF-BC7C-69B4A13CD5FA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4873beb7-5857-4685-be1f-d57550cc96cc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业务技术电路板设计演示文稿（宽屏）</Template>
  <TotalTime>0</TotalTime>
  <Words>920</Words>
  <Application>Microsoft Office PowerPoint</Application>
  <PresentationFormat>宽屏</PresentationFormat>
  <Paragraphs>60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等线</vt:lpstr>
      <vt:lpstr>等线 Light</vt:lpstr>
      <vt:lpstr>微软雅黑</vt:lpstr>
      <vt:lpstr>幼圆</vt:lpstr>
      <vt:lpstr>站酷小薇LOGO体</vt:lpstr>
      <vt:lpstr>Arial</vt:lpstr>
      <vt:lpstr>Candara</vt:lpstr>
      <vt:lpstr>Times New Roman</vt:lpstr>
      <vt:lpstr>自定义设计方案</vt:lpstr>
      <vt:lpstr>PowerPoint 演示文稿</vt:lpstr>
      <vt:lpstr>章节概述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2018-06-11T07:10:29Z</dcterms:created>
  <dcterms:modified xsi:type="dcterms:W3CDTF">2023-01-16T08:29:42Z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