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2"/>
  </p:notesMasterIdLst>
  <p:handoutMasterIdLst>
    <p:handoutMasterId r:id="rId23"/>
  </p:handoutMasterIdLst>
  <p:sldIdLst>
    <p:sldId id="256" r:id="rId5"/>
    <p:sldId id="266" r:id="rId6"/>
    <p:sldId id="268" r:id="rId7"/>
    <p:sldId id="328" r:id="rId8"/>
    <p:sldId id="269" r:id="rId9"/>
    <p:sldId id="354" r:id="rId10"/>
    <p:sldId id="355" r:id="rId11"/>
    <p:sldId id="356" r:id="rId12"/>
    <p:sldId id="357" r:id="rId13"/>
    <p:sldId id="358" r:id="rId14"/>
    <p:sldId id="359" r:id="rId15"/>
    <p:sldId id="360" r:id="rId16"/>
    <p:sldId id="361" r:id="rId17"/>
    <p:sldId id="362" r:id="rId18"/>
    <p:sldId id="363" r:id="rId19"/>
    <p:sldId id="353" r:id="rId20"/>
    <p:sldId id="286" r:id="rId21"/>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21" autoAdjust="0"/>
    <p:restoredTop sz="94660"/>
  </p:normalViewPr>
  <p:slideViewPr>
    <p:cSldViewPr>
      <p:cViewPr varScale="1">
        <p:scale>
          <a:sx n="71" d="100"/>
          <a:sy n="71" d="100"/>
        </p:scale>
        <p:origin x="66" y="246"/>
      </p:cViewPr>
      <p:guideLst>
        <p:guide pos="3840"/>
        <p:guide orient="horz" pos="2160"/>
      </p:guideLst>
    </p:cSldViewPr>
  </p:slideViewPr>
  <p:notesTextViewPr>
    <p:cViewPr>
      <p:scale>
        <a:sx n="1" d="1"/>
        <a:sy n="1" d="1"/>
      </p:scale>
      <p:origin x="0" y="0"/>
    </p:cViewPr>
  </p:notesTextViewPr>
  <p:notesViewPr>
    <p:cSldViewPr showGuides="1">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zh-CN" altLang="en-US"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95386CDC-4A3A-4DFF-AF11-91A439C3A932}" type="datetime1">
              <a:rPr lang="zh-CN" altLang="en-US" smtClean="0">
                <a:latin typeface="微软雅黑" panose="020B0503020204020204" pitchFamily="34" charset="-122"/>
                <a:ea typeface="微软雅黑" panose="020B0503020204020204" pitchFamily="34" charset="-122"/>
              </a:rPr>
              <a:pPr algn="r" rtl="0"/>
              <a:t>2023/1/16</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zh-CN" altLang="en-US"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45ACAF8E-318A-4EFE-8633-D9E72ABCE0ED}" type="slidenum">
              <a:rPr lang="en-US" altLang="zh-CN" smtClean="0"/>
              <a:pPr algn="r" rtl="0"/>
              <a:t>‹#›</a:t>
            </a:fld>
            <a:endParaRPr lang="zh-CN" altLang="en-US" dirty="0"/>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atin typeface="微软雅黑" panose="020B0503020204020204" pitchFamily="34" charset="-122"/>
                <a:ea typeface="微软雅黑" panose="020B0503020204020204" pitchFamily="34" charset="-122"/>
              </a:defRPr>
            </a:lvl1pPr>
          </a:lstStyle>
          <a:p>
            <a:fld id="{C90B55CF-1AD3-47AF-86D6-6E83631F639F}" type="datetime1">
              <a:rPr lang="zh-CN" altLang="en-US" smtClean="0"/>
              <a:pPr/>
              <a:t>2023/1/16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atin typeface="微软雅黑" panose="020B0503020204020204" pitchFamily="34" charset="-122"/>
                <a:ea typeface="微软雅黑" panose="020B0503020204020204" pitchFamily="34" charset="-122"/>
              </a:defRPr>
            </a:lvl1pPr>
          </a:lstStyle>
          <a:p>
            <a:fld id="{5EE2CF44-2B13-41B4-A334-1CDF534EEBBF}" type="slidenum">
              <a:rPr lang="en-US" altLang="zh-CN" smtClean="0"/>
              <a:pPr/>
              <a:t>‹#›</a:t>
            </a:fld>
            <a:endParaRPr lang="zh-CN" altLang="en-US" dirty="0"/>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9CBD98C9-E66D-4F8F-B9AC-212D09CDF6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
        <p:nvSpPr>
          <p:cNvPr id="9" name="矩形 8">
            <a:extLst>
              <a:ext uri="{FF2B5EF4-FFF2-40B4-BE49-F238E27FC236}">
                <a16:creationId xmlns:a16="http://schemas.microsoft.com/office/drawing/2014/main" id="{076A818F-83B9-461F-88B2-5866DE8A86CD}"/>
              </a:ext>
            </a:extLst>
          </p:cNvPr>
          <p:cNvSpPr/>
          <p:nvPr userDrawn="1"/>
        </p:nvSpPr>
        <p:spPr>
          <a:xfrm>
            <a:off x="0" y="2391540"/>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7757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EA7F3C-E1FF-4CE6-AC0B-8CDC34D506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E93102-1183-41C6-9E8E-06D7FB8A48AF}"/>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DBF1C784-6F4D-41A0-A80D-13D0729842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96F608-510F-46B2-9823-539406CF79F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5402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780FD2-09D3-4E5F-B2F9-65C3B33D43F6}"/>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3" name="页脚占位符 2">
            <a:extLst>
              <a:ext uri="{FF2B5EF4-FFF2-40B4-BE49-F238E27FC236}">
                <a16:creationId xmlns:a16="http://schemas.microsoft.com/office/drawing/2014/main" id="{74A60E98-AA6F-404B-B68B-24A8CEB238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3E1223-3E3A-49DB-89EE-17EB28D7738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2440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6B3E8-A3CA-442F-BA76-420F861E5B0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3F7896-C399-415D-B7B9-21C78DBDF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547D310-62AA-4D24-8BE5-B63173980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AC50F47-A6C1-4BF9-955A-296EC1074400}"/>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31E9C238-C917-4343-B637-E708522845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F2BFC3-B38C-47DD-BEBD-15F98734B2E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29806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801F45-AE38-4754-B124-D4CE140AB3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07FC6-B8D7-4240-90EA-08F21587CC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0E3FDEB-79B7-47CD-8D2D-E24B627DA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B2C154-84B4-431D-8613-121F418258B7}"/>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5E61DDBD-EDF5-4045-A1FC-8E15D31E6F3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821E7F2-3AA6-4DBB-8E6A-FAA243588CCB}"/>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97470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AF61B-C9F5-4782-B16D-1AF1FFFA817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19B8B3-C99C-40F8-9289-41E76637CC3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36D4CD-1AE8-41CF-8E21-F291E474BA4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A4A19230-8E22-4D5B-90BF-EE117B8880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9A5A53-97E5-4278-8716-37186BBD6D8D}"/>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058101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C9FC4-7D8F-401A-8F47-C7322F14BBF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E608260-FE93-485F-A0F5-7652BE5BF4E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58FCE2-43EF-47F9-A817-B31A858EE944}"/>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CCBF3502-B96B-47D9-B9D3-124DE3908C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3E642C-46EC-4544-BFC0-2CA852D1893A}"/>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313819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84013"/>
          </a:xfrm>
          <a:prstGeom prst="rect">
            <a:avLst/>
          </a:prstGeom>
          <a:noFill/>
        </p:spPr>
        <p:txBody>
          <a:bodyPr vert="eaVert" wrap="none" rtlCol="0">
            <a:spAutoFit/>
          </a:bodyPr>
          <a:lstStyle/>
          <a:p>
            <a:r>
              <a:rPr lang="zh-CN" altLang="en-US" sz="7200" dirty="0">
                <a:solidFill>
                  <a:srgbClr val="AD6126"/>
                </a:solidFill>
                <a:latin typeface="微软雅黑" panose="020B0503020204020204" pitchFamily="34" charset="-122"/>
                <a:ea typeface="微软雅黑" panose="020B0503020204020204" pitchFamily="34"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extLst>
      <p:ext uri="{BB962C8B-B14F-4D97-AF65-F5344CB8AC3E}">
        <p14:creationId xmlns:p14="http://schemas.microsoft.com/office/powerpoint/2010/main" val="375765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AA0A5FA-DDC3-4F7C-8BBC-21AEFDB1EC12}"/>
              </a:ext>
            </a:extLst>
          </p:cNvPr>
          <p:cNvGrpSpPr/>
          <p:nvPr userDrawn="1"/>
        </p:nvGrpSpPr>
        <p:grpSpPr>
          <a:xfrm>
            <a:off x="676275" y="549275"/>
            <a:ext cx="995344" cy="524782"/>
            <a:chOff x="0" y="-359"/>
            <a:chExt cx="1070518" cy="488225"/>
          </a:xfrm>
        </p:grpSpPr>
        <p:sp>
          <p:nvSpPr>
            <p:cNvPr id="8" name="矩形 7">
              <a:extLst>
                <a:ext uri="{FF2B5EF4-FFF2-40B4-BE49-F238E27FC236}">
                  <a16:creationId xmlns:a16="http://schemas.microsoft.com/office/drawing/2014/main" id="{B82E570C-A29B-40B7-A682-10B890ED81CB}"/>
                </a:ext>
              </a:extLst>
            </p:cNvPr>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B33C23-AE5F-4F77-92C0-6B7DB51D8F93}"/>
                </a:ext>
              </a:extLst>
            </p:cNvPr>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61949F0-F125-4254-83B6-3B762ECD6823}"/>
                </a:ext>
              </a:extLst>
            </p:cNvPr>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5692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7775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A8E7-3FC6-48B1-BF64-C2FF65360B0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C56EBCE-F2A5-4308-B3FA-EF28DCE3FF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59C6098-BFE9-4B86-A8C4-BC06602DAC38}"/>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544635C3-FCD0-4773-8E63-64891B6E8C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C6C467-3C99-417D-9382-6B10899C317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0407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07C3C3-6413-4113-AD77-B7E6175A0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1EB488-4C95-4A47-95CC-3D75A504E5F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1C92E6-48FC-4BB1-AA45-8F3A37733230}"/>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85EF0123-D849-4A9B-AD73-86EF7C88E1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F5BAE0-026C-43DD-97E8-0CE751DE17A7}"/>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442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F19864-3798-46E9-9416-D8D9725243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F9D098-13FD-4F20-A0BE-CD9DD312B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E29CE12-6E6B-45B9-B08D-B631647529A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E8B3C5D1-A24A-4313-B7AC-A20F265054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5E8E9C-D634-4006-A045-836324CBE08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2016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D74B14-CA6C-48DE-A7CA-B591ADB146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78433D4-52E9-405F-9508-782185362B3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A1906C7-BBEA-42D3-9F1C-475F9436ED0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B5D5A54-00F8-41B4-979E-B59AD5AFB2EE}"/>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AB764C54-FDDA-44C1-88AA-4DC010C4F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947A52-E40E-4A62-9833-F9F7EC83736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51934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64D89C-6816-4283-A587-4487F09BDE8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B936A9A-D63C-4635-A7C4-26C8EB3205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FB56EC5-E85F-448B-BC83-98739D3F83E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64FDD30-E805-450A-9284-6E4596DD5C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8A8015E-91D8-4E17-8700-2BE03D28701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53CA02B-B609-4CED-8046-260A037B6E1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8" name="页脚占位符 7">
            <a:extLst>
              <a:ext uri="{FF2B5EF4-FFF2-40B4-BE49-F238E27FC236}">
                <a16:creationId xmlns:a16="http://schemas.microsoft.com/office/drawing/2014/main" id="{0D0F4DD5-F39F-4229-9C2C-A366584B2F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5164C2F-A883-44EC-92C2-4B705D1EBF84}"/>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698894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73B2D07-3B09-43BE-B39E-306728508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BC601C1-C38D-467A-ADFA-089D382C8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E1D3F3-FF74-4093-A048-BD2B2F7340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2DEE3CE8-4384-4FA1-9808-EE6FC397F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0D5640-790D-4D21-9B65-79E19F1830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597297224"/>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4" r:id="rId3"/>
    <p:sldLayoutId id="2147483676"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82FBA10E-98F2-4B59-933F-69E3F5E209F7}"/>
              </a:ext>
            </a:extLst>
          </p:cNvPr>
          <p:cNvSpPr txBox="1">
            <a:spLocks/>
          </p:cNvSpPr>
          <p:nvPr/>
        </p:nvSpPr>
        <p:spPr>
          <a:xfrm>
            <a:off x="1487488" y="4149081"/>
            <a:ext cx="9721080" cy="923330"/>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dirty="0">
                <a:solidFill>
                  <a:schemeClr val="bg1"/>
                </a:solidFill>
                <a:latin typeface="微软雅黑" panose="020B0503020204020204" pitchFamily="34" charset="-122"/>
                <a:ea typeface="微软雅黑" panose="020B0503020204020204" pitchFamily="34" charset="-122"/>
                <a:cs typeface="+mn-cs"/>
              </a:rPr>
              <a:t>第</a:t>
            </a:r>
            <a:r>
              <a:rPr lang="en-US" altLang="zh-CN" sz="6000" b="1" dirty="0">
                <a:solidFill>
                  <a:schemeClr val="bg1"/>
                </a:solidFill>
                <a:latin typeface="微软雅黑" panose="020B0503020204020204" pitchFamily="34" charset="-122"/>
                <a:ea typeface="微软雅黑" panose="020B0503020204020204" pitchFamily="34" charset="-122"/>
                <a:cs typeface="+mn-cs"/>
              </a:rPr>
              <a:t>1</a:t>
            </a:r>
            <a:r>
              <a:rPr lang="zh-CN" altLang="en-US" sz="6000" b="1" dirty="0">
                <a:solidFill>
                  <a:schemeClr val="bg1"/>
                </a:solidFill>
                <a:latin typeface="微软雅黑" panose="020B0503020204020204" pitchFamily="34" charset="-122"/>
                <a:ea typeface="微软雅黑" panose="020B0503020204020204" pitchFamily="34" charset="-122"/>
                <a:cs typeface="+mn-cs"/>
              </a:rPr>
              <a:t>章</a:t>
            </a:r>
            <a:r>
              <a:rPr lang="en-US" altLang="zh-CN" sz="6000" b="1" dirty="0">
                <a:solidFill>
                  <a:schemeClr val="bg1"/>
                </a:solidFill>
                <a:latin typeface="微软雅黑" panose="020B0503020204020204" pitchFamily="34" charset="-122"/>
                <a:ea typeface="微软雅黑" panose="020B0503020204020204" pitchFamily="34" charset="-122"/>
                <a:cs typeface="+mn-cs"/>
              </a:rPr>
              <a:t>  </a:t>
            </a:r>
            <a:r>
              <a:rPr lang="zh-CN" altLang="zh-CN" sz="6000" b="1" dirty="0">
                <a:solidFill>
                  <a:schemeClr val="bg1"/>
                </a:solidFill>
                <a:latin typeface="微软雅黑" panose="020B0503020204020204" pitchFamily="34" charset="-122"/>
                <a:ea typeface="微软雅黑" panose="020B0503020204020204" pitchFamily="34" charset="-122"/>
                <a:cs typeface="+mn-cs"/>
              </a:rPr>
              <a:t>建筑设计的基础知识</a:t>
            </a:r>
            <a:endParaRPr lang="zh-CN" altLang="en-US" sz="6000" b="1" dirty="0">
              <a:solidFill>
                <a:schemeClr val="bg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2453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300390" y="1844824"/>
            <a:ext cx="7591219" cy="288032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线型与比例</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在绘制各类建筑施工图时，针对图形中表达的内容不同，通常采用线型和绘图比例将其区分，以便能够更清晰、准确地表达建筑设计效果。</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线型</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比例</a:t>
            </a:r>
          </a:p>
        </p:txBody>
      </p:sp>
    </p:spTree>
    <p:extLst>
      <p:ext uri="{BB962C8B-B14F-4D97-AF65-F5344CB8AC3E}">
        <p14:creationId xmlns:p14="http://schemas.microsoft.com/office/powerpoint/2010/main" val="1857804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217975" y="2255858"/>
            <a:ext cx="7756050"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尺寸标注与标高符号</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尺寸标注是建筑施工图中经常会用到的，而标高符号常用于建筑平面图、立面图及剖面图中，用来表示某一部分的高度。</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标高符号</a:t>
            </a:r>
          </a:p>
        </p:txBody>
      </p:sp>
    </p:spTree>
    <p:extLst>
      <p:ext uri="{BB962C8B-B14F-4D97-AF65-F5344CB8AC3E}">
        <p14:creationId xmlns:p14="http://schemas.microsoft.com/office/powerpoint/2010/main" val="1522751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80723" y="620688"/>
            <a:ext cx="8630553"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1.2.4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内视符号</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内视符号标注在平面图中，用于表示室内立面图的位置及编号，建立平面图和室内立面图之间的联系。图中立面图编号可用英文字母或阿拉伯数字表示，黑色的箭头指向表示的立面方向；（</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）为单向内视符号，（</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）为双向内视符号，（</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）为四向内视符号，</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按照顺时针标注。</a:t>
            </a:r>
          </a:p>
        </p:txBody>
      </p:sp>
      <p:pic>
        <p:nvPicPr>
          <p:cNvPr id="5122" name="图片 1">
            <a:extLst>
              <a:ext uri="{FF2B5EF4-FFF2-40B4-BE49-F238E27FC236}">
                <a16:creationId xmlns:a16="http://schemas.microsoft.com/office/drawing/2014/main" id="{DD4E94AC-A83A-41A3-A74E-A8251B8A4A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6884" y="3409492"/>
            <a:ext cx="5038230" cy="212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7802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50127" y="836712"/>
            <a:ext cx="8491741"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1.2.5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引出线与多层构造说明</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当出现无法在图形中进行文字注明时，则采用引出线标注出文字说明。引出线应以细实线绘制，宜采用水平方向的直线或与水平方向成</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°的直线，或经过上述角度再折为水平线。文字说明宜注写在水平线的上方或端部。</a:t>
            </a:r>
          </a:p>
        </p:txBody>
      </p:sp>
      <p:pic>
        <p:nvPicPr>
          <p:cNvPr id="6146" name="图片 1">
            <a:extLst>
              <a:ext uri="{FF2B5EF4-FFF2-40B4-BE49-F238E27FC236}">
                <a16:creationId xmlns:a16="http://schemas.microsoft.com/office/drawing/2014/main" id="{50A40F79-69EC-48A3-8BB9-D029B34919C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9980" y="3429000"/>
            <a:ext cx="5932037" cy="169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2602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118208" y="1916832"/>
            <a:ext cx="7955584" cy="237626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1.2.6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常用建筑材料图例</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为了简化制图，通常会采用一些材料图例，来表示建筑材料。在房屋建筑中，对比例小于或等于</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1:50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的平面图和剖面图，墙砖的图例不画斜线；对比例小于或等于</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1:100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的平面图和剖面图，钢筋混凝土构建的建筑材料图例可以简化为涂黑。</a:t>
            </a:r>
          </a:p>
        </p:txBody>
      </p:sp>
    </p:spTree>
    <p:extLst>
      <p:ext uri="{BB962C8B-B14F-4D97-AF65-F5344CB8AC3E}">
        <p14:creationId xmlns:p14="http://schemas.microsoft.com/office/powerpoint/2010/main" val="3515041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118208" y="764704"/>
            <a:ext cx="7955584"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1.2.7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指北针与风向玫瑰</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房屋的朝向与风向可在图纸的适当位置用指北针或风向频率玫瑰图（简称风向玫瑰）来表示。</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指北针</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风向频率玫瑰图</a:t>
            </a:r>
          </a:p>
        </p:txBody>
      </p:sp>
      <p:pic>
        <p:nvPicPr>
          <p:cNvPr id="7170" name="图片 1">
            <a:extLst>
              <a:ext uri="{FF2B5EF4-FFF2-40B4-BE49-F238E27FC236}">
                <a16:creationId xmlns:a16="http://schemas.microsoft.com/office/drawing/2014/main" id="{15E5AB89-A34A-4BBF-9626-B8FCA97766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19736" y="3454159"/>
            <a:ext cx="2304256" cy="220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E18DA16F-2790-4CAB-8EA0-2EDE6BF9423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2064" y="3454159"/>
            <a:ext cx="2304256" cy="217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691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049253E-053A-45C4-A15E-02C655806DE0}"/>
              </a:ext>
            </a:extLst>
          </p:cNvPr>
          <p:cNvSpPr/>
          <p:nvPr/>
        </p:nvSpPr>
        <p:spPr>
          <a:xfrm>
            <a:off x="1487488" y="476672"/>
            <a:ext cx="2448272"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【课后作业】</a:t>
            </a:r>
          </a:p>
        </p:txBody>
      </p:sp>
      <p:sp>
        <p:nvSpPr>
          <p:cNvPr id="4" name="矩形 3">
            <a:extLst>
              <a:ext uri="{FF2B5EF4-FFF2-40B4-BE49-F238E27FC236}">
                <a16:creationId xmlns:a16="http://schemas.microsoft.com/office/drawing/2014/main" id="{1A617101-E4AE-455A-B701-3E05918289CD}"/>
              </a:ext>
            </a:extLst>
          </p:cNvPr>
          <p:cNvSpPr/>
          <p:nvPr/>
        </p:nvSpPr>
        <p:spPr>
          <a:xfrm>
            <a:off x="1849378" y="959714"/>
            <a:ext cx="7847021"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熟悉建筑制图标准</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查阅各类建筑相关书籍或资料，了解建筑制图相关规范和标准，以后期绘图打基础。</a:t>
            </a:r>
          </a:p>
        </p:txBody>
      </p:sp>
      <p:sp>
        <p:nvSpPr>
          <p:cNvPr id="7" name="矩形 6">
            <a:extLst>
              <a:ext uri="{FF2B5EF4-FFF2-40B4-BE49-F238E27FC236}">
                <a16:creationId xmlns:a16="http://schemas.microsoft.com/office/drawing/2014/main" id="{3237031B-BA76-4121-B333-FA28A27EEA12}"/>
              </a:ext>
            </a:extLst>
          </p:cNvPr>
          <p:cNvSpPr/>
          <p:nvPr/>
        </p:nvSpPr>
        <p:spPr>
          <a:xfrm>
            <a:off x="1847528" y="2348880"/>
            <a:ext cx="7632848" cy="961289"/>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了解建筑设计常用绘图软件</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了解建筑设计各类制图软件，下载并安装</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AutoCAD2022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软件。</a:t>
            </a:r>
          </a:p>
        </p:txBody>
      </p:sp>
      <p:pic>
        <p:nvPicPr>
          <p:cNvPr id="8194" name="Picture 2">
            <a:extLst>
              <a:ext uri="{FF2B5EF4-FFF2-40B4-BE49-F238E27FC236}">
                <a16:creationId xmlns:a16="http://schemas.microsoft.com/office/drawing/2014/main" id="{D2BD5AE1-7D72-45AF-BEA3-61590BCA85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7485" y="3429000"/>
            <a:ext cx="3357030" cy="2457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075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66AA01D-C23C-4507-A15D-3C049AD75925}"/>
              </a:ext>
            </a:extLst>
          </p:cNvPr>
          <p:cNvSpPr>
            <a:spLocks noGrp="1"/>
          </p:cNvSpPr>
          <p:nvPr>
            <p:ph type="title" idx="4294967295"/>
          </p:nvPr>
        </p:nvSpPr>
        <p:spPr>
          <a:xfrm>
            <a:off x="4763852" y="695226"/>
            <a:ext cx="2664296" cy="717550"/>
          </a:xfrm>
        </p:spPr>
        <p:txBody>
          <a:bodyPr vert="horz" lIns="91440" tIns="45720" rIns="91440" bIns="45720" rtlCol="0" anchor="ctr">
            <a:normAutofit/>
          </a:bodyPr>
          <a:lstStyle/>
          <a:p>
            <a:r>
              <a:rPr lang="zh-CN" altLang="en-US" dirty="0">
                <a:latin typeface="微软雅黑" panose="020B0503020204020204" pitchFamily="34" charset="-122"/>
                <a:ea typeface="微软雅黑" panose="020B0503020204020204" pitchFamily="34" charset="-122"/>
              </a:rPr>
              <a:t>章节概述</a:t>
            </a:r>
          </a:p>
        </p:txBody>
      </p:sp>
      <p:sp>
        <p:nvSpPr>
          <p:cNvPr id="4" name="矩形 3">
            <a:extLst>
              <a:ext uri="{FF2B5EF4-FFF2-40B4-BE49-F238E27FC236}">
                <a16:creationId xmlns:a16="http://schemas.microsoft.com/office/drawing/2014/main" id="{E2EFCA79-F421-4AAC-8E33-594705D667DA}"/>
              </a:ext>
            </a:extLst>
          </p:cNvPr>
          <p:cNvSpPr/>
          <p:nvPr/>
        </p:nvSpPr>
        <p:spPr>
          <a:xfrm>
            <a:off x="1811524" y="1563361"/>
            <a:ext cx="8568952" cy="3731278"/>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简单的说，建筑设计其实就是对各类建筑物的外型和内部构造进行合理的布局规划，从而创造出适合于人们日常生活需求的建筑空间环境。它是一门专业性很强的学科。优秀的建筑设计师，除了要具备建筑主体设计、外墙设计、景观设计、室内设计等专业知识，还要具备一定的制图技能。本章将带领用户了解建筑设计这门学科，以及它的一些制图基础。</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知识要点</a:t>
            </a:r>
          </a:p>
          <a:p>
            <a:pPr marL="342900" lvl="0" indent="457200">
              <a:lnSpc>
                <a:spcPct val="150000"/>
              </a:lnSpc>
              <a:buFont typeface="Wingdings" panose="05000000000000000000" pitchFamily="2" charset="2"/>
              <a:buChar char="l"/>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了解建筑设计流程及要求</a:t>
            </a:r>
          </a:p>
          <a:p>
            <a:pPr marL="342900" lvl="0" indent="457200">
              <a:lnSpc>
                <a:spcPct val="150000"/>
              </a:lnSpc>
              <a:buFont typeface="Wingdings" panose="05000000000000000000" pitchFamily="2" charset="2"/>
              <a:buChar char="l"/>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了解建筑制图要求及规范</a:t>
            </a:r>
          </a:p>
        </p:txBody>
      </p:sp>
    </p:spTree>
    <p:extLst>
      <p:ext uri="{BB962C8B-B14F-4D97-AF65-F5344CB8AC3E}">
        <p14:creationId xmlns:p14="http://schemas.microsoft.com/office/powerpoint/2010/main" val="2832100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2AF2D1C-DB58-43BC-BE4C-9A2237F1E5CC}"/>
              </a:ext>
            </a:extLst>
          </p:cNvPr>
          <p:cNvSpPr txBox="1"/>
          <p:nvPr/>
        </p:nvSpPr>
        <p:spPr>
          <a:xfrm>
            <a:off x="6966272" y="2431297"/>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6" name="直接连接符 5">
            <a:extLst>
              <a:ext uri="{FF2B5EF4-FFF2-40B4-BE49-F238E27FC236}">
                <a16:creationId xmlns:a16="http://schemas.microsoft.com/office/drawing/2014/main" id="{F94833A4-71E2-46D0-A600-F4B2A265D41C}"/>
              </a:ext>
            </a:extLst>
          </p:cNvPr>
          <p:cNvCxnSpPr/>
          <p:nvPr/>
        </p:nvCxnSpPr>
        <p:spPr>
          <a:xfrm flipH="1">
            <a:off x="7115572" y="256062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EFA52FAE-4387-47DA-B9CA-5902F01E4BD0}"/>
              </a:ext>
            </a:extLst>
          </p:cNvPr>
          <p:cNvSpPr txBox="1"/>
          <p:nvPr/>
        </p:nvSpPr>
        <p:spPr>
          <a:xfrm>
            <a:off x="6968940" y="3317519"/>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6BA92146-0671-4368-9A34-F9F1F0CC876F}"/>
              </a:ext>
            </a:extLst>
          </p:cNvPr>
          <p:cNvCxnSpPr/>
          <p:nvPr/>
        </p:nvCxnSpPr>
        <p:spPr>
          <a:xfrm flipH="1">
            <a:off x="7128641" y="344885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hlinkClick r:id="rId2" action="ppaction://hlinksldjump"/>
            <a:extLst>
              <a:ext uri="{FF2B5EF4-FFF2-40B4-BE49-F238E27FC236}">
                <a16:creationId xmlns:a16="http://schemas.microsoft.com/office/drawing/2014/main" id="{303B799B-8124-4E3E-B7AB-8859FDF4A857}"/>
              </a:ext>
            </a:extLst>
          </p:cNvPr>
          <p:cNvSpPr txBox="1"/>
          <p:nvPr/>
        </p:nvSpPr>
        <p:spPr>
          <a:xfrm>
            <a:off x="8001991" y="3368061"/>
            <a:ext cx="3638625"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AutoCAD</a:t>
            </a:r>
            <a:r>
              <a:rPr lang="zh-CN" altLang="zh-CN" dirty="0"/>
              <a:t>建筑制图要求及规范</a:t>
            </a:r>
            <a:endParaRPr lang="zh-CN" altLang="en-US" dirty="0"/>
          </a:p>
        </p:txBody>
      </p:sp>
      <p:sp>
        <p:nvSpPr>
          <p:cNvPr id="10" name="文本框 9">
            <a:hlinkClick r:id="rId3" action="ppaction://hlinksldjump"/>
            <a:extLst>
              <a:ext uri="{FF2B5EF4-FFF2-40B4-BE49-F238E27FC236}">
                <a16:creationId xmlns:a16="http://schemas.microsoft.com/office/drawing/2014/main" id="{ADBE2BF3-4267-4CD4-BFBF-825FAFEEA3C3}"/>
              </a:ext>
            </a:extLst>
          </p:cNvPr>
          <p:cNvSpPr txBox="1"/>
          <p:nvPr/>
        </p:nvSpPr>
        <p:spPr>
          <a:xfrm>
            <a:off x="8009251" y="2420888"/>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建筑设计概述</a:t>
            </a:r>
            <a:endParaRPr lang="zh-CN" altLang="en-US" dirty="0"/>
          </a:p>
        </p:txBody>
      </p:sp>
    </p:spTree>
    <p:extLst>
      <p:ext uri="{BB962C8B-B14F-4D97-AF65-F5344CB8AC3E}">
        <p14:creationId xmlns:p14="http://schemas.microsoft.com/office/powerpoint/2010/main" val="263322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423592"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693018" y="3972975"/>
            <a:ext cx="3877985"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建筑设计概述</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73622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1436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225570" y="392254"/>
            <a:ext cx="7740860"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1.1.1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建筑的组成及作用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根据使用功能和使用对象的不同，房屋建筑一般可分为民用建筑和工业建筑两大类，基本都是由基础、墙或柱、楼梯、楼板层、屋顶和门窗六大部分组成。</a:t>
            </a:r>
          </a:p>
        </p:txBody>
      </p:sp>
      <p:pic>
        <p:nvPicPr>
          <p:cNvPr id="1026" name="图片 1">
            <a:extLst>
              <a:ext uri="{FF2B5EF4-FFF2-40B4-BE49-F238E27FC236}">
                <a16:creationId xmlns:a16="http://schemas.microsoft.com/office/drawing/2014/main" id="{F2B3A3EE-6304-4ACD-B067-244700075D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8150" y="2276872"/>
            <a:ext cx="36957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363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92533" y="1916832"/>
            <a:ext cx="8406934" cy="2808312"/>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1.1.2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建筑施工图设计流程及要求</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在设计房屋施工图过程中，为快速获得行之有效的建筑图形效果，需要经历一整套的设计阶段，并且在绘制建筑施工图时应遵循国家规定的建筑制图要求。</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房屋施工图设计流程</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房屋建筑施工图绘制要求</a:t>
            </a:r>
          </a:p>
        </p:txBody>
      </p:sp>
    </p:spTree>
    <p:extLst>
      <p:ext uri="{BB962C8B-B14F-4D97-AF65-F5344CB8AC3E}">
        <p14:creationId xmlns:p14="http://schemas.microsoft.com/office/powerpoint/2010/main" val="1776235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14046" y="1340768"/>
            <a:ext cx="8163907" cy="3744416"/>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1.1.3  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与建筑设计</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是建筑设计行业入门必备软件，是建筑制图的基础。它与建筑设计是相辅相成的。有好的设计理念，好的想法，但不会运用各类表现手法是不行的；而只会制图，不懂得运用相关专业知识，那更不行。所以，既要具备过硬的专业知识，又要有强大的制图技能，才是一名合格的建筑设计师。</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在建筑设计中的突出特点</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在建筑设计中的应用</a:t>
            </a:r>
          </a:p>
        </p:txBody>
      </p:sp>
    </p:spTree>
    <p:extLst>
      <p:ext uri="{BB962C8B-B14F-4D97-AF65-F5344CB8AC3E}">
        <p14:creationId xmlns:p14="http://schemas.microsoft.com/office/powerpoint/2010/main" val="1364222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519978"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3247680" y="3972975"/>
            <a:ext cx="8608960" cy="830997"/>
          </a:xfrm>
          <a:prstGeom prst="rect">
            <a:avLst/>
          </a:prstGeom>
        </p:spPr>
        <p:txBody>
          <a:bodyPr wrap="none">
            <a:spAutoFit/>
          </a:bodyPr>
          <a:lstStyle/>
          <a:p>
            <a:r>
              <a:rPr lang="en-US" altLang="zh-CN" sz="4800" b="1" dirty="0">
                <a:latin typeface="微软雅黑" panose="020B0503020204020204" pitchFamily="34" charset="-122"/>
                <a:ea typeface="微软雅黑" panose="020B0503020204020204" pitchFamily="34" charset="-122"/>
              </a:rPr>
              <a:t>AutoCAD</a:t>
            </a:r>
            <a:r>
              <a:rPr lang="zh-CN" altLang="zh-CN" sz="4800" b="1" dirty="0">
                <a:latin typeface="微软雅黑" panose="020B0503020204020204" pitchFamily="34" charset="-122"/>
                <a:ea typeface="微软雅黑" panose="020B0503020204020204" pitchFamily="34" charset="-122"/>
              </a:rPr>
              <a:t>建筑制图要求及规范</a:t>
            </a:r>
          </a:p>
        </p:txBody>
      </p:sp>
      <p:sp>
        <p:nvSpPr>
          <p:cNvPr id="7" name="文本框 6">
            <a:extLst>
              <a:ext uri="{FF2B5EF4-FFF2-40B4-BE49-F238E27FC236}">
                <a16:creationId xmlns:a16="http://schemas.microsoft.com/office/drawing/2014/main" id="{738A045C-7173-4332-8A4E-B3E97332A76E}"/>
              </a:ext>
            </a:extLst>
          </p:cNvPr>
          <p:cNvSpPr txBox="1"/>
          <p:nvPr/>
        </p:nvSpPr>
        <p:spPr>
          <a:xfrm>
            <a:off x="83261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894230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249197" y="2132856"/>
            <a:ext cx="7693605" cy="187220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1.2.1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图幅、标题栏及会签栏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图幅即图面的大小，分为横式和立式两种。根据国家标准的规定，按图面的长和宽确定图幅的等级。建筑常用的图幅有</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（也成为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号图幅，其余类推）、</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及</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1471208818"/>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1566889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2012-05-23T08:44:00+00:00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TP102901017</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836753</LocLastLocAttemptVersionLookup>
    <IsSearchable xmlns="4873beb7-5857-4685-be1f-d57550cc96cc">true</IsSearchable>
    <TemplateTemplateType xmlns="4873beb7-5857-4685-be1f-d57550cc96cc">PowerPoint Design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REDMOND\v-anij</DisplayName>
        <AccountId>2469</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B5C6E15-39DC-470B-9445-F754B9458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098515-0C12-46CF-BC7C-69B4A13CD5F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terms/"/>
    <ds:schemaRef ds:uri="http://purl.org/dc/elements/1.1/"/>
    <ds:schemaRef ds:uri="http://schemas.microsoft.com/office/2006/metadata/properties"/>
    <ds:schemaRef ds:uri="4873beb7-5857-4685-be1f-d57550cc96cc"/>
    <ds:schemaRef ds:uri="http://purl.org/dc/dcmitype/"/>
  </ds:schemaRefs>
</ds:datastoreItem>
</file>

<file path=customXml/itemProps3.xml><?xml version="1.0" encoding="utf-8"?>
<ds:datastoreItem xmlns:ds="http://schemas.openxmlformats.org/officeDocument/2006/customXml" ds:itemID="{746CFF6F-D9AA-4BC0-911A-0A13567719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业务技术电路板设计演示文稿（宽屏）</Template>
  <TotalTime>0</TotalTime>
  <Words>816</Words>
  <Application>Microsoft Office PowerPoint</Application>
  <PresentationFormat>宽屏</PresentationFormat>
  <Paragraphs>51</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等线</vt:lpstr>
      <vt:lpstr>等线 Light</vt:lpstr>
      <vt:lpstr>微软雅黑</vt:lpstr>
      <vt:lpstr>幼圆</vt:lpstr>
      <vt:lpstr>站酷小薇LOGO体</vt:lpstr>
      <vt:lpstr>Arial</vt:lpstr>
      <vt:lpstr>Candara</vt:lpstr>
      <vt:lpstr>Times New Roman</vt:lpstr>
      <vt:lpstr>Wingdings</vt:lpstr>
      <vt:lpstr>自定义设计方案</vt:lpstr>
      <vt:lpstr>PowerPoint 演示文稿</vt:lpstr>
      <vt:lpstr>章节概述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2018-06-11T07:10:29Z</dcterms:created>
  <dcterms:modified xsi:type="dcterms:W3CDTF">2023-01-16T01:49:27Z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