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35"/>
  </p:notesMasterIdLst>
  <p:handoutMasterIdLst>
    <p:handoutMasterId r:id="rId36"/>
  </p:handoutMasterIdLst>
  <p:sldIdLst>
    <p:sldId id="256" r:id="rId5"/>
    <p:sldId id="266" r:id="rId6"/>
    <p:sldId id="268" r:id="rId7"/>
    <p:sldId id="328" r:id="rId8"/>
    <p:sldId id="269"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2" r:id="rId24"/>
    <p:sldId id="423" r:id="rId25"/>
    <p:sldId id="424" r:id="rId26"/>
    <p:sldId id="425" r:id="rId27"/>
    <p:sldId id="426" r:id="rId28"/>
    <p:sldId id="427" r:id="rId29"/>
    <p:sldId id="428" r:id="rId30"/>
    <p:sldId id="429" r:id="rId31"/>
    <p:sldId id="384" r:id="rId32"/>
    <p:sldId id="353" r:id="rId33"/>
    <p:sldId id="286" r:id="rId34"/>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21" autoAdjust="0"/>
    <p:restoredTop sz="94660"/>
  </p:normalViewPr>
  <p:slideViewPr>
    <p:cSldViewPr>
      <p:cViewPr varScale="1">
        <p:scale>
          <a:sx n="71" d="100"/>
          <a:sy n="71" d="100"/>
        </p:scale>
        <p:origin x="66" y="246"/>
      </p:cViewPr>
      <p:guideLst>
        <p:guide pos="3840"/>
        <p:guide orient="horz" pos="2160"/>
      </p:guideLst>
    </p:cSldViewPr>
  </p:slideViewPr>
  <p:notesTextViewPr>
    <p:cViewPr>
      <p:scale>
        <a:sx n="1" d="1"/>
        <a:sy n="1" d="1"/>
      </p:scale>
      <p:origin x="0" y="0"/>
    </p:cViewPr>
  </p:notesTextViewPr>
  <p:notesViewPr>
    <p:cSldViewPr showGuides="1">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zh-CN" altLang="en-US"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95386CDC-4A3A-4DFF-AF11-91A439C3A932}" type="datetime1">
              <a:rPr lang="zh-CN" altLang="en-US" smtClean="0">
                <a:latin typeface="微软雅黑" panose="020B0503020204020204" pitchFamily="34" charset="-122"/>
                <a:ea typeface="微软雅黑" panose="020B0503020204020204" pitchFamily="34" charset="-122"/>
              </a:rPr>
              <a:pPr algn="r" rtl="0"/>
              <a:t>2023/1/28</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zh-CN" altLang="en-US"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45ACAF8E-318A-4EFE-8633-D9E72ABCE0ED}" type="slidenum">
              <a:rPr lang="en-US" altLang="zh-CN" smtClean="0"/>
              <a:pPr algn="r" rtl="0"/>
              <a:t>‹#›</a:t>
            </a:fld>
            <a:endParaRPr lang="zh-CN" altLang="en-US" dirty="0"/>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atin typeface="微软雅黑" panose="020B0503020204020204" pitchFamily="34" charset="-122"/>
                <a:ea typeface="微软雅黑" panose="020B0503020204020204" pitchFamily="34" charset="-122"/>
              </a:defRPr>
            </a:lvl1pPr>
          </a:lstStyle>
          <a:p>
            <a:fld id="{C90B55CF-1AD3-47AF-86D6-6E83631F639F}" type="datetime1">
              <a:rPr lang="zh-CN" altLang="en-US" smtClean="0"/>
              <a:pPr/>
              <a:t>2023/1/28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atin typeface="微软雅黑" panose="020B0503020204020204" pitchFamily="34" charset="-122"/>
                <a:ea typeface="微软雅黑" panose="020B0503020204020204" pitchFamily="34" charset="-122"/>
              </a:defRPr>
            </a:lvl1pPr>
          </a:lstStyle>
          <a:p>
            <a:fld id="{5EE2CF44-2B13-41B4-A334-1CDF534EEBBF}" type="slidenum">
              <a:rPr lang="en-US" altLang="zh-CN" smtClean="0"/>
              <a:pPr/>
              <a:t>‹#›</a:t>
            </a:fld>
            <a:endParaRPr lang="zh-CN" altLang="en-US" dirty="0"/>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9CBD98C9-E66D-4F8F-B9AC-212D09CDF6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
        <p:nvSpPr>
          <p:cNvPr id="9" name="矩形 8">
            <a:extLst>
              <a:ext uri="{FF2B5EF4-FFF2-40B4-BE49-F238E27FC236}">
                <a16:creationId xmlns:a16="http://schemas.microsoft.com/office/drawing/2014/main" id="{076A818F-83B9-461F-88B2-5866DE8A86CD}"/>
              </a:ext>
            </a:extLst>
          </p:cNvPr>
          <p:cNvSpPr/>
          <p:nvPr userDrawn="1"/>
        </p:nvSpPr>
        <p:spPr>
          <a:xfrm>
            <a:off x="0" y="2391540"/>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7757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EA7F3C-E1FF-4CE6-AC0B-8CDC34D506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E93102-1183-41C6-9E8E-06D7FB8A48AF}"/>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4" name="页脚占位符 3">
            <a:extLst>
              <a:ext uri="{FF2B5EF4-FFF2-40B4-BE49-F238E27FC236}">
                <a16:creationId xmlns:a16="http://schemas.microsoft.com/office/drawing/2014/main" id="{DBF1C784-6F4D-41A0-A80D-13D0729842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96F608-510F-46B2-9823-539406CF79F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5402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780FD2-09D3-4E5F-B2F9-65C3B33D43F6}"/>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3" name="页脚占位符 2">
            <a:extLst>
              <a:ext uri="{FF2B5EF4-FFF2-40B4-BE49-F238E27FC236}">
                <a16:creationId xmlns:a16="http://schemas.microsoft.com/office/drawing/2014/main" id="{74A60E98-AA6F-404B-B68B-24A8CEB238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3E1223-3E3A-49DB-89EE-17EB28D77383}"/>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92440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6B3E8-A3CA-442F-BA76-420F861E5B0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3F7896-C399-415D-B7B9-21C78DBDF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547D310-62AA-4D24-8BE5-B63173980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AC50F47-A6C1-4BF9-955A-296EC1074400}"/>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6" name="页脚占位符 5">
            <a:extLst>
              <a:ext uri="{FF2B5EF4-FFF2-40B4-BE49-F238E27FC236}">
                <a16:creationId xmlns:a16="http://schemas.microsoft.com/office/drawing/2014/main" id="{31E9C238-C917-4343-B637-E708522845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F2BFC3-B38C-47DD-BEBD-15F98734B2E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29806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801F45-AE38-4754-B124-D4CE140AB3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07FC6-B8D7-4240-90EA-08F21587CC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0E3FDEB-79B7-47CD-8D2D-E24B627DAE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B2C154-84B4-431D-8613-121F418258B7}"/>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6" name="页脚占位符 5">
            <a:extLst>
              <a:ext uri="{FF2B5EF4-FFF2-40B4-BE49-F238E27FC236}">
                <a16:creationId xmlns:a16="http://schemas.microsoft.com/office/drawing/2014/main" id="{5E61DDBD-EDF5-4045-A1FC-8E15D31E6F3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821E7F2-3AA6-4DBB-8E6A-FAA243588CCB}"/>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397470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AF61B-C9F5-4782-B16D-1AF1FFFA817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19B8B3-C99C-40F8-9289-41E76637CC3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36D4CD-1AE8-41CF-8E21-F291E474BA4D}"/>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A4A19230-8E22-4D5B-90BF-EE117B8880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9A5A53-97E5-4278-8716-37186BBD6D8D}"/>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3058101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AC9FC4-7D8F-401A-8F47-C7322F14BBF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E608260-FE93-485F-A0F5-7652BE5BF4E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58FCE2-43EF-47F9-A817-B31A858EE944}"/>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CCBF3502-B96B-47D9-B9D3-124DE3908C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3E642C-46EC-4544-BFC0-2CA852D1893A}"/>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313819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84013"/>
          </a:xfrm>
          <a:prstGeom prst="rect">
            <a:avLst/>
          </a:prstGeom>
          <a:noFill/>
        </p:spPr>
        <p:txBody>
          <a:bodyPr vert="eaVert" wrap="none" rtlCol="0">
            <a:spAutoFit/>
          </a:bodyPr>
          <a:lstStyle/>
          <a:p>
            <a:r>
              <a:rPr lang="zh-CN" altLang="en-US" sz="7200" dirty="0">
                <a:solidFill>
                  <a:srgbClr val="AD6126"/>
                </a:solidFill>
                <a:latin typeface="微软雅黑" panose="020B0503020204020204" pitchFamily="34" charset="-122"/>
                <a:ea typeface="微软雅黑" panose="020B0503020204020204" pitchFamily="34"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extLst>
      <p:ext uri="{BB962C8B-B14F-4D97-AF65-F5344CB8AC3E}">
        <p14:creationId xmlns:p14="http://schemas.microsoft.com/office/powerpoint/2010/main" val="3757653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AA0A5FA-DDC3-4F7C-8BBC-21AEFDB1EC12}"/>
              </a:ext>
            </a:extLst>
          </p:cNvPr>
          <p:cNvGrpSpPr/>
          <p:nvPr userDrawn="1"/>
        </p:nvGrpSpPr>
        <p:grpSpPr>
          <a:xfrm>
            <a:off x="676275" y="549275"/>
            <a:ext cx="995344" cy="524782"/>
            <a:chOff x="0" y="-359"/>
            <a:chExt cx="1070518" cy="488225"/>
          </a:xfrm>
        </p:grpSpPr>
        <p:sp>
          <p:nvSpPr>
            <p:cNvPr id="8" name="矩形 7">
              <a:extLst>
                <a:ext uri="{FF2B5EF4-FFF2-40B4-BE49-F238E27FC236}">
                  <a16:creationId xmlns:a16="http://schemas.microsoft.com/office/drawing/2014/main" id="{B82E570C-A29B-40B7-A682-10B890ED81CB}"/>
                </a:ext>
              </a:extLst>
            </p:cNvPr>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B33C23-AE5F-4F77-92C0-6B7DB51D8F93}"/>
                </a:ext>
              </a:extLst>
            </p:cNvPr>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61949F0-F125-4254-83B6-3B762ECD6823}"/>
                </a:ext>
              </a:extLst>
            </p:cNvPr>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5692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2023/1/28</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7775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A8E7-3FC6-48B1-BF64-C2FF65360B0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C56EBCE-F2A5-4308-B3FA-EF28DCE3FF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59C6098-BFE9-4B86-A8C4-BC06602DAC38}"/>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544635C3-FCD0-4773-8E63-64891B6E8C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C6C467-3C99-417D-9382-6B10899C317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040703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07C3C3-6413-4113-AD77-B7E6175A0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1EB488-4C95-4A47-95CC-3D75A504E5F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1C92E6-48FC-4BB1-AA45-8F3A37733230}"/>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85EF0123-D849-4A9B-AD73-86EF7C88E1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F5BAE0-026C-43DD-97E8-0CE751DE17A7}"/>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442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F19864-3798-46E9-9416-D8D9725243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F9D098-13FD-4F20-A0BE-CD9DD312B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E29CE12-6E6B-45B9-B08D-B631647529AD}"/>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E8B3C5D1-A24A-4313-B7AC-A20F265054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5E8E9C-D634-4006-A045-836324CBE082}"/>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082016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D74B14-CA6C-48DE-A7CA-B591ADB146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78433D4-52E9-405F-9508-782185362B3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A1906C7-BBEA-42D3-9F1C-475F9436ED0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B5D5A54-00F8-41B4-979E-B59AD5AFB2EE}"/>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6" name="页脚占位符 5">
            <a:extLst>
              <a:ext uri="{FF2B5EF4-FFF2-40B4-BE49-F238E27FC236}">
                <a16:creationId xmlns:a16="http://schemas.microsoft.com/office/drawing/2014/main" id="{AB764C54-FDDA-44C1-88AA-4DC010C4F1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947A52-E40E-4A62-9833-F9F7EC83736C}"/>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251934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64D89C-6816-4283-A587-4487F09BDE8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B936A9A-D63C-4635-A7C4-26C8EB3205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FB56EC5-E85F-448B-BC83-98739D3F83E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64FDD30-E805-450A-9284-6E4596DD5C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8A8015E-91D8-4E17-8700-2BE03D28701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53CA02B-B609-4CED-8046-260A037B6E1D}"/>
              </a:ext>
            </a:extLst>
          </p:cNvPr>
          <p:cNvSpPr>
            <a:spLocks noGrp="1"/>
          </p:cNvSpPr>
          <p:nvPr>
            <p:ph type="dt" sz="half" idx="10"/>
          </p:nvPr>
        </p:nvSpPr>
        <p:spPr/>
        <p:txBody>
          <a:bodyPr/>
          <a:lstStyle/>
          <a:p>
            <a:fld id="{AA208A9F-D7C9-4B99-B266-84B0EAAE2EC9}" type="datetimeFigureOut">
              <a:rPr lang="zh-CN" altLang="en-US" smtClean="0"/>
              <a:t>2023/1/28</a:t>
            </a:fld>
            <a:endParaRPr lang="zh-CN" altLang="en-US"/>
          </a:p>
        </p:txBody>
      </p:sp>
      <p:sp>
        <p:nvSpPr>
          <p:cNvPr id="8" name="页脚占位符 7">
            <a:extLst>
              <a:ext uri="{FF2B5EF4-FFF2-40B4-BE49-F238E27FC236}">
                <a16:creationId xmlns:a16="http://schemas.microsoft.com/office/drawing/2014/main" id="{0D0F4DD5-F39F-4229-9C2C-A366584B2F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5164C2F-A883-44EC-92C2-4B705D1EBF84}"/>
              </a:ext>
            </a:extLst>
          </p:cNvPr>
          <p:cNvSpPr>
            <a:spLocks noGrp="1"/>
          </p:cNvSpPr>
          <p:nvPr>
            <p:ph type="sldNum" sz="quarter" idx="12"/>
          </p:nvPr>
        </p:nvSpPr>
        <p:spPr/>
        <p:txBody>
          <a:body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698894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73B2D07-3B09-43BE-B39E-306728508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BC601C1-C38D-467A-ADFA-089D382C8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E1D3F3-FF74-4093-A048-BD2B2F7340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08A9F-D7C9-4B99-B266-84B0EAAE2EC9}" type="datetimeFigureOut">
              <a:rPr lang="zh-CN" altLang="en-US" smtClean="0"/>
              <a:t>2023/1/28</a:t>
            </a:fld>
            <a:endParaRPr lang="zh-CN" altLang="en-US"/>
          </a:p>
        </p:txBody>
      </p:sp>
      <p:sp>
        <p:nvSpPr>
          <p:cNvPr id="5" name="页脚占位符 4">
            <a:extLst>
              <a:ext uri="{FF2B5EF4-FFF2-40B4-BE49-F238E27FC236}">
                <a16:creationId xmlns:a16="http://schemas.microsoft.com/office/drawing/2014/main" id="{2DEE3CE8-4384-4FA1-9808-EE6FC397F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40D5640-790D-4D21-9B65-79E19F1830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4C510-4E1F-47CF-A5B2-40B3EC151568}" type="slidenum">
              <a:rPr lang="zh-CN" altLang="en-US" smtClean="0"/>
              <a:t>‹#›</a:t>
            </a:fld>
            <a:endParaRPr lang="zh-CN" altLang="en-US"/>
          </a:p>
        </p:txBody>
      </p:sp>
    </p:spTree>
    <p:extLst>
      <p:ext uri="{BB962C8B-B14F-4D97-AF65-F5344CB8AC3E}">
        <p14:creationId xmlns:p14="http://schemas.microsoft.com/office/powerpoint/2010/main" val="1597297224"/>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4" r:id="rId3"/>
    <p:sldLayoutId id="2147483676"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16.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82FBA10E-98F2-4B59-933F-69E3F5E209F7}"/>
              </a:ext>
            </a:extLst>
          </p:cNvPr>
          <p:cNvSpPr txBox="1">
            <a:spLocks/>
          </p:cNvSpPr>
          <p:nvPr/>
        </p:nvSpPr>
        <p:spPr>
          <a:xfrm>
            <a:off x="1595500" y="4221088"/>
            <a:ext cx="9001000" cy="923330"/>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dirty="0">
                <a:solidFill>
                  <a:schemeClr val="bg1"/>
                </a:solidFill>
                <a:latin typeface="微软雅黑" panose="020B0503020204020204" pitchFamily="34" charset="-122"/>
                <a:ea typeface="微软雅黑" panose="020B0503020204020204" pitchFamily="34" charset="-122"/>
                <a:cs typeface="+mn-cs"/>
              </a:rPr>
              <a:t>第</a:t>
            </a:r>
            <a:r>
              <a:rPr lang="en-US" altLang="zh-CN" sz="6000" b="1" dirty="0">
                <a:solidFill>
                  <a:schemeClr val="bg1"/>
                </a:solidFill>
                <a:latin typeface="微软雅黑" panose="020B0503020204020204" pitchFamily="34" charset="-122"/>
                <a:ea typeface="微软雅黑" panose="020B0503020204020204" pitchFamily="34" charset="-122"/>
                <a:cs typeface="+mn-cs"/>
              </a:rPr>
              <a:t>4</a:t>
            </a:r>
            <a:r>
              <a:rPr lang="zh-CN" altLang="en-US" sz="6000" b="1" dirty="0">
                <a:solidFill>
                  <a:schemeClr val="bg1"/>
                </a:solidFill>
                <a:latin typeface="微软雅黑" panose="020B0503020204020204" pitchFamily="34" charset="-122"/>
                <a:ea typeface="微软雅黑" panose="020B0503020204020204" pitchFamily="34" charset="-122"/>
                <a:cs typeface="+mn-cs"/>
              </a:rPr>
              <a:t>章</a:t>
            </a:r>
            <a:r>
              <a:rPr lang="en-US" altLang="zh-CN" sz="6000" b="1" dirty="0">
                <a:solidFill>
                  <a:schemeClr val="bg1"/>
                </a:solidFill>
                <a:latin typeface="微软雅黑" panose="020B0503020204020204" pitchFamily="34" charset="-122"/>
                <a:ea typeface="微软雅黑" panose="020B0503020204020204" pitchFamily="34" charset="-122"/>
                <a:cs typeface="+mn-cs"/>
              </a:rPr>
              <a:t>  </a:t>
            </a:r>
            <a:r>
              <a:rPr lang="zh-CN" altLang="zh-CN" sz="6000" b="1" dirty="0">
                <a:solidFill>
                  <a:schemeClr val="bg1"/>
                </a:solidFill>
                <a:latin typeface="微软雅黑" panose="020B0503020204020204" pitchFamily="34" charset="-122"/>
                <a:ea typeface="微软雅黑" panose="020B0503020204020204" pitchFamily="34" charset="-122"/>
                <a:cs typeface="+mn-cs"/>
              </a:rPr>
              <a:t>编辑室内二维图形</a:t>
            </a:r>
            <a:endParaRPr lang="zh-CN" altLang="en-US" sz="6000" b="1" dirty="0">
              <a:solidFill>
                <a:schemeClr val="bg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2453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06479" y="476672"/>
            <a:ext cx="9379042" cy="2807947"/>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偏移图形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偏移图形是创建一个与选定图形类似的新图形，并将它放置在原图形的内侧或外侧。需注意的是，偏移图形只能对线段、圆形、矩形类图形进行操作。其他图块，或组合图形将不可用。</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在“修改”面板中单击“偏移”命令。根据命令行中的提示，先设定偏移的距离。然后选中所需图形，并指定好偏移的方向，单击一下即可完成图形偏移操作。</a:t>
            </a:r>
          </a:p>
        </p:txBody>
      </p:sp>
      <p:pic>
        <p:nvPicPr>
          <p:cNvPr id="4098" name="图片 1">
            <a:extLst>
              <a:ext uri="{FF2B5EF4-FFF2-40B4-BE49-F238E27FC236}">
                <a16:creationId xmlns:a16="http://schemas.microsoft.com/office/drawing/2014/main" id="{D70D9B35-8D67-48ED-B366-8ACADD95B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742" y="3573381"/>
            <a:ext cx="2902515" cy="21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1776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79030" y="692696"/>
            <a:ext cx="8433937"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4.2.4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镜像图形</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如果要绘制对称图形，那么可使用“镜像”命令来操作。该命令可将指定的图形进行对称复制。在“修改”面板中单击“镜像”命令。根据命令行中的提示，先选择图形，并指定好两个镜像点。在打开的列表中选择“否”选项，即可完成镜像操作。</a:t>
            </a:r>
          </a:p>
        </p:txBody>
      </p:sp>
      <p:pic>
        <p:nvPicPr>
          <p:cNvPr id="5122" name="图片 1">
            <a:extLst>
              <a:ext uri="{FF2B5EF4-FFF2-40B4-BE49-F238E27FC236}">
                <a16:creationId xmlns:a16="http://schemas.microsoft.com/office/drawing/2014/main" id="{10E48E73-3DCB-4EE1-8770-8162DCDE92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4294" y="3429000"/>
            <a:ext cx="2663407"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134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79031" y="620688"/>
            <a:ext cx="8433937"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4.2.5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旋转图形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旋转图形是将图形按照指定的旋转基点及角度进行旋转。正的角度按逆时针方向旋转，负的角度按顺时针方向旋转。</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在“修改”面板中单击“旋转”命令。根据命令行中的提示，先选择图形，并指定好旋转基点。设定好旋转角度，按回车键可完成旋转操作。</a:t>
            </a:r>
          </a:p>
        </p:txBody>
      </p:sp>
      <p:pic>
        <p:nvPicPr>
          <p:cNvPr id="6146" name="图片 1">
            <a:extLst>
              <a:ext uri="{FF2B5EF4-FFF2-40B4-BE49-F238E27FC236}">
                <a16:creationId xmlns:a16="http://schemas.microsoft.com/office/drawing/2014/main" id="{B9DF66E3-CA5C-4B42-B541-4D38787CAB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1659" y="3314965"/>
            <a:ext cx="3008682"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777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935287" y="692696"/>
            <a:ext cx="8321425"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4.2.6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缩放图形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缩放是将图形按照指定的比例进行放大或缩小操作。默认的比值为</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在“修改”面板中单击“缩放”命令。根据命令行中的提示，先选择图形，按回车键，指定好缩放基点。移动光标并输入比例值，按回车键即可。比值小于</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，则为缩小图形。相反比值大于</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，则为放大图形。</a:t>
            </a:r>
          </a:p>
        </p:txBody>
      </p:sp>
      <p:pic>
        <p:nvPicPr>
          <p:cNvPr id="7170" name="图片 1">
            <a:extLst>
              <a:ext uri="{FF2B5EF4-FFF2-40B4-BE49-F238E27FC236}">
                <a16:creationId xmlns:a16="http://schemas.microsoft.com/office/drawing/2014/main" id="{4722B510-41D0-4F09-912B-2F417F1AE4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0107" y="3573016"/>
            <a:ext cx="2551784"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2625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35423" y="1484784"/>
            <a:ext cx="8121153" cy="32403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4.2.7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阵列图形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阵列是一种有规则的复制图形命令。当图形要按照指定的位置进行分布时，就可以使用阵列图形命令解决，阵列命令包括矩形阵列、环形阵列和路径阵列这三种。</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矩形阵列</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环形阵列</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路径阵列</a:t>
            </a:r>
          </a:p>
        </p:txBody>
      </p:sp>
    </p:spTree>
    <p:extLst>
      <p:ext uri="{BB962C8B-B14F-4D97-AF65-F5344CB8AC3E}">
        <p14:creationId xmlns:p14="http://schemas.microsoft.com/office/powerpoint/2010/main" val="1313611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1775520"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015880" y="3972975"/>
            <a:ext cx="5724644"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改变图形与线段形态</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08815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66509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63552" y="890735"/>
            <a:ext cx="5760640" cy="465460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4.3.1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倒角与圆角</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倒角和圆角可以修饰图形，同时也可对图形相邻的两条边进行修剪。</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倒角</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在“修改”面板中单击“圆角”右侧下拉按钮，在其列表中选择“倒角”选项，即可启动该命令。</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圆角</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圆角是指通过指定的圆弧半径大小可以将多边形的边界棱角部分光滑连接起来。圆角是倒角的一部分表现形式。</a:t>
            </a:r>
          </a:p>
        </p:txBody>
      </p:sp>
      <p:pic>
        <p:nvPicPr>
          <p:cNvPr id="8194" name="图片 1">
            <a:extLst>
              <a:ext uri="{FF2B5EF4-FFF2-40B4-BE49-F238E27FC236}">
                <a16:creationId xmlns:a16="http://schemas.microsoft.com/office/drawing/2014/main" id="{1551FB98-DD44-49CA-A40F-A4C0A03B76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7779" y="1191689"/>
            <a:ext cx="2061892" cy="230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06FC71D6-8ACB-4F1B-AC7B-4225E9717F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7779" y="3789040"/>
            <a:ext cx="2133599" cy="156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3629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604501" y="566560"/>
            <a:ext cx="8982998"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4.3.2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打断图形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利用“打断”命令可将已有的线段分离为两段。被分离的线段只能单独的线条，不能是任何组合形体，如图块、编组等。</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单击“修改”面板下拉按钮，并单击“打断”命令。根据命令行提示，指定图形中第</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个打断点。移动光标，指定第</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个打断点，即可完成打断操作。</a:t>
            </a:r>
          </a:p>
        </p:txBody>
      </p:sp>
      <p:pic>
        <p:nvPicPr>
          <p:cNvPr id="9218" name="图片 1">
            <a:extLst>
              <a:ext uri="{FF2B5EF4-FFF2-40B4-BE49-F238E27FC236}">
                <a16:creationId xmlns:a16="http://schemas.microsoft.com/office/drawing/2014/main" id="{5EED3050-3F25-420D-A319-0521424A7C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6579" y="3406461"/>
            <a:ext cx="2838842" cy="211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3785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98022" y="1556792"/>
            <a:ext cx="8595955" cy="3240360"/>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4.3.3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修剪</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延伸图形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修剪命令是编辑命令中使用频率非常高的一个命令，延伸命令和修剪的命令效果相反，两个命令在使用过程中可以通过按【</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Shift</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】键相互转换。</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修剪图形</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修剪命令可将超出的图形边界的线段进行修剪。</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延伸图形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延伸命令是将线段延伸到指定的边界上。</a:t>
            </a:r>
          </a:p>
        </p:txBody>
      </p:sp>
    </p:spTree>
    <p:extLst>
      <p:ext uri="{BB962C8B-B14F-4D97-AF65-F5344CB8AC3E}">
        <p14:creationId xmlns:p14="http://schemas.microsoft.com/office/powerpoint/2010/main" val="352563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51175" y="841735"/>
            <a:ext cx="8089649" cy="1884617"/>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4.3.4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拉伸图形</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拉伸命令是通过拉伸图形某个局部，使整个图形发生变化。在“修剪”面板中单击“拉伸”命令。从右至左框选图形局部。指定拉伸的基点，将其移动至新位置即可拉伸图形。</a:t>
            </a:r>
          </a:p>
        </p:txBody>
      </p:sp>
      <p:pic>
        <p:nvPicPr>
          <p:cNvPr id="10242" name="图片 1">
            <a:extLst>
              <a:ext uri="{FF2B5EF4-FFF2-40B4-BE49-F238E27FC236}">
                <a16:creationId xmlns:a16="http://schemas.microsoft.com/office/drawing/2014/main" id="{EB61F5CC-914E-42C8-99B7-E44B52F9B6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4549" y="3212976"/>
            <a:ext cx="2842899" cy="211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175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66AA01D-C23C-4507-A15D-3C049AD75925}"/>
              </a:ext>
            </a:extLst>
          </p:cNvPr>
          <p:cNvSpPr>
            <a:spLocks noGrp="1"/>
          </p:cNvSpPr>
          <p:nvPr>
            <p:ph type="title" idx="4294967295"/>
          </p:nvPr>
        </p:nvSpPr>
        <p:spPr>
          <a:xfrm>
            <a:off x="4763852" y="623218"/>
            <a:ext cx="2664296" cy="717550"/>
          </a:xfrm>
        </p:spPr>
        <p:txBody>
          <a:bodyPr vert="horz" lIns="91440" tIns="45720" rIns="91440" bIns="45720" rtlCol="0" anchor="ctr">
            <a:normAutofit/>
          </a:bodyPr>
          <a:lstStyle/>
          <a:p>
            <a:r>
              <a:rPr lang="zh-CN" altLang="en-US" dirty="0">
                <a:latin typeface="微软雅黑" panose="020B0503020204020204" pitchFamily="34" charset="-122"/>
                <a:ea typeface="微软雅黑" panose="020B0503020204020204" pitchFamily="34" charset="-122"/>
              </a:rPr>
              <a:t>章节概述</a:t>
            </a:r>
          </a:p>
        </p:txBody>
      </p:sp>
      <p:sp>
        <p:nvSpPr>
          <p:cNvPr id="4" name="矩形 3">
            <a:extLst>
              <a:ext uri="{FF2B5EF4-FFF2-40B4-BE49-F238E27FC236}">
                <a16:creationId xmlns:a16="http://schemas.microsoft.com/office/drawing/2014/main" id="{E2EFCA79-F421-4AAC-8E33-594705D667DA}"/>
              </a:ext>
            </a:extLst>
          </p:cNvPr>
          <p:cNvSpPr/>
          <p:nvPr/>
        </p:nvSpPr>
        <p:spPr>
          <a:xfrm>
            <a:off x="1692260" y="1340768"/>
            <a:ext cx="8807479" cy="4248472"/>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在绘制二维图形过程中，通常要结合一些编辑命令才能够顺利的完成各类图形的绘制。</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软件提供了丰富的图形的编辑工具，例如图形的选取、复制、移动；图形的修改、图形的填充等。本章将对这些基本的图形编辑功能进行详细的介绍。</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知识要点</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掌握图形的选择方法</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掌握图形的复制、移动方法</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掌握图形的修改、编辑方法</a:t>
            </a:r>
          </a:p>
          <a:p>
            <a:pPr marL="457200" lvl="0" indent="457200">
              <a:lnSpc>
                <a:spcPct val="150000"/>
              </a:lnSpc>
              <a:buFont typeface="+mj-lt"/>
              <a:buAutoNum type="arabicPeriod"/>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掌握图形填充方法</a:t>
            </a:r>
          </a:p>
        </p:txBody>
      </p:sp>
    </p:spTree>
    <p:extLst>
      <p:ext uri="{BB962C8B-B14F-4D97-AF65-F5344CB8AC3E}">
        <p14:creationId xmlns:p14="http://schemas.microsoft.com/office/powerpoint/2010/main" val="283210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51175" y="697174"/>
            <a:ext cx="8089649"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4.3.5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编辑多线</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利用多线命令绘制好图形后，通常需要对其图形加以修改编辑，才能达到预期的效果。双击多线，可打开“多线编辑工具”对话框，在此选择所需编辑工具即可。</a:t>
            </a:r>
          </a:p>
        </p:txBody>
      </p:sp>
      <p:pic>
        <p:nvPicPr>
          <p:cNvPr id="11266" name="图片 1">
            <a:extLst>
              <a:ext uri="{FF2B5EF4-FFF2-40B4-BE49-F238E27FC236}">
                <a16:creationId xmlns:a16="http://schemas.microsoft.com/office/drawing/2014/main" id="{B70F612A-E091-4756-8A43-0A30D8AB4E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9656" y="2879482"/>
            <a:ext cx="2662815" cy="275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A96930D0-B30B-4407-8E00-37ABC3FDEE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040" y="3565444"/>
            <a:ext cx="2222301" cy="2073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
            <a:extLst>
              <a:ext uri="{FF2B5EF4-FFF2-40B4-BE49-F238E27FC236}">
                <a16:creationId xmlns:a16="http://schemas.microsoft.com/office/drawing/2014/main" id="{B1C5483F-7350-4F12-881F-97C800028E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8075" y="2780928"/>
            <a:ext cx="2160240" cy="198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6743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381395" y="548680"/>
            <a:ext cx="7429201"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4.3.6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编辑多段线</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与多线类似，绘制的多段线也可进行二次编辑加工。双击要编辑的多段线，可打开编辑列表。用户可根据需要选择相应的编辑工具进行操作即可。</a:t>
            </a:r>
          </a:p>
        </p:txBody>
      </p:sp>
      <p:pic>
        <p:nvPicPr>
          <p:cNvPr id="12290" name="图片 1">
            <a:extLst>
              <a:ext uri="{FF2B5EF4-FFF2-40B4-BE49-F238E27FC236}">
                <a16:creationId xmlns:a16="http://schemas.microsoft.com/office/drawing/2014/main" id="{9EB6A478-C234-49AE-AE09-DBDFA44D6B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1447" y="2636912"/>
            <a:ext cx="2949095" cy="279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5765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578055"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818415" y="3972975"/>
            <a:ext cx="3877985"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编辑图形夹点</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890689"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47167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85280" y="548680"/>
            <a:ext cx="8021440" cy="188461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4.4.1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设置夹点</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夹点的大小和颜色是可以设置的。在命令行中输入</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OP</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，按回车键，打开“选项”对话框，切换到“选择集”选项卡，在“夹点尺寸”和“夹点”选线组中，可对夹点大小、颜色、显示状态等选项进行设置。</a:t>
            </a:r>
          </a:p>
        </p:txBody>
      </p:sp>
      <p:pic>
        <p:nvPicPr>
          <p:cNvPr id="13314" name="图片 1">
            <a:extLst>
              <a:ext uri="{FF2B5EF4-FFF2-40B4-BE49-F238E27FC236}">
                <a16:creationId xmlns:a16="http://schemas.microsoft.com/office/drawing/2014/main" id="{85FEF9AB-D9D3-4DC4-9946-9C0CE23D75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1842" y="2636912"/>
            <a:ext cx="4048315" cy="30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907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553332" y="764704"/>
            <a:ext cx="7085336" cy="143404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4.4.2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编辑夹点</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选中图形，右击图形中所需编辑的夹点，系统会打开编辑列表，在此可选择相应的编辑命令进行操作。</a:t>
            </a:r>
          </a:p>
        </p:txBody>
      </p:sp>
      <p:pic>
        <p:nvPicPr>
          <p:cNvPr id="14338" name="图片 1">
            <a:extLst>
              <a:ext uri="{FF2B5EF4-FFF2-40B4-BE49-F238E27FC236}">
                <a16:creationId xmlns:a16="http://schemas.microsoft.com/office/drawing/2014/main" id="{0F887DA2-9CBF-4EBA-B20D-3D7A749088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5851" y="2420888"/>
            <a:ext cx="2540298" cy="3079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974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423592"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663952" y="3972975"/>
            <a:ext cx="4493538"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为图形填充图案</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73622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89786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553332" y="1091429"/>
            <a:ext cx="7085336" cy="1422954"/>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4.5.1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图案填充</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在“绘图”面板单击“图案填充”按钮。打开“图案填充创建”选项卡，在此可对其填充参数进行设置。</a:t>
            </a:r>
          </a:p>
        </p:txBody>
      </p:sp>
      <p:pic>
        <p:nvPicPr>
          <p:cNvPr id="15362" name="图片 1">
            <a:extLst>
              <a:ext uri="{FF2B5EF4-FFF2-40B4-BE49-F238E27FC236}">
                <a16:creationId xmlns:a16="http://schemas.microsoft.com/office/drawing/2014/main" id="{58A35EBD-CFAB-4030-982C-C4B9904444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6853" y="2865313"/>
            <a:ext cx="2378294" cy="1127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F2E9CFBD-E6BF-470F-AB98-066E560404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919" y="4362289"/>
            <a:ext cx="6348162" cy="93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0694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2023979" y="548680"/>
            <a:ext cx="8144042" cy="1944216"/>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4.5.2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渐变色填充</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在绘图过程中，为了有较好的视觉效果，可为填充的图案添加渐变颜色。用户可在“图案填充创建”选项卡中的“图案填充图案”列表中选择渐变色类型。然后设置好“渐变色</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”和“渐变色</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”的颜色。</a:t>
            </a:r>
          </a:p>
        </p:txBody>
      </p:sp>
      <p:pic>
        <p:nvPicPr>
          <p:cNvPr id="16386" name="图片 1">
            <a:extLst>
              <a:ext uri="{FF2B5EF4-FFF2-40B4-BE49-F238E27FC236}">
                <a16:creationId xmlns:a16="http://schemas.microsoft.com/office/drawing/2014/main" id="{FB381D9C-46C1-40C3-88FC-D8268E49D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664" y="2708920"/>
            <a:ext cx="2260156"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7B9DD4B8-2BFE-4F86-A789-DA97E82469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984" y="2708920"/>
            <a:ext cx="3648405"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5332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15480" y="548680"/>
            <a:ext cx="6174686"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【实战演练】绘制燃气灶图形</a:t>
            </a:r>
          </a:p>
        </p:txBody>
      </p:sp>
      <p:sp>
        <p:nvSpPr>
          <p:cNvPr id="3" name="矩形 2">
            <a:extLst>
              <a:ext uri="{FF2B5EF4-FFF2-40B4-BE49-F238E27FC236}">
                <a16:creationId xmlns:a16="http://schemas.microsoft.com/office/drawing/2014/main" id="{1469525F-BF07-4D7C-BA26-432C8D1FF49F}"/>
              </a:ext>
            </a:extLst>
          </p:cNvPr>
          <p:cNvSpPr/>
          <p:nvPr/>
        </p:nvSpPr>
        <p:spPr>
          <a:xfrm>
            <a:off x="2060439" y="1484784"/>
            <a:ext cx="8071121" cy="961802"/>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本例将结合本章所学的知识点，来绘制燃气灶图形。其中涉及到的重要命令有偏移、镜像、旋转、图案填充等。</a:t>
            </a:r>
          </a:p>
        </p:txBody>
      </p:sp>
      <p:pic>
        <p:nvPicPr>
          <p:cNvPr id="17410" name="图片 1">
            <a:extLst>
              <a:ext uri="{FF2B5EF4-FFF2-40B4-BE49-F238E27FC236}">
                <a16:creationId xmlns:a16="http://schemas.microsoft.com/office/drawing/2014/main" id="{DA204DE7-53C9-477B-B482-656FCD9784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4951" y="3068960"/>
            <a:ext cx="3205517"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a:extLst>
              <a:ext uri="{FF2B5EF4-FFF2-40B4-BE49-F238E27FC236}">
                <a16:creationId xmlns:a16="http://schemas.microsoft.com/office/drawing/2014/main" id="{86697492-9C7A-40F0-8CBD-149D54E94A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1415" y="3068960"/>
            <a:ext cx="3505025"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7815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049253E-053A-45C4-A15E-02C655806DE0}"/>
              </a:ext>
            </a:extLst>
          </p:cNvPr>
          <p:cNvSpPr/>
          <p:nvPr/>
        </p:nvSpPr>
        <p:spPr>
          <a:xfrm>
            <a:off x="1487488" y="476672"/>
            <a:ext cx="2448272" cy="499624"/>
          </a:xfrm>
          <a:prstGeom prst="rect">
            <a:avLst/>
          </a:prstGeom>
        </p:spPr>
        <p:txBody>
          <a:bodyPr wrap="square">
            <a:spAutoFit/>
          </a:bodyPr>
          <a:lstStyle/>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【课后作业】</a:t>
            </a:r>
          </a:p>
        </p:txBody>
      </p:sp>
      <p:sp>
        <p:nvSpPr>
          <p:cNvPr id="4" name="矩形 3">
            <a:extLst>
              <a:ext uri="{FF2B5EF4-FFF2-40B4-BE49-F238E27FC236}">
                <a16:creationId xmlns:a16="http://schemas.microsoft.com/office/drawing/2014/main" id="{1A617101-E4AE-455A-B701-3E05918289CD}"/>
              </a:ext>
            </a:extLst>
          </p:cNvPr>
          <p:cNvSpPr/>
          <p:nvPr/>
        </p:nvSpPr>
        <p:spPr>
          <a:xfrm>
            <a:off x="1111917" y="955543"/>
            <a:ext cx="9104070" cy="961289"/>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绘制电视立面图</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利用矩形、偏移、修剪、图案填充等命令，按照给定的尺寸绘制电视立面图。</a:t>
            </a:r>
          </a:p>
        </p:txBody>
      </p:sp>
      <p:pic>
        <p:nvPicPr>
          <p:cNvPr id="18434" name="图片 1">
            <a:extLst>
              <a:ext uri="{FF2B5EF4-FFF2-40B4-BE49-F238E27FC236}">
                <a16:creationId xmlns:a16="http://schemas.microsoft.com/office/drawing/2014/main" id="{9BF3B467-874A-4EBC-BC24-88B1372EC5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7688" y="1916832"/>
            <a:ext cx="2429571"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1">
            <a:extLst>
              <a:ext uri="{FF2B5EF4-FFF2-40B4-BE49-F238E27FC236}">
                <a16:creationId xmlns:a16="http://schemas.microsoft.com/office/drawing/2014/main" id="{1C6B7EE4-847E-42E3-8BEA-D9C5D133C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041" y="1916832"/>
            <a:ext cx="21621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C27B478F-C1E7-4F37-B1DD-E04E19AE008B}"/>
              </a:ext>
            </a:extLst>
          </p:cNvPr>
          <p:cNvSpPr/>
          <p:nvPr/>
        </p:nvSpPr>
        <p:spPr>
          <a:xfrm>
            <a:off x="1111917" y="3212976"/>
            <a:ext cx="10024643" cy="961289"/>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．绘制推拉门立面图</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利用矩形、偏移、修剪、镜像等命令，绘制长</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2000mm</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，宽</a:t>
            </a: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1600mm</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的推拉门图形。</a:t>
            </a:r>
          </a:p>
        </p:txBody>
      </p:sp>
      <p:pic>
        <p:nvPicPr>
          <p:cNvPr id="18436" name="图片 1">
            <a:extLst>
              <a:ext uri="{FF2B5EF4-FFF2-40B4-BE49-F238E27FC236}">
                <a16:creationId xmlns:a16="http://schemas.microsoft.com/office/drawing/2014/main" id="{5C452893-4DF1-470C-B676-E8E6875186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4735" y="4263355"/>
            <a:ext cx="18954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1">
            <a:extLst>
              <a:ext uri="{FF2B5EF4-FFF2-40B4-BE49-F238E27FC236}">
                <a16:creationId xmlns:a16="http://schemas.microsoft.com/office/drawing/2014/main" id="{BD418AA0-9FF8-4F24-BE8F-3A4D275C715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70340" y="4234780"/>
            <a:ext cx="19335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075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6A231240-5664-4D40-A841-F9ACDD6599A8}"/>
              </a:ext>
            </a:extLst>
          </p:cNvPr>
          <p:cNvSpPr txBox="1"/>
          <p:nvPr/>
        </p:nvSpPr>
        <p:spPr>
          <a:xfrm>
            <a:off x="7464268" y="847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12" name="直接连接符 11">
            <a:extLst>
              <a:ext uri="{FF2B5EF4-FFF2-40B4-BE49-F238E27FC236}">
                <a16:creationId xmlns:a16="http://schemas.microsoft.com/office/drawing/2014/main" id="{AB0B18C1-6244-4E6A-BEA8-74CEBA5C0BFE}"/>
              </a:ext>
            </a:extLst>
          </p:cNvPr>
          <p:cNvCxnSpPr/>
          <p:nvPr/>
        </p:nvCxnSpPr>
        <p:spPr>
          <a:xfrm flipH="1">
            <a:off x="7613568" y="976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B3AE6193-DF42-410A-9CB6-82DE20D41776}"/>
              </a:ext>
            </a:extLst>
          </p:cNvPr>
          <p:cNvSpPr txBox="1"/>
          <p:nvPr/>
        </p:nvSpPr>
        <p:spPr>
          <a:xfrm>
            <a:off x="7466936" y="1802087"/>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4" name="直接连接符 13">
            <a:extLst>
              <a:ext uri="{FF2B5EF4-FFF2-40B4-BE49-F238E27FC236}">
                <a16:creationId xmlns:a16="http://schemas.microsoft.com/office/drawing/2014/main" id="{CCBDC785-DE2C-46E9-9363-5C28A96C36ED}"/>
              </a:ext>
            </a:extLst>
          </p:cNvPr>
          <p:cNvCxnSpPr/>
          <p:nvPr/>
        </p:nvCxnSpPr>
        <p:spPr>
          <a:xfrm flipH="1">
            <a:off x="7626637" y="193342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hlinkClick r:id="rId2" action="ppaction://hlinksldjump"/>
            <a:extLst>
              <a:ext uri="{FF2B5EF4-FFF2-40B4-BE49-F238E27FC236}">
                <a16:creationId xmlns:a16="http://schemas.microsoft.com/office/drawing/2014/main" id="{07819D99-2EDE-40EA-A2DF-0FE33F2C43C0}"/>
              </a:ext>
            </a:extLst>
          </p:cNvPr>
          <p:cNvSpPr txBox="1"/>
          <p:nvPr/>
        </p:nvSpPr>
        <p:spPr>
          <a:xfrm>
            <a:off x="8499987" y="1852629"/>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移动与复制图形</a:t>
            </a:r>
            <a:endParaRPr lang="zh-CN" altLang="en-US" dirty="0"/>
          </a:p>
        </p:txBody>
      </p:sp>
      <p:sp>
        <p:nvSpPr>
          <p:cNvPr id="16" name="文本框 15">
            <a:hlinkClick r:id="rId3" action="ppaction://hlinksldjump"/>
            <a:extLst>
              <a:ext uri="{FF2B5EF4-FFF2-40B4-BE49-F238E27FC236}">
                <a16:creationId xmlns:a16="http://schemas.microsoft.com/office/drawing/2014/main" id="{F4DB52E4-5397-469F-B81A-6ECD7E62D73C}"/>
              </a:ext>
            </a:extLst>
          </p:cNvPr>
          <p:cNvSpPr txBox="1"/>
          <p:nvPr/>
        </p:nvSpPr>
        <p:spPr>
          <a:xfrm>
            <a:off x="8507247" y="836712"/>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选取图形</a:t>
            </a:r>
            <a:endParaRPr lang="zh-CN" altLang="en-US" dirty="0"/>
          </a:p>
        </p:txBody>
      </p:sp>
      <p:sp>
        <p:nvSpPr>
          <p:cNvPr id="17" name="文本框 16">
            <a:extLst>
              <a:ext uri="{FF2B5EF4-FFF2-40B4-BE49-F238E27FC236}">
                <a16:creationId xmlns:a16="http://schemas.microsoft.com/office/drawing/2014/main" id="{FA5EF44E-4DDE-4FAE-B545-D0FA2027AC8D}"/>
              </a:ext>
            </a:extLst>
          </p:cNvPr>
          <p:cNvSpPr txBox="1"/>
          <p:nvPr/>
        </p:nvSpPr>
        <p:spPr>
          <a:xfrm>
            <a:off x="7473992" y="279495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8" name="直接连接符 17">
            <a:extLst>
              <a:ext uri="{FF2B5EF4-FFF2-40B4-BE49-F238E27FC236}">
                <a16:creationId xmlns:a16="http://schemas.microsoft.com/office/drawing/2014/main" id="{C93311A1-B9CA-4815-ACDC-4867D7E722D4}"/>
              </a:ext>
            </a:extLst>
          </p:cNvPr>
          <p:cNvCxnSpPr/>
          <p:nvPr/>
        </p:nvCxnSpPr>
        <p:spPr>
          <a:xfrm flipH="1">
            <a:off x="7583757" y="294153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4" action="ppaction://hlinksldjump"/>
            <a:extLst>
              <a:ext uri="{FF2B5EF4-FFF2-40B4-BE49-F238E27FC236}">
                <a16:creationId xmlns:a16="http://schemas.microsoft.com/office/drawing/2014/main" id="{E204846B-0E80-4C63-8168-E89DA087EB64}"/>
              </a:ext>
            </a:extLst>
          </p:cNvPr>
          <p:cNvSpPr txBox="1"/>
          <p:nvPr/>
        </p:nvSpPr>
        <p:spPr>
          <a:xfrm>
            <a:off x="8499554" y="2756795"/>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改变图形与线段形态</a:t>
            </a:r>
            <a:endParaRPr lang="zh-CN" altLang="en-US" dirty="0"/>
          </a:p>
        </p:txBody>
      </p:sp>
      <p:sp>
        <p:nvSpPr>
          <p:cNvPr id="20" name="文本框 19">
            <a:extLst>
              <a:ext uri="{FF2B5EF4-FFF2-40B4-BE49-F238E27FC236}">
                <a16:creationId xmlns:a16="http://schemas.microsoft.com/office/drawing/2014/main" id="{F313B67B-8201-4A55-9182-63FD8D07E410}"/>
              </a:ext>
            </a:extLst>
          </p:cNvPr>
          <p:cNvSpPr txBox="1"/>
          <p:nvPr/>
        </p:nvSpPr>
        <p:spPr>
          <a:xfrm>
            <a:off x="7469548" y="3818208"/>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0F41A92E-5C9A-44B0-BB9A-4DFEA4C8E1B3}"/>
              </a:ext>
            </a:extLst>
          </p:cNvPr>
          <p:cNvCxnSpPr/>
          <p:nvPr/>
        </p:nvCxnSpPr>
        <p:spPr>
          <a:xfrm flipH="1">
            <a:off x="7610219" y="39496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文本框 21">
            <a:hlinkClick r:id="rId5" action="ppaction://hlinksldjump"/>
            <a:extLst>
              <a:ext uri="{FF2B5EF4-FFF2-40B4-BE49-F238E27FC236}">
                <a16:creationId xmlns:a16="http://schemas.microsoft.com/office/drawing/2014/main" id="{5126FECB-EC7C-4422-9995-8C8D1D069AA8}"/>
              </a:ext>
            </a:extLst>
          </p:cNvPr>
          <p:cNvSpPr txBox="1"/>
          <p:nvPr/>
        </p:nvSpPr>
        <p:spPr>
          <a:xfrm>
            <a:off x="8515079" y="3764907"/>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编辑图形夹点</a:t>
            </a:r>
          </a:p>
        </p:txBody>
      </p:sp>
      <p:cxnSp>
        <p:nvCxnSpPr>
          <p:cNvPr id="23" name="直接连接符 22">
            <a:extLst>
              <a:ext uri="{FF2B5EF4-FFF2-40B4-BE49-F238E27FC236}">
                <a16:creationId xmlns:a16="http://schemas.microsoft.com/office/drawing/2014/main" id="{875A518E-BF07-4A38-BA95-37F70E218964}"/>
              </a:ext>
            </a:extLst>
          </p:cNvPr>
          <p:cNvCxnSpPr/>
          <p:nvPr/>
        </p:nvCxnSpPr>
        <p:spPr>
          <a:xfrm flipH="1">
            <a:off x="7644885" y="492716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4" name="文本框 23">
            <a:hlinkClick r:id="rId4" action="ppaction://hlinksldjump"/>
            <a:extLst>
              <a:ext uri="{FF2B5EF4-FFF2-40B4-BE49-F238E27FC236}">
                <a16:creationId xmlns:a16="http://schemas.microsoft.com/office/drawing/2014/main" id="{7FA020B6-09EE-4DBE-9099-6A29116CB058}"/>
              </a:ext>
            </a:extLst>
          </p:cNvPr>
          <p:cNvSpPr txBox="1"/>
          <p:nvPr/>
        </p:nvSpPr>
        <p:spPr>
          <a:xfrm>
            <a:off x="8535231" y="4725398"/>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为图形填充图案</a:t>
            </a:r>
          </a:p>
        </p:txBody>
      </p:sp>
      <p:sp>
        <p:nvSpPr>
          <p:cNvPr id="25" name="文本框 24">
            <a:extLst>
              <a:ext uri="{FF2B5EF4-FFF2-40B4-BE49-F238E27FC236}">
                <a16:creationId xmlns:a16="http://schemas.microsoft.com/office/drawing/2014/main" id="{F0239546-84C8-4362-A3D2-B5D2BD809530}"/>
              </a:ext>
            </a:extLst>
          </p:cNvPr>
          <p:cNvSpPr txBox="1"/>
          <p:nvPr/>
        </p:nvSpPr>
        <p:spPr>
          <a:xfrm>
            <a:off x="7358124" y="450156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33224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665778"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6257434" y="3972975"/>
            <a:ext cx="2646878"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选取图形</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97841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1436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83532" y="1844824"/>
            <a:ext cx="8424936" cy="280794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4.1.1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图形选择的几种方法</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AutoCAD</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为用户提供了多种图形选择方式，其中点选图形、框选图形、围选图形这三种方式经常被用到。</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点选</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框选</a:t>
            </a:r>
          </a:p>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围选</a:t>
            </a:r>
          </a:p>
        </p:txBody>
      </p:sp>
    </p:spTree>
    <p:extLst>
      <p:ext uri="{BB962C8B-B14F-4D97-AF65-F5344CB8AC3E}">
        <p14:creationId xmlns:p14="http://schemas.microsoft.com/office/powerpoint/2010/main" val="3755363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469486" y="434645"/>
            <a:ext cx="9379042" cy="2346283"/>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4.1.2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快速选择图形</a:t>
            </a: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当需要选择具有某些共同特性的对象时，可通过在“快速选择”对话框中进行相应的设置。在绘图区中单击鼠标右键，从快捷列表中选择“快速选择”选项。在打开的对话框中，设置好所需图形对象的图层、颜色、图案填充等特性和类型等信息，单击“确定”按钮。此时，所有与之相匹配的图形都会被选中</a:t>
            </a:r>
          </a:p>
        </p:txBody>
      </p:sp>
      <p:pic>
        <p:nvPicPr>
          <p:cNvPr id="1026" name="图片 1">
            <a:extLst>
              <a:ext uri="{FF2B5EF4-FFF2-40B4-BE49-F238E27FC236}">
                <a16:creationId xmlns:a16="http://schemas.microsoft.com/office/drawing/2014/main" id="{187E6FB7-5E57-49D8-9386-2E83BF7566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8504" y="2852936"/>
            <a:ext cx="1690871" cy="295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1BBDA165-B49D-4BCD-8114-94202A3E4C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0753" y="2852936"/>
            <a:ext cx="2217495" cy="295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6689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0B88384-905C-4AEA-AE3A-D350425CDA51}"/>
              </a:ext>
            </a:extLst>
          </p:cNvPr>
          <p:cNvGrpSpPr/>
          <p:nvPr/>
        </p:nvGrpSpPr>
        <p:grpSpPr>
          <a:xfrm>
            <a:off x="2135560" y="3429000"/>
            <a:ext cx="2057222" cy="1809652"/>
            <a:chOff x="5198984" y="1169522"/>
            <a:chExt cx="2057222" cy="1809652"/>
          </a:xfrm>
        </p:grpSpPr>
        <p:sp>
          <p:nvSpPr>
            <p:cNvPr id="3" name="矩形 2">
              <a:extLst>
                <a:ext uri="{FF2B5EF4-FFF2-40B4-BE49-F238E27FC236}">
                  <a16:creationId xmlns:a16="http://schemas.microsoft.com/office/drawing/2014/main" id="{DB31FDBF-267D-4348-9E25-11EC13C47E49}"/>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1C595BC-2D4F-444E-A885-89D94DB137F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9548591C-7FCA-4105-8577-D71609290D9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2BF0D4D-E156-4755-AAAF-E8152857EE17}"/>
              </a:ext>
            </a:extLst>
          </p:cNvPr>
          <p:cNvSpPr/>
          <p:nvPr/>
        </p:nvSpPr>
        <p:spPr>
          <a:xfrm>
            <a:off x="5727216" y="3972975"/>
            <a:ext cx="4493538" cy="830997"/>
          </a:xfrm>
          <a:prstGeom prst="rect">
            <a:avLst/>
          </a:prstGeom>
        </p:spPr>
        <p:txBody>
          <a:bodyPr wrap="none">
            <a:spAutoFit/>
          </a:bodyPr>
          <a:lstStyle/>
          <a:p>
            <a:r>
              <a:rPr lang="zh-CN" altLang="zh-CN" sz="4800" b="1" dirty="0">
                <a:latin typeface="微软雅黑" panose="020B0503020204020204" pitchFamily="34" charset="-122"/>
                <a:ea typeface="微软雅黑" panose="020B0503020204020204" pitchFamily="34" charset="-122"/>
              </a:rPr>
              <a:t>移动与复制图形</a:t>
            </a:r>
          </a:p>
        </p:txBody>
      </p:sp>
      <p:sp>
        <p:nvSpPr>
          <p:cNvPr id="7" name="文本框 6">
            <a:extLst>
              <a:ext uri="{FF2B5EF4-FFF2-40B4-BE49-F238E27FC236}">
                <a16:creationId xmlns:a16="http://schemas.microsoft.com/office/drawing/2014/main" id="{738A045C-7173-4332-8A4E-B3E97332A76E}"/>
              </a:ext>
            </a:extLst>
          </p:cNvPr>
          <p:cNvSpPr txBox="1"/>
          <p:nvPr/>
        </p:nvSpPr>
        <p:spPr>
          <a:xfrm>
            <a:off x="24481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82519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847528" y="1124744"/>
            <a:ext cx="8496944" cy="187220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4.2.1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移动图形</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移动图形是指在不改变图形特性的情况下，从当前位置移动到新的位置。在“默认”选项卡的“修改”面板中单击“移动”命令。根据命令行中的提示，选中所需图形，按回车键，指定好移动的基点。</a:t>
            </a:r>
          </a:p>
        </p:txBody>
      </p:sp>
      <p:pic>
        <p:nvPicPr>
          <p:cNvPr id="2050" name="图片 1">
            <a:extLst>
              <a:ext uri="{FF2B5EF4-FFF2-40B4-BE49-F238E27FC236}">
                <a16:creationId xmlns:a16="http://schemas.microsoft.com/office/drawing/2014/main" id="{37F5D3E7-A190-4E76-8712-C324317E84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4215" y="3429000"/>
            <a:ext cx="4083569" cy="147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9296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2EFCA79-F421-4AAC-8E33-594705D667DA}"/>
              </a:ext>
            </a:extLst>
          </p:cNvPr>
          <p:cNvSpPr/>
          <p:nvPr/>
        </p:nvSpPr>
        <p:spPr>
          <a:xfrm>
            <a:off x="1739516" y="1124744"/>
            <a:ext cx="8676964" cy="1872208"/>
          </a:xfrm>
          <a:prstGeom prst="rect">
            <a:avLst/>
          </a:prstGeom>
        </p:spPr>
        <p:txBody>
          <a:bodyPr wrap="square">
            <a:spAutoFit/>
          </a:bodyPr>
          <a:lstStyle/>
          <a:p>
            <a:pPr indent="457200">
              <a:lnSpc>
                <a:spcPct val="150000"/>
              </a:lnSpc>
            </a:pPr>
            <a:r>
              <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4.2.2  </a:t>
            </a: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复制图形</a:t>
            </a:r>
            <a:endParaRPr lang="en-US"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50000"/>
              </a:lnSpc>
            </a:pPr>
            <a:r>
              <a:rPr lang="zh-CN" altLang="zh-CN" sz="20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如果需要绘制大量相同的图形，那么可以使用“复制”命令来操作。在“修改”面板中单击“复制”命令。根据命令行中的提示，选中所需图形，按回车键，指定好复制基点和新基点。按回车键即可完成复制操作。</a:t>
            </a:r>
          </a:p>
        </p:txBody>
      </p:sp>
      <p:pic>
        <p:nvPicPr>
          <p:cNvPr id="3074" name="图片 1">
            <a:extLst>
              <a:ext uri="{FF2B5EF4-FFF2-40B4-BE49-F238E27FC236}">
                <a16:creationId xmlns:a16="http://schemas.microsoft.com/office/drawing/2014/main" id="{ECFA2E4E-9CD3-45D2-ADAD-37416F4DFE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5709"/>
          <a:stretch>
            <a:fillRect/>
          </a:stretch>
        </p:blipFill>
        <p:spPr bwMode="auto">
          <a:xfrm>
            <a:off x="4605707" y="3429000"/>
            <a:ext cx="2980585"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099947"/>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1566889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2012-05-23T08:44:00+00:00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TP102901017</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836753</LocLastLocAttemptVersionLookup>
    <IsSearchable xmlns="4873beb7-5857-4685-be1f-d57550cc96cc">true</IsSearchable>
    <TemplateTemplateType xmlns="4873beb7-5857-4685-be1f-d57550cc96cc">PowerPoint Design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REDMOND\v-anij</DisplayName>
        <AccountId>2469</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B5C6E15-39DC-470B-9445-F754B9458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098515-0C12-46CF-BC7C-69B4A13CD5F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terms/"/>
    <ds:schemaRef ds:uri="http://purl.org/dc/elements/1.1/"/>
    <ds:schemaRef ds:uri="http://schemas.microsoft.com/office/2006/metadata/properties"/>
    <ds:schemaRef ds:uri="4873beb7-5857-4685-be1f-d57550cc96cc"/>
    <ds:schemaRef ds:uri="http://purl.org/dc/dcmitype/"/>
  </ds:schemaRefs>
</ds:datastoreItem>
</file>

<file path=customXml/itemProps3.xml><?xml version="1.0" encoding="utf-8"?>
<ds:datastoreItem xmlns:ds="http://schemas.openxmlformats.org/officeDocument/2006/customXml" ds:itemID="{746CFF6F-D9AA-4BC0-911A-0A13567719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业务技术电路板设计演示文稿（宽屏）</Template>
  <TotalTime>0</TotalTime>
  <Words>1451</Words>
  <Application>Microsoft Office PowerPoint</Application>
  <PresentationFormat>宽屏</PresentationFormat>
  <Paragraphs>91</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等线</vt:lpstr>
      <vt:lpstr>等线 Light</vt:lpstr>
      <vt:lpstr>微软雅黑</vt:lpstr>
      <vt:lpstr>幼圆</vt:lpstr>
      <vt:lpstr>站酷小薇LOGO体</vt:lpstr>
      <vt:lpstr>Arial</vt:lpstr>
      <vt:lpstr>Candara</vt:lpstr>
      <vt:lpstr>Times New Roman</vt:lpstr>
      <vt:lpstr>自定义设计方案</vt:lpstr>
      <vt:lpstr>PowerPoint 演示文稿</vt:lpstr>
      <vt:lpstr>章节概述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2018-06-11T07:10:29Z</dcterms:created>
  <dcterms:modified xsi:type="dcterms:W3CDTF">2023-01-28T02:08:16Z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