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28"/>
  </p:notesMasterIdLst>
  <p:handoutMasterIdLst>
    <p:handoutMasterId r:id="rId29"/>
  </p:handoutMasterIdLst>
  <p:sldIdLst>
    <p:sldId id="256" r:id="rId5"/>
    <p:sldId id="266" r:id="rId6"/>
    <p:sldId id="268" r:id="rId7"/>
    <p:sldId id="328" r:id="rId8"/>
    <p:sldId id="269" r:id="rId9"/>
    <p:sldId id="463" r:id="rId10"/>
    <p:sldId id="464" r:id="rId11"/>
    <p:sldId id="465" r:id="rId12"/>
    <p:sldId id="466" r:id="rId13"/>
    <p:sldId id="467" r:id="rId14"/>
    <p:sldId id="468" r:id="rId15"/>
    <p:sldId id="469" r:id="rId16"/>
    <p:sldId id="470" r:id="rId17"/>
    <p:sldId id="471" r:id="rId18"/>
    <p:sldId id="472" r:id="rId19"/>
    <p:sldId id="473" r:id="rId20"/>
    <p:sldId id="474" r:id="rId21"/>
    <p:sldId id="475" r:id="rId22"/>
    <p:sldId id="476" r:id="rId23"/>
    <p:sldId id="384" r:id="rId24"/>
    <p:sldId id="353" r:id="rId25"/>
    <p:sldId id="447" r:id="rId26"/>
    <p:sldId id="286" r:id="rId27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21" autoAdjust="0"/>
    <p:restoredTop sz="94660"/>
  </p:normalViewPr>
  <p:slideViewPr>
    <p:cSldViewPr>
      <p:cViewPr varScale="1">
        <p:scale>
          <a:sx n="71" d="100"/>
          <a:sy n="71" d="100"/>
        </p:scale>
        <p:origin x="66" y="24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95386CDC-4A3A-4DFF-AF11-91A439C3A932}" type="datetime1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 algn="r" rtl="0"/>
              <a:t>2023/1/28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45ACAF8E-318A-4EFE-8633-D9E72ABCE0ED}" type="slidenum">
              <a:rPr lang="en-US" altLang="zh-CN" smtClean="0"/>
              <a:pPr algn="r" rtl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655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90B55CF-1AD3-47AF-86D6-6E83631F639F}" type="datetime1">
              <a:rPr lang="zh-CN" altLang="en-US" smtClean="0"/>
              <a:pPr/>
              <a:t>2023/1/28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EE2CF44-2B13-41B4-A334-1CDF534EEBBF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538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CBD98C9-E66D-4F8F-B9AC-212D09CDF6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76A818F-83B9-461F-88B2-5866DE8A86CD}"/>
              </a:ext>
            </a:extLst>
          </p:cNvPr>
          <p:cNvSpPr/>
          <p:nvPr userDrawn="1"/>
        </p:nvSpPr>
        <p:spPr>
          <a:xfrm>
            <a:off x="0" y="2391540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757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EA7F3C-E1FF-4CE6-AC0B-8CDC34D50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AE93102-1183-41C6-9E8E-06D7FB8A4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BF1C784-6F4D-41A0-A80D-13D072984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96F608-510F-46B2-9823-539406CF7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29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0780FD2-09D3-4E5F-B2F9-65C3B33D4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A60E98-AA6F-404B-B68B-24A8CEB23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3E1223-3E3A-49DB-89EE-17EB28D77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409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6B3E8-A3CA-442F-BA76-420F861E5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3F7896-C399-415D-B7B9-21C78DBDF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47D310-62AA-4D24-8BE5-B63173980D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C50F47-A6C1-4BF9-955A-296EC1074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E9C238-C917-4343-B637-E70852284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9F2BFC3-B38C-47DD-BEBD-15F98734B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06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801F45-AE38-4754-B124-D4CE140AB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C407FC6-B8D7-4240-90EA-08F21587CC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E3FDEB-79B7-47CD-8D2D-E24B627DAE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B2C154-84B4-431D-8613-121F41825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61DDBD-EDF5-4045-A1FC-8E15D31E6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21E7F2-3AA6-4DBB-8E6A-FAA243588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470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AF61B-C9F5-4782-B16D-1AF1FFFA8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19B8B3-C99C-40F8-9289-41E76637CC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6D4CD-1AE8-41CF-8E21-F291E474B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A19230-8E22-4D5B-90BF-EE117B888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9A5A53-97E5-4278-8716-37186BBD6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101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0AC9FC4-7D8F-401A-8F47-C7322F14BB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608260-FE93-485F-A0F5-7652BE5BF4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58FCE2-43EF-47F9-A817-B31A858EE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BF3502-B96B-47D9-B9D3-124DE3908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3E642C-46EC-4544-BFC0-2CA852D18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19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8401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5765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AA0A5FA-DDC3-4F7C-8BBC-21AEFDB1EC12}"/>
              </a:ext>
            </a:extLst>
          </p:cNvPr>
          <p:cNvGrpSpPr/>
          <p:nvPr userDrawn="1"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82E570C-A29B-40B7-A682-10B890ED81CB}"/>
                </a:ext>
              </a:extLst>
            </p:cNvPr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1B33C23-AE5F-4F77-92C0-6B7DB51D8F93}"/>
                </a:ext>
              </a:extLst>
            </p:cNvPr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61949F0-F125-4254-83B6-3B762ECD6823}"/>
                </a:ext>
              </a:extLst>
            </p:cNvPr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692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7775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10A8E7-3FC6-48B1-BF64-C2FF65360B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56EBCE-F2A5-4308-B3FA-EF28DCE3F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9C6098-BFE9-4B86-A8C4-BC06602DA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4635C3-FCD0-4773-8E63-64891B6E8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C6C467-3C99-417D-9382-6B10899C3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0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07C3C3-6413-4113-AD77-B7E6175A0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1EB488-4C95-4A47-95CC-3D75A504E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1C92E6-48FC-4BB1-AA45-8F3A37733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EF0123-D849-4A9B-AD73-86EF7C88E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F5BAE0-026C-43DD-97E8-0CE751DE1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F19864-3798-46E9-9416-D8D972524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F9D098-13FD-4F20-A0BE-CD9DD312B0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29CE12-6E6B-45B9-B08D-B63164752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B3C5D1-A24A-4313-B7AC-A20F26505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5E8E9C-D634-4006-A045-836324CBE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16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D74B14-CA6C-48DE-A7CA-B591ADB14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8433D4-52E9-405F-9508-782185362B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A1906C7-BBEA-42D3-9F1C-475F9436E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B5D5A54-00F8-41B4-979E-B59AD5AFB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764C54-FDDA-44C1-88AA-4DC010C4F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947A52-E40E-4A62-9833-F9F7EC837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342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64D89C-6816-4283-A587-4487F09BD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936A9A-D63C-4635-A7C4-26C8EB320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B56EC5-E85F-448B-BC83-98739D3F8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64FDD30-E805-450A-9284-6E4596DD5C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8A8015E-91D8-4E17-8700-2BE03D2870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53CA02B-B609-4CED-8046-260A037B6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D0F4DD5-F39F-4229-9C2C-A366584B2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5164C2F-A883-44EC-92C2-4B705D1EB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894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73B2D07-3B09-43BE-B39E-306728508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C601C1-C38D-467A-ADFA-089D382C8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E1D3F3-FF74-4093-A048-BD2B2F7340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EE3CE8-4384-4FA1-9808-EE6FC397F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0D5640-790D-4D21-9B65-79E19F183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97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4" r:id="rId3"/>
    <p:sldLayoutId id="2147483676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82FBA10E-98F2-4B59-933F-69E3F5E209F7}"/>
              </a:ext>
            </a:extLst>
          </p:cNvPr>
          <p:cNvSpPr txBox="1">
            <a:spLocks/>
          </p:cNvSpPr>
          <p:nvPr/>
        </p:nvSpPr>
        <p:spPr>
          <a:xfrm>
            <a:off x="1703512" y="4221088"/>
            <a:ext cx="8784976" cy="9233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创建室内三维模型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53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664985" y="548680"/>
            <a:ext cx="8862029" cy="5116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9.2.1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创建三维基本实体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基本实体包括长方体、球体、圆柱体、楔体和圆环体等。基本体是三维建模的基础。很多较为复杂的三维模型几乎是由这些基本实体组合成的。在“常用”选项卡的“建模”面板中单击“长方体”下拉按钮，在打开列表中选择所需的实体即可创建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长方体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圆柱体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楔体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球体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圆环体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多段体</a:t>
            </a:r>
          </a:p>
        </p:txBody>
      </p:sp>
    </p:spTree>
    <p:extLst>
      <p:ext uri="{BB962C8B-B14F-4D97-AF65-F5344CB8AC3E}">
        <p14:creationId xmlns:p14="http://schemas.microsoft.com/office/powerpoint/2010/main" val="36134056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540232" y="1340768"/>
            <a:ext cx="9111535" cy="3731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9.2.2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二维图形生成三维实体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除了以上基本实体的创建外，还可通过拉伸、旋转、放样、扫掠命令将二维图形直接生成三维实体。在“常用”选项卡的“建模”面板中单击“拉伸”下拉按钮，在其列表中选择所需命令即可。下面将分别对其功能进行简单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拉伸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旋转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放样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扫掠</a:t>
            </a:r>
          </a:p>
        </p:txBody>
      </p:sp>
    </p:spTree>
    <p:extLst>
      <p:ext uri="{BB962C8B-B14F-4D97-AF65-F5344CB8AC3E}">
        <p14:creationId xmlns:p14="http://schemas.microsoft.com/office/powerpoint/2010/main" val="476753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139037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307389" y="3972975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编辑三维实体模型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451671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09658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91544" y="1100239"/>
            <a:ext cx="8208912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9.3.1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变换三维实体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绘制三维模型中，如要将实体模型变换方向和位置，可使用“三维旋转”、“三维移动”、“三维镜像”、“三维阵列”以及“三维对齐”等命令来操作。用户可在“常用”选项卡的“修改”面板中选择相关三维命令即可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BC236DA6-1180-4F78-B3FE-3D8BFC2C6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740" y="3861048"/>
            <a:ext cx="6262520" cy="129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3718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91544" y="908720"/>
            <a:ext cx="8208912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9.3.2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编辑三维实体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上是通过各种三维命令将实体模型进行复制、移动等操作。如果要对实体本身造型进行修改，那么可使用实体编辑的相关命令来操作。例如实体的倒角、抽壳、剖切，以及布尔运算等。用户可在“常用”选项卡的“实体编辑”面板中选择所需命令即可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30A1902E-1AEE-4173-9918-4E379D59E4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084" y="3789040"/>
            <a:ext cx="6435832" cy="1358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7645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91544" y="620688"/>
            <a:ext cx="8208912" cy="5116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9.3.3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编辑三维实体面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用户除了对创建好的实体进行编辑操作外，也可对当前实体的面进行编辑。例如拉伸、旋转、偏移等。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拉伸面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拉伸面是通过选择一个实体的面，然后指定一个高度和倾斜角度或指定一条拉伸路径，使实体的面被拉伸形成新的实体。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旋转面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旋转面命令可将实体面沿着指定的旋转轴和方向进行旋转，从而改变三维实体的形状。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偏移面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偏移面可按指定的距离均匀地偏移面。</a:t>
            </a:r>
          </a:p>
        </p:txBody>
      </p:sp>
    </p:spTree>
    <p:extLst>
      <p:ext uri="{BB962C8B-B14F-4D97-AF65-F5344CB8AC3E}">
        <p14:creationId xmlns:p14="http://schemas.microsoft.com/office/powerpoint/2010/main" val="13099464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139037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307389" y="3972975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材质、灯光与渲染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451671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47122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91544" y="1444530"/>
            <a:ext cx="8208912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9.4.1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材质的应用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也能够为所做的模型赋予相关材质，以增强模型的真实感。在“可视化”选项卡的“材质”面板中单击“材质浏览器”命令。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623C428C-73AE-4590-BA72-4EE34723A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656" y="3669704"/>
            <a:ext cx="6192688" cy="911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34709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523492" y="1124744"/>
            <a:ext cx="9145016" cy="4192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9.4.2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基本光源的应用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光源的设置是进行模型渲染操作中不可缺少的一步。光源功能主要起着照亮模型的作用，使三维实体模型在渲染过程中能够得到最真实的效果。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光源类型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正确的光源对于在绘图时显示着色三维模型和创建渲染非常重要。在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软件中，光源的类型可包括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种：点光源、聚光灯、平行光以及光域网。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创建并设置光源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在“可视化”选项卡的“光源”面板中单击“创建光源”下拉按钮，在其列表中选择光源类型，并指定好光源位置即可。</a:t>
            </a:r>
          </a:p>
        </p:txBody>
      </p:sp>
    </p:spTree>
    <p:extLst>
      <p:ext uri="{BB962C8B-B14F-4D97-AF65-F5344CB8AC3E}">
        <p14:creationId xmlns:p14="http://schemas.microsoft.com/office/powerpoint/2010/main" val="6581973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00545" y="414663"/>
            <a:ext cx="8190910" cy="3240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9.4.3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三维模型的渲染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材质、灯光创建完毕后，接下来就需将模型输出了。利用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中的渲染器可以生成真实准确的模拟光照效果，包括光线跟踪反射、折射和全局照明。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在“可视化”选项卡的“渲染”面板中单击“渲染到尺寸”下拉按钮，在其列表中可选择出图尺寸大小。选择完成后再次单击“渲染到尺寸”按钮，即可将当前模型进行渲染。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72F56B0E-C2EF-4B13-B06A-1120C25B5C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712" y="3717032"/>
            <a:ext cx="2160240" cy="2245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">
            <a:extLst>
              <a:ext uri="{FF2B5EF4-FFF2-40B4-BE49-F238E27FC236}">
                <a16:creationId xmlns:a16="http://schemas.microsoft.com/office/drawing/2014/main" id="{FC2F8C51-CD1F-4474-8692-FC5350341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142" y="3717032"/>
            <a:ext cx="2893538" cy="2245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4506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66AA01D-C23C-4507-A15D-3C049AD759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63852" y="623218"/>
            <a:ext cx="2664296" cy="717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章节概述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10117" y="1794193"/>
            <a:ext cx="8571765" cy="3269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软件除了能够精准的绘制出二维图形外，还能够创建三维模型。本章将向用户简单的介绍一下三维模型的创建与应用，其中包括三维视图的切换、三维实体的创建与编辑、灯光及渲染功能的基本操作等。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知识要点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了解三维建模基本要素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掌握三维基本实体的创建操作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掌握三维实体模型的编辑操作</a:t>
            </a:r>
          </a:p>
        </p:txBody>
      </p:sp>
    </p:spTree>
    <p:extLst>
      <p:ext uri="{BB962C8B-B14F-4D97-AF65-F5344CB8AC3E}">
        <p14:creationId xmlns:p14="http://schemas.microsoft.com/office/powerpoint/2010/main" val="2832100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415480" y="548680"/>
            <a:ext cx="5832648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【实战演练】绘制折叠电脑桌模型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469525F-BF07-4D7C-BA26-432C8D1FF49F}"/>
              </a:ext>
            </a:extLst>
          </p:cNvPr>
          <p:cNvSpPr/>
          <p:nvPr/>
        </p:nvSpPr>
        <p:spPr>
          <a:xfrm>
            <a:off x="2060439" y="1340768"/>
            <a:ext cx="8071121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本案例结合本章所学的知识点，来绘制一个简易的折叠电脑桌模型。其中所涉及主要命令有长方体、三维旋转、倒圆角、抽壳、面域等。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2AFC71E8-414C-46DF-80B3-D074EA2DB3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520" y="2672594"/>
            <a:ext cx="3206428" cy="286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">
            <a:extLst>
              <a:ext uri="{FF2B5EF4-FFF2-40B4-BE49-F238E27FC236}">
                <a16:creationId xmlns:a16="http://schemas.microsoft.com/office/drawing/2014/main" id="{3877B81A-4384-4214-98E5-61DDAA2912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054" y="2672594"/>
            <a:ext cx="3314446" cy="286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78151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049253E-053A-45C4-A15E-02C655806DE0}"/>
              </a:ext>
            </a:extLst>
          </p:cNvPr>
          <p:cNvSpPr/>
          <p:nvPr/>
        </p:nvSpPr>
        <p:spPr>
          <a:xfrm>
            <a:off x="1487488" y="476672"/>
            <a:ext cx="2448272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【课后作业】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617101-E4AE-455A-B701-3E05918289CD}"/>
              </a:ext>
            </a:extLst>
          </p:cNvPr>
          <p:cNvSpPr/>
          <p:nvPr/>
        </p:nvSpPr>
        <p:spPr>
          <a:xfrm>
            <a:off x="1631504" y="1196752"/>
            <a:ext cx="8239054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绘制落地灯实体模型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利用三维阵列、圆柱体、多段线、扫掠命令，绘制落地灯模型。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326FA180-D842-4D66-934A-5C06F8206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760" y="2452348"/>
            <a:ext cx="1296144" cy="320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>
            <a:extLst>
              <a:ext uri="{FF2B5EF4-FFF2-40B4-BE49-F238E27FC236}">
                <a16:creationId xmlns:a16="http://schemas.microsoft.com/office/drawing/2014/main" id="{3DAE1F9C-FBA2-4DF1-8ED4-28F5E1D30F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737" y="2452348"/>
            <a:ext cx="2143494" cy="320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0750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049253E-053A-45C4-A15E-02C655806DE0}"/>
              </a:ext>
            </a:extLst>
          </p:cNvPr>
          <p:cNvSpPr/>
          <p:nvPr/>
        </p:nvSpPr>
        <p:spPr>
          <a:xfrm>
            <a:off x="1487488" y="476672"/>
            <a:ext cx="2448272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【课后作业】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617101-E4AE-455A-B701-3E05918289CD}"/>
              </a:ext>
            </a:extLst>
          </p:cNvPr>
          <p:cNvSpPr/>
          <p:nvPr/>
        </p:nvSpPr>
        <p:spPr>
          <a:xfrm>
            <a:off x="1847528" y="1315583"/>
            <a:ext cx="7488832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．绘制烟灰缸实体模型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利用长方体、倒圆角、差集等三维命令，创建烟灰缸模型。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94F0EAAA-6C9C-426A-AECB-7934DDFB2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584" y="2852936"/>
            <a:ext cx="3514719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1">
            <a:extLst>
              <a:ext uri="{FF2B5EF4-FFF2-40B4-BE49-F238E27FC236}">
                <a16:creationId xmlns:a16="http://schemas.microsoft.com/office/drawing/2014/main" id="{C411F649-743B-41A0-9616-D6AE388D04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339" y="2852936"/>
            <a:ext cx="3326770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88119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A231240-5664-4D40-A841-F9ACDD6599A8}"/>
              </a:ext>
            </a:extLst>
          </p:cNvPr>
          <p:cNvSpPr txBox="1"/>
          <p:nvPr/>
        </p:nvSpPr>
        <p:spPr>
          <a:xfrm>
            <a:off x="7608168" y="1495193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B0B18C1-6244-4E6A-BEA8-74CEBA5C0BFE}"/>
              </a:ext>
            </a:extLst>
          </p:cNvPr>
          <p:cNvCxnSpPr/>
          <p:nvPr/>
        </p:nvCxnSpPr>
        <p:spPr>
          <a:xfrm flipH="1">
            <a:off x="7757468" y="1624525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B3AE6193-DF42-410A-9CB6-82DE20D41776}"/>
              </a:ext>
            </a:extLst>
          </p:cNvPr>
          <p:cNvSpPr txBox="1"/>
          <p:nvPr/>
        </p:nvSpPr>
        <p:spPr>
          <a:xfrm>
            <a:off x="7610836" y="2450159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CBDC785-DE2C-46E9-9363-5C28A96C36ED}"/>
              </a:ext>
            </a:extLst>
          </p:cNvPr>
          <p:cNvCxnSpPr/>
          <p:nvPr/>
        </p:nvCxnSpPr>
        <p:spPr>
          <a:xfrm flipH="1">
            <a:off x="7770537" y="258149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hlinkClick r:id="rId2" action="ppaction://hlinksldjump"/>
            <a:extLst>
              <a:ext uri="{FF2B5EF4-FFF2-40B4-BE49-F238E27FC236}">
                <a16:creationId xmlns:a16="http://schemas.microsoft.com/office/drawing/2014/main" id="{07819D99-2EDE-40EA-A2DF-0FE33F2C43C0}"/>
              </a:ext>
            </a:extLst>
          </p:cNvPr>
          <p:cNvSpPr txBox="1"/>
          <p:nvPr/>
        </p:nvSpPr>
        <p:spPr>
          <a:xfrm>
            <a:off x="8643887" y="250070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创建三维实体</a:t>
            </a:r>
            <a:endParaRPr lang="zh-CN" altLang="en-US" dirty="0"/>
          </a:p>
        </p:txBody>
      </p:sp>
      <p:sp>
        <p:nvSpPr>
          <p:cNvPr id="16" name="文本框 15">
            <a:hlinkClick r:id="rId3" action="ppaction://hlinksldjump"/>
            <a:extLst>
              <a:ext uri="{FF2B5EF4-FFF2-40B4-BE49-F238E27FC236}">
                <a16:creationId xmlns:a16="http://schemas.microsoft.com/office/drawing/2014/main" id="{F4DB52E4-5397-469F-B81A-6ECD7E62D73C}"/>
              </a:ext>
            </a:extLst>
          </p:cNvPr>
          <p:cNvSpPr txBox="1"/>
          <p:nvPr/>
        </p:nvSpPr>
        <p:spPr>
          <a:xfrm>
            <a:off x="8651147" y="1484784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三维建模基本要素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A5EF44E-4DDE-4FAE-B545-D0FA2027AC8D}"/>
              </a:ext>
            </a:extLst>
          </p:cNvPr>
          <p:cNvSpPr txBox="1"/>
          <p:nvPr/>
        </p:nvSpPr>
        <p:spPr>
          <a:xfrm>
            <a:off x="7617892" y="3443031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93311A1-B9CA-4815-ACDC-4867D7E722D4}"/>
              </a:ext>
            </a:extLst>
          </p:cNvPr>
          <p:cNvCxnSpPr/>
          <p:nvPr/>
        </p:nvCxnSpPr>
        <p:spPr>
          <a:xfrm flipH="1">
            <a:off x="7727657" y="3589610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hlinkClick r:id="rId4" action="ppaction://hlinksldjump"/>
            <a:extLst>
              <a:ext uri="{FF2B5EF4-FFF2-40B4-BE49-F238E27FC236}">
                <a16:creationId xmlns:a16="http://schemas.microsoft.com/office/drawing/2014/main" id="{E204846B-0E80-4C63-8168-E89DA087EB64}"/>
              </a:ext>
            </a:extLst>
          </p:cNvPr>
          <p:cNvSpPr txBox="1"/>
          <p:nvPr/>
        </p:nvSpPr>
        <p:spPr>
          <a:xfrm>
            <a:off x="8643454" y="3404867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编辑三维实体模型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313B67B-8201-4A55-9182-63FD8D07E410}"/>
              </a:ext>
            </a:extLst>
          </p:cNvPr>
          <p:cNvSpPr txBox="1"/>
          <p:nvPr/>
        </p:nvSpPr>
        <p:spPr>
          <a:xfrm>
            <a:off x="7613448" y="4466280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F41A92E-5C9A-44B0-BB9A-4DFEA4C8E1B3}"/>
              </a:ext>
            </a:extLst>
          </p:cNvPr>
          <p:cNvCxnSpPr/>
          <p:nvPr/>
        </p:nvCxnSpPr>
        <p:spPr>
          <a:xfrm flipH="1">
            <a:off x="7754119" y="4597722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hlinkClick r:id="rId5" action="ppaction://hlinksldjump"/>
            <a:extLst>
              <a:ext uri="{FF2B5EF4-FFF2-40B4-BE49-F238E27FC236}">
                <a16:creationId xmlns:a16="http://schemas.microsoft.com/office/drawing/2014/main" id="{5126FECB-EC7C-4422-9995-8C8D1D069AA8}"/>
              </a:ext>
            </a:extLst>
          </p:cNvPr>
          <p:cNvSpPr txBox="1"/>
          <p:nvPr/>
        </p:nvSpPr>
        <p:spPr>
          <a:xfrm>
            <a:off x="8658979" y="441297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材质、灯光与渲染</a:t>
            </a:r>
          </a:p>
        </p:txBody>
      </p:sp>
    </p:spTree>
    <p:extLst>
      <p:ext uri="{BB962C8B-B14F-4D97-AF65-F5344CB8AC3E}">
        <p14:creationId xmlns:p14="http://schemas.microsoft.com/office/powerpoint/2010/main" val="2633224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13556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303912" y="3972975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三维建模基本要素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4481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4369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487488" y="476672"/>
            <a:ext cx="9505056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9.1.1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三维建模工作空间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启动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软件后，默认显示的“草图与注释”空间，在此空间中用户只能进行二维图形的绘制。想要切换至三维建模工作空间，可在快速访问工具栏中单击工作空间下拉按钮，在其列表中选择“三维建模”选项即可。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三维建模空间除了功能区命令以及绘图坐标与二维空间不同外，其他几乎相同。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0B1E1588-535B-4922-BEB3-5ED660B27D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576" y="3099085"/>
            <a:ext cx="3473701" cy="25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>
            <a:extLst>
              <a:ext uri="{FF2B5EF4-FFF2-40B4-BE49-F238E27FC236}">
                <a16:creationId xmlns:a16="http://schemas.microsoft.com/office/drawing/2014/main" id="{D7871190-2878-4EE1-9CB6-55FE84357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016" y="3099085"/>
            <a:ext cx="4033855" cy="25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363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83532" y="476672"/>
            <a:ext cx="8424936" cy="2808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9.1.2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三维视图模式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在三维建模空间中经常用到的一类命令就是“视图控件”。该命令包含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种三维视图模式。在创建三维模型时，需要用它来查看模型的各种角度，以便更好的绘制。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该命令位于绘图区左上角，默认以“西南等轴测视图”显示。单击该命令，可打开视图列表，选择其中任意视图模式，即可变换模型视角。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3526062E-75C2-477E-B71D-38EEC88B25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458" y="3429000"/>
            <a:ext cx="5273084" cy="2372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1802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189565" y="476672"/>
            <a:ext cx="7812868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9.1.3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三维视觉样式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三维视觉样式分别为二维线框、概念、消隐、真实、着色、带边缘着色、灰度、勾画、线框和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X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射线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种。用户可根据需要来选择这些样式，从而能够更清楚的观察三维模型。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单击绘图区左上角“视觉样式控件”按钮，在打开的样式列表中进行选择即可。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456F7D4A-8FEF-443B-8DB3-1770AED21F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715" y="3429000"/>
            <a:ext cx="5120569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067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14491" y="1700808"/>
            <a:ext cx="8363018" cy="3271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9.1.4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三维坐标系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三维坐标分为世界坐标系和用户坐标系两种。其中世界坐标系则为系统默认坐标系，它的坐标原点和方向为固定不变的。用户坐标系则可根据绘图需求，改变坐标原点和方向，使用起来较为灵活。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在三维建模过程中经常需要通过调整三维坐标来绘制的。在命令行中输入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UCS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，按回车键。在绘图区中指定好坐标原点，然后分别指定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X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轴和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Y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轴方向上的一点即可。</a:t>
            </a:r>
          </a:p>
        </p:txBody>
      </p:sp>
    </p:spTree>
    <p:extLst>
      <p:ext uri="{BB962C8B-B14F-4D97-AF65-F5344CB8AC3E}">
        <p14:creationId xmlns:p14="http://schemas.microsoft.com/office/powerpoint/2010/main" val="40239450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423592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591944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创建三维实体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736226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6771805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1566889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2012-05-23T08:44:00+00:00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TP102901017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836753</LocLastLocAttemptVersionLookup>
    <IsSearchable xmlns="4873beb7-5857-4685-be1f-d57550cc96cc">true</IsSearchable>
    <TemplateTemplateType xmlns="4873beb7-5857-4685-be1f-d57550cc96cc">PowerPoint Design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REDMOND\v-anij</DisplayName>
        <AccountId>2469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Props1.xml><?xml version="1.0" encoding="utf-8"?>
<ds:datastoreItem xmlns:ds="http://schemas.openxmlformats.org/officeDocument/2006/customXml" ds:itemID="{0B5C6E15-39DC-470B-9445-F754B9458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46CFF6F-D9AA-4BC0-911A-0A135677191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4098515-0C12-46CF-BC7C-69B4A13CD5FA}">
  <ds:schemaRefs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metadata/properties"/>
    <ds:schemaRef ds:uri="4873beb7-5857-4685-be1f-d57550cc96cc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业务技术电路板设计演示文稿（宽屏）</Template>
  <TotalTime>0</TotalTime>
  <Words>1247</Words>
  <Application>Microsoft Office PowerPoint</Application>
  <PresentationFormat>宽屏</PresentationFormat>
  <Paragraphs>80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等线</vt:lpstr>
      <vt:lpstr>等线 Light</vt:lpstr>
      <vt:lpstr>微软雅黑</vt:lpstr>
      <vt:lpstr>幼圆</vt:lpstr>
      <vt:lpstr>站酷小薇LOGO体</vt:lpstr>
      <vt:lpstr>Arial</vt:lpstr>
      <vt:lpstr>Candara</vt:lpstr>
      <vt:lpstr>Times New Roman</vt:lpstr>
      <vt:lpstr>自定义设计方案</vt:lpstr>
      <vt:lpstr>PowerPoint 演示文稿</vt:lpstr>
      <vt:lpstr>章节概述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2018-06-11T07:10:29Z</dcterms:created>
  <dcterms:modified xsi:type="dcterms:W3CDTF">2023-01-28T02:09:35Z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