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36"/>
  </p:notesMasterIdLst>
  <p:handoutMasterIdLst>
    <p:handoutMasterId r:id="rId37"/>
  </p:handoutMasterIdLst>
  <p:sldIdLst>
    <p:sldId id="256" r:id="rId5"/>
    <p:sldId id="266" r:id="rId6"/>
    <p:sldId id="268" r:id="rId7"/>
    <p:sldId id="328" r:id="rId8"/>
    <p:sldId id="269" r:id="rId9"/>
    <p:sldId id="385" r:id="rId10"/>
    <p:sldId id="386" r:id="rId11"/>
    <p:sldId id="387" r:id="rId12"/>
    <p:sldId id="388" r:id="rId13"/>
    <p:sldId id="389" r:id="rId14"/>
    <p:sldId id="390" r:id="rId15"/>
    <p:sldId id="391" r:id="rId16"/>
    <p:sldId id="392" r:id="rId17"/>
    <p:sldId id="393" r:id="rId18"/>
    <p:sldId id="394" r:id="rId19"/>
    <p:sldId id="395" r:id="rId20"/>
    <p:sldId id="396" r:id="rId21"/>
    <p:sldId id="397" r:id="rId22"/>
    <p:sldId id="398" r:id="rId23"/>
    <p:sldId id="399" r:id="rId24"/>
    <p:sldId id="400" r:id="rId25"/>
    <p:sldId id="401" r:id="rId26"/>
    <p:sldId id="402" r:id="rId27"/>
    <p:sldId id="403" r:id="rId28"/>
    <p:sldId id="404" r:id="rId29"/>
    <p:sldId id="405" r:id="rId30"/>
    <p:sldId id="406" r:id="rId31"/>
    <p:sldId id="384" r:id="rId32"/>
    <p:sldId id="353" r:id="rId33"/>
    <p:sldId id="407" r:id="rId34"/>
    <p:sldId id="286" r:id="rId35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21" autoAdjust="0"/>
    <p:restoredTop sz="94660"/>
  </p:normalViewPr>
  <p:slideViewPr>
    <p:cSldViewPr>
      <p:cViewPr varScale="1">
        <p:scale>
          <a:sx n="71" d="100"/>
          <a:sy n="71" d="100"/>
        </p:scale>
        <p:origin x="66" y="24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95386CDC-4A3A-4DFF-AF11-91A439C3A932}" type="datetime1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 algn="r" rtl="0"/>
              <a:t>2023/1/28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45ACAF8E-318A-4EFE-8633-D9E72ABCE0ED}" type="slidenum">
              <a:rPr lang="en-US" altLang="zh-CN" smtClean="0"/>
              <a:pPr algn="r" rtl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655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90B55CF-1AD3-47AF-86D6-6E83631F639F}" type="datetime1">
              <a:rPr lang="zh-CN" altLang="en-US" smtClean="0"/>
              <a:pPr/>
              <a:t>2023/1/28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单击此处编辑母版文本样式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EE2CF44-2B13-41B4-A334-1CDF534EEBBF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5385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CBD98C9-E66D-4F8F-B9AC-212D09CDF6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76A818F-83B9-461F-88B2-5866DE8A86CD}"/>
              </a:ext>
            </a:extLst>
          </p:cNvPr>
          <p:cNvSpPr/>
          <p:nvPr userDrawn="1"/>
        </p:nvSpPr>
        <p:spPr>
          <a:xfrm>
            <a:off x="0" y="2391540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757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EA7F3C-E1FF-4CE6-AC0B-8CDC34D50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AE93102-1183-41C6-9E8E-06D7FB8A4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BF1C784-6F4D-41A0-A80D-13D072984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96F608-510F-46B2-9823-539406CF7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029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0780FD2-09D3-4E5F-B2F9-65C3B33D4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4A60E98-AA6F-404B-B68B-24A8CEB23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3E1223-3E3A-49DB-89EE-17EB28D77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409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B6B3E8-A3CA-442F-BA76-420F861E5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3F7896-C399-415D-B7B9-21C78DBDF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47D310-62AA-4D24-8BE5-B63173980D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C50F47-A6C1-4BF9-955A-296EC1074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E9C238-C917-4343-B637-E70852284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9F2BFC3-B38C-47DD-BEBD-15F98734B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806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801F45-AE38-4754-B124-D4CE140AB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C407FC6-B8D7-4240-90EA-08F21587CC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E3FDEB-79B7-47CD-8D2D-E24B627DAE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B2C154-84B4-431D-8613-121F41825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61DDBD-EDF5-4045-A1FC-8E15D31E6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21E7F2-3AA6-4DBB-8E6A-FAA243588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470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AF61B-C9F5-4782-B16D-1AF1FFFA8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19B8B3-C99C-40F8-9289-41E76637CC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6D4CD-1AE8-41CF-8E21-F291E474B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A19230-8E22-4D5B-90BF-EE117B888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9A5A53-97E5-4278-8716-37186BBD6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101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0AC9FC4-7D8F-401A-8F47-C7322F14BB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608260-FE93-485F-A0F5-7652BE5BF4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58FCE2-43EF-47F9-A817-B31A858EE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BF3502-B96B-47D9-B9D3-124DE3908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3E642C-46EC-4544-BFC0-2CA852D18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19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8401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5765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AA0A5FA-DDC3-4F7C-8BBC-21AEFDB1EC12}"/>
              </a:ext>
            </a:extLst>
          </p:cNvPr>
          <p:cNvGrpSpPr/>
          <p:nvPr userDrawn="1"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82E570C-A29B-40B7-A682-10B890ED81CB}"/>
                </a:ext>
              </a:extLst>
            </p:cNvPr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1B33C23-AE5F-4F77-92C0-6B7DB51D8F93}"/>
                </a:ext>
              </a:extLst>
            </p:cNvPr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61949F0-F125-4254-83B6-3B762ECD6823}"/>
                </a:ext>
              </a:extLst>
            </p:cNvPr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692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7775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10A8E7-3FC6-48B1-BF64-C2FF65360B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56EBCE-F2A5-4308-B3FA-EF28DCE3F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9C6098-BFE9-4B86-A8C4-BC06602DA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4635C3-FCD0-4773-8E63-64891B6E8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C6C467-3C99-417D-9382-6B10899C3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0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07C3C3-6413-4113-AD77-B7E6175A0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1EB488-4C95-4A47-95CC-3D75A504E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1C92E6-48FC-4BB1-AA45-8F3A37733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EF0123-D849-4A9B-AD73-86EF7C88E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F5BAE0-026C-43DD-97E8-0CE751DE1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4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F19864-3798-46E9-9416-D8D972524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F9D098-13FD-4F20-A0BE-CD9DD312B0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29CE12-6E6B-45B9-B08D-B63164752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B3C5D1-A24A-4313-B7AC-A20F26505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5E8E9C-D634-4006-A045-836324CBE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16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D74B14-CA6C-48DE-A7CA-B591ADB14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8433D4-52E9-405F-9508-782185362B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A1906C7-BBEA-42D3-9F1C-475F9436E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B5D5A54-00F8-41B4-979E-B59AD5AFB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764C54-FDDA-44C1-88AA-4DC010C4F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947A52-E40E-4A62-9833-F9F7EC837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342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64D89C-6816-4283-A587-4487F09BD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936A9A-D63C-4635-A7C4-26C8EB320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B56EC5-E85F-448B-BC83-98739D3F83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64FDD30-E805-450A-9284-6E4596DD5C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8A8015E-91D8-4E17-8700-2BE03D2870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53CA02B-B609-4CED-8046-260A037B6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D0F4DD5-F39F-4229-9C2C-A366584B2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5164C2F-A883-44EC-92C2-4B705D1EB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894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73B2D07-3B09-43BE-B39E-306728508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C601C1-C38D-467A-ADFA-089D382C8D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E1D3F3-FF74-4093-A048-BD2B2F7340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EE3CE8-4384-4FA1-9808-EE6FC397F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0D5640-790D-4D21-9B65-79E19F183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97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4" r:id="rId3"/>
    <p:sldLayoutId id="2147483676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82FBA10E-98F2-4B59-933F-69E3F5E209F7}"/>
              </a:ext>
            </a:extLst>
          </p:cNvPr>
          <p:cNvSpPr txBox="1">
            <a:spLocks/>
          </p:cNvSpPr>
          <p:nvPr/>
        </p:nvSpPr>
        <p:spPr>
          <a:xfrm>
            <a:off x="1487488" y="4233862"/>
            <a:ext cx="9505056" cy="9233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AutoCAD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绘图基础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453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30650" y="1052736"/>
            <a:ext cx="8530698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2.2.2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打开绘图文件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在“开始”界面中单击“打开”按钮，在“选择文件”对话框中选择所需绘图文件，单击“打开”按钮即可。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664E2001-664A-4F13-9606-169E3327EE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350" y="2834138"/>
            <a:ext cx="4493299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10707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11097" y="548680"/>
            <a:ext cx="8369805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2.2.3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保存绘图文件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用户可直接按</a:t>
            </a:r>
            <a:r>
              <a:rPr lang="en-US" altLang="zh-CN" sz="2000" kern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Ctrl+S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组合键进行保存。如果需要保留原文件，而将当前文件重新命名保存的话，可右击当前文档的文件标签，在下拉列表中选择“另存为”选项。在“图形另存为”对话框中设置好新文件名，及保存路径，单击“保存”按钮即可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B6834F24-7CC3-4F18-88D8-91745854A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576" y="3212976"/>
            <a:ext cx="4200304" cy="2490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9435D33F-12DB-4437-9A73-5346D4BCE0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703" y="3212976"/>
            <a:ext cx="3400459" cy="2490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7121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476981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746407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认识坐标系统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789615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66143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71300" y="620688"/>
            <a:ext cx="8649399" cy="2376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2.3.1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世界坐标系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世界坐标系是由三个垂直并相交的坐标轴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X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轴、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Y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轴和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Z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轴构成，一般显示在绘图区域的左下角。在世界坐标系中，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X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轴和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Y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轴的交点就是坐标原点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0,0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），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X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轴正方向为水平向右，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Y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轴正方向为垂直向上，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Z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轴正方向为垂直于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XOY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平面，指向操作者。在二维绘图状态下，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Z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轴是不可见的。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556146C1-15AB-4DE2-A28A-D1D364ED0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983" y="3420779"/>
            <a:ext cx="2354034" cy="226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51228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71300" y="620688"/>
            <a:ext cx="8649399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2.3.2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用户坐标系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用户根据需要创建无限多的坐标系，这些坐标系称为用户坐标系。比如在进行三维建模时，固定不变的世界坐标系已经无法满足用户的需要，故而系统定义了一个可以移动的用户坐标系（简称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UCS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），用户可在需要的位置上设置原点和坐标轴的方向，更加便于绘图。在默认情况下，用户坐标系和世界坐标系完全重合，但是用户坐标系的图标少了原点处的小方格。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C0B6C081-05B9-42D4-B3F7-71199B12F0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890" y="3717032"/>
            <a:ext cx="1980220" cy="19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61464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476981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746407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认识坐标系统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789615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262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593390" y="575518"/>
            <a:ext cx="9005220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2.4.1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缩放视图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在绘图过程中，若想放大视图，则向上滚动鼠标中键即可。若向下滚动鼠标中键，则为缩小视图。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此外，用户还可以通过缩放工具进行更加精确的操作。在绘图区右侧的视图显示工具栏中单击“范围缩放”下拉按钮，从列表中选择所需缩放命令即可。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221F8D8A-B9BD-40AD-A0B4-4296E7DAA7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613" y="2966971"/>
            <a:ext cx="1752774" cy="2889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38296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75520" y="548680"/>
            <a:ext cx="8588009" cy="2808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2.4.2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平移视图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使用平移视图工具可重新定位图形在视图中的显示位置，以便于对图形的其他部分进行浏览或绘制。需注意的是，该命令不会改变图形在视图中的实际位置，仅改变当前绘图区中的显示位置。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用户可按住鼠标中键，此时光标会显示为“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”，拖动鼠标即可执行平移视图操作。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6C589567-1421-40D7-A036-E13D53E664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491" y="2492896"/>
            <a:ext cx="179702" cy="21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1">
            <a:extLst>
              <a:ext uri="{FF2B5EF4-FFF2-40B4-BE49-F238E27FC236}">
                <a16:creationId xmlns:a16="http://schemas.microsoft.com/office/drawing/2014/main" id="{78202DCC-23AC-4B49-B1BA-40C6071971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772" y="3068960"/>
            <a:ext cx="4104456" cy="2716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72653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91544" y="548680"/>
            <a:ext cx="8208912" cy="1872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2.4.3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全屏显示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全屏显示会隐藏界面中的功能区，并将软件窗口平铺与整个桌面，这会使绘图区变得更加宽敞。对于大型图纸来说，该功能能够帮助使用者更加全面地观察图纸的整体布局。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D2C203D3-FE6C-414A-97F1-28DA98FB89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283" y="2708920"/>
            <a:ext cx="5365433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80829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351584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621010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捕捉与查询功能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664218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05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4559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66AA01D-C23C-4507-A15D-3C049AD759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63852" y="623218"/>
            <a:ext cx="2664296" cy="717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章节概述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271464" y="1196752"/>
            <a:ext cx="9671575" cy="4680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是室内设计入门的必修课之一。在学习制图前，先要对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软件有一个大致了解。例如软件的操作界面、软件基本功能等。本章将以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AutoCAD2022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为操作平台，来向读者介绍其软件入门的相关知识内容。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知识要点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认识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endParaRPr lang="zh-CN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掌握绘图文件的新建与保存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了解坐标系统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掌握视图控制工鞥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掌握捕捉与查询功能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掌握图层管理功能</a:t>
            </a:r>
          </a:p>
        </p:txBody>
      </p:sp>
    </p:spTree>
    <p:extLst>
      <p:ext uri="{BB962C8B-B14F-4D97-AF65-F5344CB8AC3E}">
        <p14:creationId xmlns:p14="http://schemas.microsoft.com/office/powerpoint/2010/main" val="2832100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47528" y="1808820"/>
            <a:ext cx="8568952" cy="3240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2.5.1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栅格、捕捉和正交模式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使用捕捉和栅格功能有助于创建和对齐图形中的对象。一般情况下，捕捉和栅格是配合使用，即捕捉间距与栅格的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X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Y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轴间距分别一致，这样就能保证鼠标拾取到精确的位置。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栅格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捕捉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正交模式</a:t>
            </a:r>
          </a:p>
        </p:txBody>
      </p:sp>
    </p:spTree>
    <p:extLst>
      <p:ext uri="{BB962C8B-B14F-4D97-AF65-F5344CB8AC3E}">
        <p14:creationId xmlns:p14="http://schemas.microsoft.com/office/powerpoint/2010/main" val="25263573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613501" y="1124744"/>
            <a:ext cx="8964996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2.5.2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对象捕捉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对象捕捉是绘图常用的捕捉功能。它可在精确指定到图形中某个点的位置。例如端点、中心、圆心以及交点等。对象捕捉有两种方式，一种是临时对象捕捉，另一种是自动对象捕捉。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临时对象捕捉主要通过“对象捕捉”工具栏实现，在菜单栏中执行“工具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工具栏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&gt;AutoCAD&gt;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对象捕捉”菜单命令，即可打开“对象捕捉”工具栏。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29AB0F98-86E4-4832-8D5E-4069970A1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026" y="4509120"/>
            <a:ext cx="7217945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47968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10535" y="1412776"/>
            <a:ext cx="8370930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2.5.3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极轴追踪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在绘制固定角度的倾斜线段时，可开启极轴追踪功能来操作。在状态栏中单击“极轴追踪”按钮，可开启该功能。</a:t>
            </a:r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60D8690A-1344-4392-9CC8-52459F322B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420" y="3573016"/>
            <a:ext cx="7561160" cy="40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48117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10535" y="925254"/>
            <a:ext cx="8370930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2.5.4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查询功能的使用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查询功能主要是通过查询工具，对图形的面积、周长、图形之间的距离以及图形面域质量等信息进行查询。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在“默认”选项卡的“实用工具”面板中单击“测量”下拉按钮，在列表中选择所需的查询工具即可进行查询操作。</a:t>
            </a:r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27713C62-47FD-467F-84A4-70F622D2A6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335" y="3429000"/>
            <a:ext cx="5167330" cy="220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45497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351584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621010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图层管理功能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664218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06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90173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19536" y="692696"/>
            <a:ext cx="8370930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2.6.1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图层的创建与删除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创建和删除图层，以及对图层的其他管理都是通过“图层特性管理器”对话框来实现的。在“默认”选项卡的“图层”面板中单击“图层特性”按钮，打开“图层特性管理器”对话框。</a:t>
            </a:r>
          </a:p>
        </p:txBody>
      </p:sp>
      <p:pic>
        <p:nvPicPr>
          <p:cNvPr id="13314" name="图片 1">
            <a:extLst>
              <a:ext uri="{FF2B5EF4-FFF2-40B4-BE49-F238E27FC236}">
                <a16:creationId xmlns:a16="http://schemas.microsoft.com/office/drawing/2014/main" id="{15901590-4648-473D-9723-BBF4C0566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407" y="2863957"/>
            <a:ext cx="5253185" cy="283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23950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89293" y="1988840"/>
            <a:ext cx="8213413" cy="2880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2.6.2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设置图层的颜色、线型和线宽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在“图层特性管理器”对话框中，用户可对创建的图层设置其颜色、线型和线宽。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设置颜色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设置线型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设置线宽</a:t>
            </a:r>
          </a:p>
        </p:txBody>
      </p:sp>
    </p:spTree>
    <p:extLst>
      <p:ext uri="{BB962C8B-B14F-4D97-AF65-F5344CB8AC3E}">
        <p14:creationId xmlns:p14="http://schemas.microsoft.com/office/powerpoint/2010/main" val="27684597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01261" y="1628800"/>
            <a:ext cx="8789477" cy="3312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2.6.3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图层的管理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在“图层管理器”面板中不仅可创建图层、设置图层特性，还可以对创建好的图层进行管理。例如锁定图层、关闭图层、过滤图层、删除图层等。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图层状态控制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置为当前层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改变图形所在的图层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改变对象的默认属性</a:t>
            </a:r>
          </a:p>
        </p:txBody>
      </p:sp>
    </p:spTree>
    <p:extLst>
      <p:ext uri="{BB962C8B-B14F-4D97-AF65-F5344CB8AC3E}">
        <p14:creationId xmlns:p14="http://schemas.microsoft.com/office/powerpoint/2010/main" val="29805404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415480" y="548680"/>
            <a:ext cx="6174686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【实战演练】调整界面主题色及绘图区背景色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469525F-BF07-4D7C-BA26-432C8D1FF49F}"/>
              </a:ext>
            </a:extLst>
          </p:cNvPr>
          <p:cNvSpPr/>
          <p:nvPr/>
        </p:nvSpPr>
        <p:spPr>
          <a:xfrm>
            <a:off x="2060438" y="1448862"/>
            <a:ext cx="8071121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AutoCAD2022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版本的界面色默认为暗色，用户可以对其界面色进行自定义设置。下面将介绍具体操作方法。</a:t>
            </a:r>
          </a:p>
        </p:txBody>
      </p:sp>
      <p:pic>
        <p:nvPicPr>
          <p:cNvPr id="14338" name="图片 1">
            <a:extLst>
              <a:ext uri="{FF2B5EF4-FFF2-40B4-BE49-F238E27FC236}">
                <a16:creationId xmlns:a16="http://schemas.microsoft.com/office/drawing/2014/main" id="{24AD1965-C162-46E1-A244-388A5A1818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760" y="2780928"/>
            <a:ext cx="4320480" cy="2914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78151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049253E-053A-45C4-A15E-02C655806DE0}"/>
              </a:ext>
            </a:extLst>
          </p:cNvPr>
          <p:cNvSpPr/>
          <p:nvPr/>
        </p:nvSpPr>
        <p:spPr>
          <a:xfrm>
            <a:off x="1487488" y="476672"/>
            <a:ext cx="2448272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【课后作业】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A617101-E4AE-455A-B701-3E05918289CD}"/>
              </a:ext>
            </a:extLst>
          </p:cNvPr>
          <p:cNvSpPr/>
          <p:nvPr/>
        </p:nvSpPr>
        <p:spPr>
          <a:xfrm>
            <a:off x="1672450" y="1136005"/>
            <a:ext cx="8847099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设置文件默认保存的格式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默认情况下，文件默认保存格式为“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AutoCAD2018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图形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(*.dwg)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”，现需将其默认保存格式“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AutoCAD2004/LT2004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图形”（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*.dwg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）。</a:t>
            </a:r>
          </a:p>
        </p:txBody>
      </p:sp>
      <p:pic>
        <p:nvPicPr>
          <p:cNvPr id="15362" name="图片 1">
            <a:extLst>
              <a:ext uri="{FF2B5EF4-FFF2-40B4-BE49-F238E27FC236}">
                <a16:creationId xmlns:a16="http://schemas.microsoft.com/office/drawing/2014/main" id="{41954562-0D68-44D4-AAB4-CE1F245962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60" y="2841359"/>
            <a:ext cx="3795051" cy="2869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1">
            <a:extLst>
              <a:ext uri="{FF2B5EF4-FFF2-40B4-BE49-F238E27FC236}">
                <a16:creationId xmlns:a16="http://schemas.microsoft.com/office/drawing/2014/main" id="{AAFD5271-F934-44C4-9EC0-411D682BA0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040" y="2841358"/>
            <a:ext cx="3795052" cy="2869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075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A231240-5664-4D40-A841-F9ACDD6599A8}"/>
              </a:ext>
            </a:extLst>
          </p:cNvPr>
          <p:cNvSpPr txBox="1"/>
          <p:nvPr/>
        </p:nvSpPr>
        <p:spPr>
          <a:xfrm>
            <a:off x="7354272" y="703105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B0B18C1-6244-4E6A-BEA8-74CEBA5C0BFE}"/>
              </a:ext>
            </a:extLst>
          </p:cNvPr>
          <p:cNvCxnSpPr/>
          <p:nvPr/>
        </p:nvCxnSpPr>
        <p:spPr>
          <a:xfrm flipH="1">
            <a:off x="7503572" y="832437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B3AE6193-DF42-410A-9CB6-82DE20D41776}"/>
              </a:ext>
            </a:extLst>
          </p:cNvPr>
          <p:cNvSpPr txBox="1"/>
          <p:nvPr/>
        </p:nvSpPr>
        <p:spPr>
          <a:xfrm>
            <a:off x="7356940" y="1589327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CBDC785-DE2C-46E9-9363-5C28A96C36ED}"/>
              </a:ext>
            </a:extLst>
          </p:cNvPr>
          <p:cNvCxnSpPr/>
          <p:nvPr/>
        </p:nvCxnSpPr>
        <p:spPr>
          <a:xfrm flipH="1">
            <a:off x="7516641" y="1720666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hlinkClick r:id="rId2" action="ppaction://hlinksldjump"/>
            <a:extLst>
              <a:ext uri="{FF2B5EF4-FFF2-40B4-BE49-F238E27FC236}">
                <a16:creationId xmlns:a16="http://schemas.microsoft.com/office/drawing/2014/main" id="{07819D99-2EDE-40EA-A2DF-0FE33F2C43C0}"/>
              </a:ext>
            </a:extLst>
          </p:cNvPr>
          <p:cNvSpPr txBox="1"/>
          <p:nvPr/>
        </p:nvSpPr>
        <p:spPr>
          <a:xfrm>
            <a:off x="8389991" y="1639869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打开与保存绘图文件</a:t>
            </a:r>
            <a:endParaRPr lang="zh-CN" altLang="en-US" dirty="0"/>
          </a:p>
        </p:txBody>
      </p:sp>
      <p:sp>
        <p:nvSpPr>
          <p:cNvPr id="16" name="文本框 15">
            <a:hlinkClick r:id="rId3" action="ppaction://hlinksldjump"/>
            <a:extLst>
              <a:ext uri="{FF2B5EF4-FFF2-40B4-BE49-F238E27FC236}">
                <a16:creationId xmlns:a16="http://schemas.microsoft.com/office/drawing/2014/main" id="{F4DB52E4-5397-469F-B81A-6ECD7E62D73C}"/>
              </a:ext>
            </a:extLst>
          </p:cNvPr>
          <p:cNvSpPr txBox="1"/>
          <p:nvPr/>
        </p:nvSpPr>
        <p:spPr>
          <a:xfrm>
            <a:off x="8397251" y="692696"/>
            <a:ext cx="1843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认识</a:t>
            </a:r>
            <a:r>
              <a:rPr lang="en-US" altLang="zh-CN" dirty="0"/>
              <a:t>AutoCAD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A5EF44E-4DDE-4FAE-B545-D0FA2027AC8D}"/>
              </a:ext>
            </a:extLst>
          </p:cNvPr>
          <p:cNvSpPr txBox="1"/>
          <p:nvPr/>
        </p:nvSpPr>
        <p:spPr>
          <a:xfrm>
            <a:off x="7363996" y="2531060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93311A1-B9CA-4815-ACDC-4867D7E722D4}"/>
              </a:ext>
            </a:extLst>
          </p:cNvPr>
          <p:cNvCxnSpPr/>
          <p:nvPr/>
        </p:nvCxnSpPr>
        <p:spPr>
          <a:xfrm flipH="1">
            <a:off x="7473761" y="2677639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hlinkClick r:id="rId4" action="ppaction://hlinksldjump"/>
            <a:extLst>
              <a:ext uri="{FF2B5EF4-FFF2-40B4-BE49-F238E27FC236}">
                <a16:creationId xmlns:a16="http://schemas.microsoft.com/office/drawing/2014/main" id="{E204846B-0E80-4C63-8168-E89DA087EB64}"/>
              </a:ext>
            </a:extLst>
          </p:cNvPr>
          <p:cNvSpPr txBox="1"/>
          <p:nvPr/>
        </p:nvSpPr>
        <p:spPr>
          <a:xfrm>
            <a:off x="8389558" y="249289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认识坐标系统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313B67B-8201-4A55-9182-63FD8D07E410}"/>
              </a:ext>
            </a:extLst>
          </p:cNvPr>
          <p:cNvSpPr txBox="1"/>
          <p:nvPr/>
        </p:nvSpPr>
        <p:spPr>
          <a:xfrm>
            <a:off x="7359552" y="3458168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F41A92E-5C9A-44B0-BB9A-4DFEA4C8E1B3}"/>
              </a:ext>
            </a:extLst>
          </p:cNvPr>
          <p:cNvCxnSpPr/>
          <p:nvPr/>
        </p:nvCxnSpPr>
        <p:spPr>
          <a:xfrm flipH="1">
            <a:off x="7500223" y="3589610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hlinkClick r:id="rId5" action="ppaction://hlinksldjump"/>
            <a:extLst>
              <a:ext uri="{FF2B5EF4-FFF2-40B4-BE49-F238E27FC236}">
                <a16:creationId xmlns:a16="http://schemas.microsoft.com/office/drawing/2014/main" id="{5126FECB-EC7C-4422-9995-8C8D1D069AA8}"/>
              </a:ext>
            </a:extLst>
          </p:cNvPr>
          <p:cNvSpPr txBox="1"/>
          <p:nvPr/>
        </p:nvSpPr>
        <p:spPr>
          <a:xfrm>
            <a:off x="8405083" y="340486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控制界面视图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875A518E-BF07-4A38-BA95-37F70E218964}"/>
              </a:ext>
            </a:extLst>
          </p:cNvPr>
          <p:cNvCxnSpPr/>
          <p:nvPr/>
        </p:nvCxnSpPr>
        <p:spPr>
          <a:xfrm flipH="1">
            <a:off x="7534889" y="4495114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hlinkClick r:id="rId4" action="ppaction://hlinksldjump"/>
            <a:extLst>
              <a:ext uri="{FF2B5EF4-FFF2-40B4-BE49-F238E27FC236}">
                <a16:creationId xmlns:a16="http://schemas.microsoft.com/office/drawing/2014/main" id="{7FA020B6-09EE-4DBE-9099-6A29116CB058}"/>
              </a:ext>
            </a:extLst>
          </p:cNvPr>
          <p:cNvSpPr txBox="1"/>
          <p:nvPr/>
        </p:nvSpPr>
        <p:spPr>
          <a:xfrm>
            <a:off x="8425235" y="4293350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捕捉与查询功能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0239546-84C8-4362-A3D2-B5D2BD809530}"/>
              </a:ext>
            </a:extLst>
          </p:cNvPr>
          <p:cNvSpPr txBox="1"/>
          <p:nvPr/>
        </p:nvSpPr>
        <p:spPr>
          <a:xfrm>
            <a:off x="7248128" y="4069521"/>
            <a:ext cx="1022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05</a:t>
            </a:r>
            <a:endParaRPr lang="zh-CN" altLang="en-US" sz="60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7564010A-BDC4-4433-9027-64A0035D2C34}"/>
              </a:ext>
            </a:extLst>
          </p:cNvPr>
          <p:cNvCxnSpPr/>
          <p:nvPr/>
        </p:nvCxnSpPr>
        <p:spPr>
          <a:xfrm flipH="1">
            <a:off x="7534889" y="543121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hlinkClick r:id="rId4" action="ppaction://hlinksldjump"/>
            <a:extLst>
              <a:ext uri="{FF2B5EF4-FFF2-40B4-BE49-F238E27FC236}">
                <a16:creationId xmlns:a16="http://schemas.microsoft.com/office/drawing/2014/main" id="{34B4E34A-6F6A-4EDC-A9F8-BECE46C72039}"/>
              </a:ext>
            </a:extLst>
          </p:cNvPr>
          <p:cNvSpPr txBox="1"/>
          <p:nvPr/>
        </p:nvSpPr>
        <p:spPr>
          <a:xfrm>
            <a:off x="8425235" y="52294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图层管理功能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142A476-B44F-476C-BFDD-E2AE57B85EEA}"/>
              </a:ext>
            </a:extLst>
          </p:cNvPr>
          <p:cNvSpPr txBox="1"/>
          <p:nvPr/>
        </p:nvSpPr>
        <p:spPr>
          <a:xfrm>
            <a:off x="7248128" y="5005625"/>
            <a:ext cx="1022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06</a:t>
            </a:r>
            <a:endParaRPr lang="zh-CN" altLang="en-US" sz="60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32249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049253E-053A-45C4-A15E-02C655806DE0}"/>
              </a:ext>
            </a:extLst>
          </p:cNvPr>
          <p:cNvSpPr/>
          <p:nvPr/>
        </p:nvSpPr>
        <p:spPr>
          <a:xfrm>
            <a:off x="1487488" y="476672"/>
            <a:ext cx="2448272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【课后作业】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A617101-E4AE-455A-B701-3E05918289CD}"/>
              </a:ext>
            </a:extLst>
          </p:cNvPr>
          <p:cNvSpPr/>
          <p:nvPr/>
        </p:nvSpPr>
        <p:spPr>
          <a:xfrm>
            <a:off x="1703512" y="1243575"/>
            <a:ext cx="7231862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绘制正八边形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利用极轴追踪功能，绘制边长为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300mm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的正八边形。</a:t>
            </a:r>
          </a:p>
        </p:txBody>
      </p:sp>
      <p:pic>
        <p:nvPicPr>
          <p:cNvPr id="16386" name="图片 1">
            <a:extLst>
              <a:ext uri="{FF2B5EF4-FFF2-40B4-BE49-F238E27FC236}">
                <a16:creationId xmlns:a16="http://schemas.microsoft.com/office/drawing/2014/main" id="{8B9DAED6-1023-4CA7-BEE9-2CAFBEF75C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616" y="2564904"/>
            <a:ext cx="3559683" cy="311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>
            <a:extLst>
              <a:ext uri="{FF2B5EF4-FFF2-40B4-BE49-F238E27FC236}">
                <a16:creationId xmlns:a16="http://schemas.microsoft.com/office/drawing/2014/main" id="{1C6FB971-5C92-4CEA-8296-7DB795C4C0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064" y="2565415"/>
            <a:ext cx="3147107" cy="311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8061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270902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540328" y="3972975"/>
            <a:ext cx="430008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认识</a:t>
            </a:r>
            <a:r>
              <a:rPr lang="en-US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AutoCAD</a:t>
            </a:r>
            <a:endParaRPr lang="zh-CN" altLang="zh-CN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583536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4369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275964" y="548680"/>
            <a:ext cx="9860596" cy="511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2.1.1  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应用领域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软件具有绘制二维图形、三维图形、标注图形、协同设计、图纸管理等功能，并被广泛应用于机械、建筑、电子、航天、石油、化工、地质等领域。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建筑、室内工程领域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在设计建筑或室内方案时，先绘制出基本的设计方案，并通过方案的细化及深入，绘制出标准的施工图纸。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机械设计领域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软件在机械设计领域中也经常会使用到。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电气工程领域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电气设计的最终产品是图纸，作为设计人员需要基于功能或美观方面的要求创作出新产品，并需要具备一定的设计概括能力，从而利用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软件绘制出设计图纸。</a:t>
            </a:r>
          </a:p>
        </p:txBody>
      </p:sp>
    </p:spTree>
    <p:extLst>
      <p:ext uri="{BB962C8B-B14F-4D97-AF65-F5344CB8AC3E}">
        <p14:creationId xmlns:p14="http://schemas.microsoft.com/office/powerpoint/2010/main" val="3755363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13773" y="476672"/>
            <a:ext cx="8564452" cy="2376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2.1.2  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工作界面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下面将以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AutoCAD2022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版本为例，来对该软件的工作界面及主要功能进行简单介绍。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启动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AutoCAD2022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后，便可进入开始界面，在此用户可选择打开的图纸文件，也可新建图纸文件。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010D604C-130D-4EA1-91D6-04F896E682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525" y="2852936"/>
            <a:ext cx="4800947" cy="3003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838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13774" y="1124744"/>
            <a:ext cx="8564452" cy="4192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2.1.3  AutoCAD 2022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新增功能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 2022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版本在以往版本的基础上新增了一些新功能。除了酷炫的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UI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界面主题色调外，在功能方面也做出了改变，包括跟踪、共享和计数，可以简化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在如今的数字互联工作流程中的使用，并结合了自动化功能以加快设计过程。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跟踪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计数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推送到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Autodesk Docs</a:t>
            </a:r>
            <a:endParaRPr lang="zh-CN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浮动窗口</a:t>
            </a:r>
          </a:p>
        </p:txBody>
      </p:sp>
    </p:spTree>
    <p:extLst>
      <p:ext uri="{BB962C8B-B14F-4D97-AF65-F5344CB8AC3E}">
        <p14:creationId xmlns:p14="http://schemas.microsoft.com/office/powerpoint/2010/main" val="4251921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184752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116954" y="3972975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打开与保存绘图文件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16016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8463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614627" y="1628800"/>
            <a:ext cx="8962746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2.2.1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新建绘图文件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在“开始”界面中单击“新建”按钮，可新建一个名为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Drawing1.dwg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的空白图形文件。此外，单击文件标签右侧“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+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”按钮，也可快速新建绘图文件。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2569DC12-800D-48BB-8165-197D632177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745" y="3573016"/>
            <a:ext cx="4590510" cy="1084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3490836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1566889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2012-05-23T08:44:00+00:00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TP102901017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836753</LocLastLocAttemptVersionLookup>
    <IsSearchable xmlns="4873beb7-5857-4685-be1f-d57550cc96cc">true</IsSearchable>
    <TemplateTemplateType xmlns="4873beb7-5857-4685-be1f-d57550cc96cc">PowerPoint Design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REDMOND\v-anij</DisplayName>
        <AccountId>2469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46CFF6F-D9AA-4BC0-911A-0A135677191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4098515-0C12-46CF-BC7C-69B4A13CD5FA}">
  <ds:schemaRefs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metadata/properties"/>
    <ds:schemaRef ds:uri="4873beb7-5857-4685-be1f-d57550cc96cc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B5C6E15-39DC-470B-9445-F754B9458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业务技术电路板设计演示文稿（宽屏）</Template>
  <TotalTime>0</TotalTime>
  <Words>1506</Words>
  <Application>Microsoft Office PowerPoint</Application>
  <PresentationFormat>宽屏</PresentationFormat>
  <Paragraphs>103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等线</vt:lpstr>
      <vt:lpstr>等线 Light</vt:lpstr>
      <vt:lpstr>微软雅黑</vt:lpstr>
      <vt:lpstr>幼圆</vt:lpstr>
      <vt:lpstr>站酷小薇LOGO体</vt:lpstr>
      <vt:lpstr>Arial</vt:lpstr>
      <vt:lpstr>Candara</vt:lpstr>
      <vt:lpstr>Times New Roman</vt:lpstr>
      <vt:lpstr>自定义设计方案</vt:lpstr>
      <vt:lpstr>PowerPoint 演示文稿</vt:lpstr>
      <vt:lpstr>章节概述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2018-06-11T07:10:29Z</dcterms:created>
  <dcterms:modified xsi:type="dcterms:W3CDTF">2023-01-28T02:07:33Z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