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4"/>
  </p:sldMasterIdLst>
  <p:notesMasterIdLst>
    <p:notesMasterId r:id="rId18"/>
  </p:notesMasterIdLst>
  <p:handoutMasterIdLst>
    <p:handoutMasterId r:id="rId19"/>
  </p:handoutMasterIdLst>
  <p:sldIdLst>
    <p:sldId id="256" r:id="rId5"/>
    <p:sldId id="266" r:id="rId6"/>
    <p:sldId id="268" r:id="rId7"/>
    <p:sldId id="328" r:id="rId8"/>
    <p:sldId id="269" r:id="rId9"/>
    <p:sldId id="364" r:id="rId10"/>
    <p:sldId id="365" r:id="rId11"/>
    <p:sldId id="366" r:id="rId12"/>
    <p:sldId id="367" r:id="rId13"/>
    <p:sldId id="368" r:id="rId14"/>
    <p:sldId id="369" r:id="rId15"/>
    <p:sldId id="353" r:id="rId16"/>
    <p:sldId id="286" r:id="rId17"/>
  </p:sldIdLst>
  <p:sldSz cx="12192000" cy="6858000"/>
  <p:notesSz cx="6858000" cy="9144000"/>
  <p:defaultTextStyle>
    <a:defPPr rtl="0"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757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621" autoAdjust="0"/>
    <p:restoredTop sz="94660"/>
  </p:normalViewPr>
  <p:slideViewPr>
    <p:cSldViewPr>
      <p:cViewPr varScale="1">
        <p:scale>
          <a:sx n="71" d="100"/>
          <a:sy n="71" d="100"/>
        </p:scale>
        <p:origin x="66" y="246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7" d="100"/>
          <a:sy n="87" d="100"/>
        </p:scale>
        <p:origin x="3840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algn="r" rtl="0"/>
            <a:fld id="{95386CDC-4A3A-4DFF-AF11-91A439C3A932}" type="datetime1"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 algn="r" rtl="0"/>
              <a:t>2023/1/28</a:t>
            </a:fld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algn="r" rtl="0"/>
            <a:fld id="{45ACAF8E-318A-4EFE-8633-D9E72ABCE0ED}" type="slidenum">
              <a:rPr lang="en-US" altLang="zh-CN" smtClean="0"/>
              <a:pPr algn="r" rtl="0"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065597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rtl="0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90B55CF-1AD3-47AF-86D6-6E83631F639F}" type="datetime1">
              <a:rPr lang="zh-CN" altLang="en-US" smtClean="0"/>
              <a:pPr/>
              <a:t>2023/1/28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zh-CN" alt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zh-CN" altLang="en-US" noProof="0" dirty="0"/>
              <a:t>单击此处编辑母版文本样式</a:t>
            </a:r>
          </a:p>
          <a:p>
            <a:pPr lvl="1" rtl="0"/>
            <a:r>
              <a:rPr lang="zh-CN" altLang="en-US" noProof="0" dirty="0"/>
              <a:t>第二级</a:t>
            </a:r>
          </a:p>
          <a:p>
            <a:pPr lvl="2" rtl="0"/>
            <a:r>
              <a:rPr lang="zh-CN" altLang="en-US" noProof="0" dirty="0"/>
              <a:t>第三级</a:t>
            </a:r>
          </a:p>
          <a:p>
            <a:pPr lvl="3" rtl="0"/>
            <a:r>
              <a:rPr lang="zh-CN" altLang="en-US" noProof="0" dirty="0"/>
              <a:t>第四级</a:t>
            </a:r>
          </a:p>
          <a:p>
            <a:pPr lvl="4" rtl="0"/>
            <a:r>
              <a:rPr lang="zh-CN" altLang="en-US" noProof="0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rtl="0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5EE2CF44-2B13-41B4-A334-1CDF534EEBBF}" type="slidenum">
              <a:rPr lang="en-US" altLang="zh-CN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453856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jpeg"/><Relationship Id="rId4" Type="http://schemas.microsoft.com/office/2007/relationships/hdphoto" Target="../media/hdphoto2.wdp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27108C4-B026-4252-A877-40AA47E581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D1A70820-B138-4285-B54A-E50CC449B76D}"/>
              </a:ext>
            </a:extLst>
          </p:cNvPr>
          <p:cNvSpPr/>
          <p:nvPr userDrawn="1"/>
        </p:nvSpPr>
        <p:spPr>
          <a:xfrm>
            <a:off x="0" y="1285875"/>
            <a:ext cx="12192000" cy="3886200"/>
          </a:xfrm>
          <a:prstGeom prst="rect">
            <a:avLst/>
          </a:prstGeom>
          <a:solidFill>
            <a:schemeClr val="bg1">
              <a:lumMod val="95000"/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9CBD98C9-E66D-4F8F-B9AC-212D09CDF6B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2147" y="6072009"/>
            <a:ext cx="2718419" cy="406493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076A818F-83B9-461F-88B2-5866DE8A86CD}"/>
              </a:ext>
            </a:extLst>
          </p:cNvPr>
          <p:cNvSpPr/>
          <p:nvPr userDrawn="1"/>
        </p:nvSpPr>
        <p:spPr>
          <a:xfrm>
            <a:off x="0" y="2391540"/>
            <a:ext cx="12192000" cy="3042473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75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77577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4EA7F3C-E1FF-4CE6-AC0B-8CDC34D506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AE93102-1183-41C6-9E8E-06D7FB8A48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BF1C784-6F4D-41A0-A80D-13D0729842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496F608-510F-46B2-9823-539406CF79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4029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0780FD2-09D3-4E5F-B2F9-65C3B33D43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4A60E98-AA6F-404B-B68B-24A8CEB23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73E1223-3E3A-49DB-89EE-17EB28D773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44097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9B6B3E8-A3CA-442F-BA76-420F861E5B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B3F7896-C399-415D-B7B9-21C78DBDFC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547D310-62AA-4D24-8BE5-B63173980D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AC50F47-A6C1-4BF9-955A-296EC10744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1E9C238-C917-4343-B637-E708522845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9F2BFC3-B38C-47DD-BEBD-15F98734B2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98066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B801F45-AE38-4754-B124-D4CE140AB3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6C407FC6-B8D7-4240-90EA-08F21587CC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0E3FDEB-79B7-47CD-8D2D-E24B627DAE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4B2C154-84B4-431D-8613-121F418258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E61DDBD-EDF5-4045-A1FC-8E15D31E6F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821E7F2-3AA6-4DBB-8E6A-FAA243588C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74703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F0AF61B-C9F5-4782-B16D-1AF1FFFA81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C19B8B3-C99C-40F8-9289-41E76637CC3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436D4CD-1AE8-41CF-8E21-F291E474BA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4A19230-8E22-4D5B-90BF-EE117B8880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59A5A53-97E5-4278-8716-37186BBD6D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81017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0AC9FC4-7D8F-401A-8F47-C7322F14BBF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E608260-FE93-485F-A0F5-7652BE5BF4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258FCE2-43EF-47F9-A817-B31A858EE9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CBF3502-B96B-47D9-B9D3-124DE3908C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73E642C-46EC-4544-BFC0-2CA852D189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819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5C5DA7C5-8692-4770-99EE-3E64E45D9FF4}"/>
              </a:ext>
            </a:extLst>
          </p:cNvPr>
          <p:cNvCxnSpPr/>
          <p:nvPr userDrawn="1"/>
        </p:nvCxnSpPr>
        <p:spPr>
          <a:xfrm>
            <a:off x="4215161" y="512956"/>
            <a:ext cx="2497872" cy="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F96E57D6-D77A-460A-8CE6-E36F987B9D4A}"/>
              </a:ext>
            </a:extLst>
          </p:cNvPr>
          <p:cNvSpPr txBox="1"/>
          <p:nvPr userDrawn="1"/>
        </p:nvSpPr>
        <p:spPr>
          <a:xfrm>
            <a:off x="5254497" y="948466"/>
            <a:ext cx="1292662" cy="248401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7200" dirty="0">
                <a:solidFill>
                  <a:srgbClr val="AD61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 录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620AC5F4-78F5-4DFC-BD43-97B44EE004F9}"/>
              </a:ext>
            </a:extLst>
          </p:cNvPr>
          <p:cNvCxnSpPr/>
          <p:nvPr userDrawn="1"/>
        </p:nvCxnSpPr>
        <p:spPr>
          <a:xfrm>
            <a:off x="6713033" y="501817"/>
            <a:ext cx="0" cy="530798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FFC5B84D-5AE6-462C-AEB2-D3200AD6073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0" y="-76200"/>
            <a:ext cx="6106901" cy="6858000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0AC13C7F-21CD-4C70-B030-90F1CDE2E3B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1266132" y="281327"/>
            <a:ext cx="5453198" cy="6123896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  <a:ln w="1905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37576538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3AA0A5FA-DDC3-4F7C-8BBC-21AEFDB1EC12}"/>
              </a:ext>
            </a:extLst>
          </p:cNvPr>
          <p:cNvGrpSpPr/>
          <p:nvPr userDrawn="1"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B82E570C-A29B-40B7-A682-10B890ED81CB}"/>
                </a:ext>
              </a:extLst>
            </p:cNvPr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01B33C23-AE5F-4F77-92C0-6B7DB51D8F93}"/>
                </a:ext>
              </a:extLst>
            </p:cNvPr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D61949F0-F125-4254-83B6-3B762ECD6823}"/>
                </a:ext>
              </a:extLst>
            </p:cNvPr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656927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460A0B6-A8EB-44E8-A6BD-330DB1B703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A4A1964-6740-479C-BB4A-D71873D42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4E74841-F418-4854-944B-12532FF68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D393AF0-2B1A-459D-B585-2CE20FDF9182}"/>
              </a:ext>
            </a:extLst>
          </p:cNvPr>
          <p:cNvSpPr txBox="1"/>
          <p:nvPr userDrawn="1"/>
        </p:nvSpPr>
        <p:spPr>
          <a:xfrm>
            <a:off x="0" y="0"/>
            <a:ext cx="12192000" cy="2705100"/>
          </a:xfrm>
          <a:prstGeom prst="rect">
            <a:avLst/>
          </a:prstGeom>
          <a:noFill/>
        </p:spPr>
        <p:txBody>
          <a:bodyPr wrap="square" rtlCol="0">
            <a:prstTxWarp prst="textTriangleInverted">
              <a:avLst/>
            </a:prstTxWarp>
            <a:spAutoFit/>
          </a:bodyPr>
          <a:lstStyle/>
          <a:p>
            <a:r>
              <a:rPr lang="en-US" altLang="zh-CN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-------------</a:t>
            </a:r>
            <a:endParaRPr lang="zh-CN" altLang="en-US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B1E1E4B-8837-4854-831B-361D35D6B3B2}"/>
              </a:ext>
            </a:extLst>
          </p:cNvPr>
          <p:cNvSpPr/>
          <p:nvPr userDrawn="1"/>
        </p:nvSpPr>
        <p:spPr>
          <a:xfrm>
            <a:off x="0" y="3065480"/>
            <a:ext cx="12192000" cy="2397512"/>
          </a:xfrm>
          <a:prstGeom prst="rect">
            <a:avLst/>
          </a:prstGeom>
          <a:solidFill>
            <a:schemeClr val="bg1">
              <a:lumMod val="75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87775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010A8E7-3FC6-48B1-BF64-C2FF65360B0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C56EBCE-F2A5-4308-B3FA-EF28DCE3FF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9C6098-BFE9-4B86-A8C4-BC06602DAC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44635C3-FCD0-4773-8E63-64891B6E8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FC6C467-3C99-417D-9382-6B10899C31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703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07C3C3-6413-4113-AD77-B7E6175A05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21EB488-4C95-4A47-95CC-3D75A504E5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D1C92E6-48FC-4BB1-AA45-8F3A377332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5EF0123-D849-4A9B-AD73-86EF7C88E1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4F5BAE0-026C-43DD-97E8-0CE751DE1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4423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5F19864-3798-46E9-9416-D8D9725243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4F9D098-13FD-4F20-A0BE-CD9DD312B0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E29CE12-6E6B-45B9-B08D-B631647529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8B3C5D1-A24A-4313-B7AC-A20F265054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35E8E9C-D634-4006-A045-836324CBE0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2016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FD74B14-CA6C-48DE-A7CA-B591ADB146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78433D4-52E9-405F-9508-782185362B3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A1906C7-BBEA-42D3-9F1C-475F9436ED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B5D5A54-00F8-41B4-979E-B59AD5AFB2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B764C54-FDDA-44C1-88AA-4DC010C4F1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3947A52-E40E-4A62-9833-F9F7EC8373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93423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E64D89C-6816-4283-A587-4487F09BDE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B936A9A-D63C-4635-A7C4-26C8EB3205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FB56EC5-E85F-448B-BC83-98739D3F83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64FDD30-E805-450A-9284-6E4596DD5C5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8A8015E-91D8-4E17-8700-2BE03D28701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253CA02B-B609-4CED-8046-260A037B6E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0D0F4DD5-F39F-4229-9C2C-A366584B2F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B5164C2F-A883-44EC-92C2-4B705D1EBF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88946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073B2D07-3B09-43BE-B39E-3067285083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BC601C1-C38D-467A-ADFA-089D382C8D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AE1D3F3-FF74-4093-A048-BD2B2F73409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208A9F-D7C9-4B99-B266-84B0EAAE2EC9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EE3CE8-4384-4FA1-9808-EE6FC397F7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40D5640-790D-4D21-9B65-79E19F183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72972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5" r:id="rId2"/>
    <p:sldLayoutId id="2147483674" r:id="rId3"/>
    <p:sldLayoutId id="2147483676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  <p:sldLayoutId id="2147483668" r:id="rId12"/>
    <p:sldLayoutId id="2147483669" r:id="rId13"/>
    <p:sldLayoutId id="2147483670" r:id="rId14"/>
    <p:sldLayoutId id="2147483671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>
            <a:extLst>
              <a:ext uri="{FF2B5EF4-FFF2-40B4-BE49-F238E27FC236}">
                <a16:creationId xmlns:a16="http://schemas.microsoft.com/office/drawing/2014/main" id="{82FBA10E-98F2-4B59-933F-69E3F5E209F7}"/>
              </a:ext>
            </a:extLst>
          </p:cNvPr>
          <p:cNvSpPr txBox="1">
            <a:spLocks/>
          </p:cNvSpPr>
          <p:nvPr/>
        </p:nvSpPr>
        <p:spPr>
          <a:xfrm>
            <a:off x="1631504" y="4149080"/>
            <a:ext cx="8928992" cy="92333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</a:t>
            </a:r>
            <a:r>
              <a:rPr lang="en-US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</a:t>
            </a:r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章</a:t>
            </a:r>
            <a:r>
              <a:rPr lang="en-US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</a:t>
            </a:r>
            <a:r>
              <a:rPr lang="zh-CN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室内设计基础知识</a:t>
            </a:r>
            <a:endParaRPr lang="zh-CN" altLang="en-US"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24538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775521" y="1052736"/>
            <a:ext cx="8928992" cy="4176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1.2.1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制图的内容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完整的室内设计图纸包括施工图和效果图两种。施工图一般包括图纸目录、设计说明、原始房型图、平面布置图、顶棚平面图、立面图、剖面图、设计详图等。而效果图是用三维技术结合施工图内容，将设计方案立体化、形象化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图纸目录</a:t>
            </a:r>
            <a:endParaRPr lang="en-US" altLang="zh-CN" sz="2000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设计说明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原始房型图</a:t>
            </a:r>
            <a:endParaRPr lang="en-US" altLang="zh-CN" sz="2000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平面布置图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顶棚平面图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1637B01-55B0-4350-A3BF-1E1D34E4B620}"/>
              </a:ext>
            </a:extLst>
          </p:cNvPr>
          <p:cNvSpPr txBox="1"/>
          <p:nvPr/>
        </p:nvSpPr>
        <p:spPr>
          <a:xfrm>
            <a:off x="6447632" y="2912533"/>
            <a:ext cx="3680816" cy="1884618"/>
          </a:xfrm>
          <a:prstGeom prst="rect">
            <a:avLst/>
          </a:prstGeom>
        </p:spPr>
        <p:txBody>
          <a:bodyPr wrap="square">
            <a:spAutoFit/>
          </a:bodyPr>
          <a:lstStyle>
            <a:defPPr rtl="0">
              <a:defRPr lang="zh-CN"/>
            </a:defPPr>
            <a:lvl1pPr indent="457200">
              <a:lnSpc>
                <a:spcPct val="150000"/>
              </a:lnSpc>
              <a:defRPr sz="2000" kern="1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r>
              <a:rPr lang="en-US" altLang="zh-CN" dirty="0"/>
              <a:t>6.</a:t>
            </a:r>
            <a:r>
              <a:rPr lang="zh-CN" altLang="zh-CN" dirty="0"/>
              <a:t>立面图</a:t>
            </a:r>
          </a:p>
          <a:p>
            <a:r>
              <a:rPr lang="en-US" altLang="zh-CN" dirty="0"/>
              <a:t>7.</a:t>
            </a:r>
            <a:r>
              <a:rPr lang="zh-CN" altLang="zh-CN" dirty="0"/>
              <a:t>剖面图</a:t>
            </a:r>
            <a:endParaRPr lang="en-US" altLang="zh-CN" dirty="0"/>
          </a:p>
          <a:p>
            <a:r>
              <a:rPr lang="en-US" altLang="zh-CN" dirty="0"/>
              <a:t>8.</a:t>
            </a:r>
            <a:r>
              <a:rPr lang="zh-CN" altLang="zh-CN" dirty="0"/>
              <a:t>设计详图及其他配套图纸</a:t>
            </a:r>
          </a:p>
          <a:p>
            <a:r>
              <a:rPr lang="en-US" altLang="zh-CN" dirty="0"/>
              <a:t>9.</a:t>
            </a:r>
            <a:r>
              <a:rPr lang="zh-CN" altLang="zh-CN" dirty="0"/>
              <a:t>效果图</a:t>
            </a:r>
          </a:p>
        </p:txBody>
      </p:sp>
    </p:spTree>
    <p:extLst>
      <p:ext uri="{BB962C8B-B14F-4D97-AF65-F5344CB8AC3E}">
        <p14:creationId xmlns:p14="http://schemas.microsoft.com/office/powerpoint/2010/main" val="31308410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2207568" y="1180273"/>
            <a:ext cx="7776863" cy="41929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1.2.2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制图的要求及规范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制图图纸规范</a:t>
            </a:r>
            <a:endParaRPr lang="en-US" altLang="zh-CN" sz="2000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标题栏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会签栏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图纸比例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图线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6.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字体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7.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尺寸标注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8.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制图符号</a:t>
            </a:r>
          </a:p>
        </p:txBody>
      </p:sp>
    </p:spTree>
    <p:extLst>
      <p:ext uri="{BB962C8B-B14F-4D97-AF65-F5344CB8AC3E}">
        <p14:creationId xmlns:p14="http://schemas.microsoft.com/office/powerpoint/2010/main" val="1661317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0049253E-053A-45C4-A15E-02C655806DE0}"/>
              </a:ext>
            </a:extLst>
          </p:cNvPr>
          <p:cNvSpPr/>
          <p:nvPr/>
        </p:nvSpPr>
        <p:spPr>
          <a:xfrm>
            <a:off x="1487488" y="476672"/>
            <a:ext cx="2448272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【课后作业】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A617101-E4AE-455A-B701-3E05918289CD}"/>
              </a:ext>
            </a:extLst>
          </p:cNvPr>
          <p:cNvSpPr/>
          <p:nvPr/>
        </p:nvSpPr>
        <p:spPr>
          <a:xfrm>
            <a:off x="1559496" y="1429982"/>
            <a:ext cx="4808694" cy="1422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了解室内各空间尺度的关系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查阅各类室内相关书籍或资料，了解室内空间与人体尺度之间的关系。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3237031B-BA76-4121-B333-FA28A27EEA12}"/>
              </a:ext>
            </a:extLst>
          </p:cNvPr>
          <p:cNvSpPr/>
          <p:nvPr/>
        </p:nvSpPr>
        <p:spPr>
          <a:xfrm>
            <a:off x="1559496" y="3998585"/>
            <a:ext cx="4520662" cy="1422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了解室内设计常用绘图软件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了解室内设计各类制图软件，下载并安装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AutoCAD2022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软件。</a:t>
            </a:r>
          </a:p>
        </p:txBody>
      </p:sp>
      <p:pic>
        <p:nvPicPr>
          <p:cNvPr id="1026" name="图片 1">
            <a:extLst>
              <a:ext uri="{FF2B5EF4-FFF2-40B4-BE49-F238E27FC236}">
                <a16:creationId xmlns:a16="http://schemas.microsoft.com/office/drawing/2014/main" id="{8DE5271A-9C64-488F-90B3-CEDF620DAC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1210" y="812638"/>
            <a:ext cx="1769006" cy="2472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图片 1">
            <a:extLst>
              <a:ext uri="{FF2B5EF4-FFF2-40B4-BE49-F238E27FC236}">
                <a16:creationId xmlns:a16="http://schemas.microsoft.com/office/drawing/2014/main" id="{6B43CC58-C908-4AAB-924F-1E5DA3344C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6240" y="908720"/>
            <a:ext cx="2982269" cy="2256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9BAC8CFE-B062-41EB-A82E-01440BCDEB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7384" y="3476934"/>
            <a:ext cx="3377712" cy="2472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360750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2964788"/>
            <a:ext cx="12192000" cy="3893212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94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7354628" y="942361"/>
            <a:ext cx="2825756" cy="4400550"/>
            <a:chOff x="7721289" y="1228725"/>
            <a:chExt cx="2825756" cy="4400550"/>
          </a:xfrm>
          <a:solidFill>
            <a:srgbClr val="EDA221"/>
          </a:solidFill>
        </p:grpSpPr>
        <p:sp>
          <p:nvSpPr>
            <p:cNvPr id="4" name="任意多边形: 形状 3"/>
            <p:cNvSpPr/>
            <p:nvPr/>
          </p:nvSpPr>
          <p:spPr>
            <a:xfrm>
              <a:off x="7721289" y="1228725"/>
              <a:ext cx="2825756" cy="4400550"/>
            </a:xfrm>
            <a:custGeom>
              <a:avLst/>
              <a:gdLst>
                <a:gd name="connsiteX0" fmla="*/ 2576979 w 2825756"/>
                <a:gd name="connsiteY0" fmla="*/ 362685 h 4400550"/>
                <a:gd name="connsiteX1" fmla="*/ 2576979 w 2825756"/>
                <a:gd name="connsiteY1" fmla="*/ 3992147 h 4400550"/>
                <a:gd name="connsiteX2" fmla="*/ 2199786 w 2825756"/>
                <a:gd name="connsiteY2" fmla="*/ 3992147 h 4400550"/>
                <a:gd name="connsiteX3" fmla="*/ 2199786 w 2825756"/>
                <a:gd name="connsiteY3" fmla="*/ 3646597 h 4400550"/>
                <a:gd name="connsiteX4" fmla="*/ 2445696 w 2825756"/>
                <a:gd name="connsiteY4" fmla="*/ 3646597 h 4400550"/>
                <a:gd name="connsiteX5" fmla="*/ 2445696 w 2825756"/>
                <a:gd name="connsiteY5" fmla="*/ 3939804 h 4400550"/>
                <a:gd name="connsiteX6" fmla="*/ 2491415 w 2825756"/>
                <a:gd name="connsiteY6" fmla="*/ 3939804 h 4400550"/>
                <a:gd name="connsiteX7" fmla="*/ 2491415 w 2825756"/>
                <a:gd name="connsiteY7" fmla="*/ 3612471 h 4400550"/>
                <a:gd name="connsiteX8" fmla="*/ 2479822 w 2825756"/>
                <a:gd name="connsiteY8" fmla="*/ 3612471 h 4400550"/>
                <a:gd name="connsiteX9" fmla="*/ 2479822 w 2825756"/>
                <a:gd name="connsiteY9" fmla="*/ 3600878 h 4400550"/>
                <a:gd name="connsiteX10" fmla="*/ 2152489 w 2825756"/>
                <a:gd name="connsiteY10" fmla="*/ 3600878 h 4400550"/>
                <a:gd name="connsiteX11" fmla="*/ 2152489 w 2825756"/>
                <a:gd name="connsiteY11" fmla="*/ 3646597 h 4400550"/>
                <a:gd name="connsiteX12" fmla="*/ 2154066 w 2825756"/>
                <a:gd name="connsiteY12" fmla="*/ 3646597 h 4400550"/>
                <a:gd name="connsiteX13" fmla="*/ 2154066 w 2825756"/>
                <a:gd name="connsiteY13" fmla="*/ 4037865 h 4400550"/>
                <a:gd name="connsiteX14" fmla="*/ 2199786 w 2825756"/>
                <a:gd name="connsiteY14" fmla="*/ 4037865 h 4400550"/>
                <a:gd name="connsiteX15" fmla="*/ 2199786 w 2825756"/>
                <a:gd name="connsiteY15" fmla="*/ 4037867 h 4400550"/>
                <a:gd name="connsiteX16" fmla="*/ 2613910 w 2825756"/>
                <a:gd name="connsiteY16" fmla="*/ 4037867 h 4400550"/>
                <a:gd name="connsiteX17" fmla="*/ 2613910 w 2825756"/>
                <a:gd name="connsiteY17" fmla="*/ 4037865 h 4400550"/>
                <a:gd name="connsiteX18" fmla="*/ 2622698 w 2825756"/>
                <a:gd name="connsiteY18" fmla="*/ 4037865 h 4400550"/>
                <a:gd name="connsiteX19" fmla="*/ 2622698 w 2825756"/>
                <a:gd name="connsiteY19" fmla="*/ 362685 h 4400550"/>
                <a:gd name="connsiteX20" fmla="*/ 238471 w 2825756"/>
                <a:gd name="connsiteY20" fmla="*/ 362684 h 4400550"/>
                <a:gd name="connsiteX21" fmla="*/ 238471 w 2825756"/>
                <a:gd name="connsiteY21" fmla="*/ 362686 h 4400550"/>
                <a:gd name="connsiteX22" fmla="*/ 229683 w 2825756"/>
                <a:gd name="connsiteY22" fmla="*/ 362686 h 4400550"/>
                <a:gd name="connsiteX23" fmla="*/ 229683 w 2825756"/>
                <a:gd name="connsiteY23" fmla="*/ 4037866 h 4400550"/>
                <a:gd name="connsiteX24" fmla="*/ 275402 w 2825756"/>
                <a:gd name="connsiteY24" fmla="*/ 4037866 h 4400550"/>
                <a:gd name="connsiteX25" fmla="*/ 275402 w 2825756"/>
                <a:gd name="connsiteY25" fmla="*/ 408404 h 4400550"/>
                <a:gd name="connsiteX26" fmla="*/ 652595 w 2825756"/>
                <a:gd name="connsiteY26" fmla="*/ 408404 h 4400550"/>
                <a:gd name="connsiteX27" fmla="*/ 652595 w 2825756"/>
                <a:gd name="connsiteY27" fmla="*/ 753954 h 4400550"/>
                <a:gd name="connsiteX28" fmla="*/ 406685 w 2825756"/>
                <a:gd name="connsiteY28" fmla="*/ 753954 h 4400550"/>
                <a:gd name="connsiteX29" fmla="*/ 406685 w 2825756"/>
                <a:gd name="connsiteY29" fmla="*/ 460747 h 4400550"/>
                <a:gd name="connsiteX30" fmla="*/ 360966 w 2825756"/>
                <a:gd name="connsiteY30" fmla="*/ 460747 h 4400550"/>
                <a:gd name="connsiteX31" fmla="*/ 360966 w 2825756"/>
                <a:gd name="connsiteY31" fmla="*/ 788080 h 4400550"/>
                <a:gd name="connsiteX32" fmla="*/ 372559 w 2825756"/>
                <a:gd name="connsiteY32" fmla="*/ 788080 h 4400550"/>
                <a:gd name="connsiteX33" fmla="*/ 372559 w 2825756"/>
                <a:gd name="connsiteY33" fmla="*/ 799673 h 4400550"/>
                <a:gd name="connsiteX34" fmla="*/ 699892 w 2825756"/>
                <a:gd name="connsiteY34" fmla="*/ 799673 h 4400550"/>
                <a:gd name="connsiteX35" fmla="*/ 699892 w 2825756"/>
                <a:gd name="connsiteY35" fmla="*/ 753954 h 4400550"/>
                <a:gd name="connsiteX36" fmla="*/ 698315 w 2825756"/>
                <a:gd name="connsiteY36" fmla="*/ 753954 h 4400550"/>
                <a:gd name="connsiteX37" fmla="*/ 698315 w 2825756"/>
                <a:gd name="connsiteY37" fmla="*/ 362686 h 4400550"/>
                <a:gd name="connsiteX38" fmla="*/ 652595 w 2825756"/>
                <a:gd name="connsiteY38" fmla="*/ 362686 h 4400550"/>
                <a:gd name="connsiteX39" fmla="*/ 652595 w 2825756"/>
                <a:gd name="connsiteY39" fmla="*/ 362684 h 4400550"/>
                <a:gd name="connsiteX40" fmla="*/ 0 w 2825756"/>
                <a:gd name="connsiteY40" fmla="*/ 0 h 4400550"/>
                <a:gd name="connsiteX41" fmla="*/ 2825756 w 2825756"/>
                <a:gd name="connsiteY41" fmla="*/ 0 h 4400550"/>
                <a:gd name="connsiteX42" fmla="*/ 2825756 w 2825756"/>
                <a:gd name="connsiteY42" fmla="*/ 4400550 h 4400550"/>
                <a:gd name="connsiteX43" fmla="*/ 0 w 2825756"/>
                <a:gd name="connsiteY43" fmla="*/ 4400550 h 440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2825756" h="4400550">
                  <a:moveTo>
                    <a:pt x="2576979" y="362685"/>
                  </a:moveTo>
                  <a:lnTo>
                    <a:pt x="2576979" y="3992147"/>
                  </a:lnTo>
                  <a:lnTo>
                    <a:pt x="2199786" y="3992147"/>
                  </a:lnTo>
                  <a:lnTo>
                    <a:pt x="2199786" y="3646597"/>
                  </a:lnTo>
                  <a:lnTo>
                    <a:pt x="2445696" y="3646597"/>
                  </a:lnTo>
                  <a:lnTo>
                    <a:pt x="2445696" y="3939804"/>
                  </a:lnTo>
                  <a:lnTo>
                    <a:pt x="2491415" y="3939804"/>
                  </a:lnTo>
                  <a:lnTo>
                    <a:pt x="2491415" y="3612471"/>
                  </a:lnTo>
                  <a:lnTo>
                    <a:pt x="2479822" y="3612471"/>
                  </a:lnTo>
                  <a:lnTo>
                    <a:pt x="2479822" y="3600878"/>
                  </a:lnTo>
                  <a:lnTo>
                    <a:pt x="2152489" y="3600878"/>
                  </a:lnTo>
                  <a:lnTo>
                    <a:pt x="2152489" y="3646597"/>
                  </a:lnTo>
                  <a:lnTo>
                    <a:pt x="2154066" y="3646597"/>
                  </a:lnTo>
                  <a:lnTo>
                    <a:pt x="2154066" y="4037865"/>
                  </a:lnTo>
                  <a:lnTo>
                    <a:pt x="2199786" y="4037865"/>
                  </a:lnTo>
                  <a:lnTo>
                    <a:pt x="2199786" y="4037867"/>
                  </a:lnTo>
                  <a:lnTo>
                    <a:pt x="2613910" y="4037867"/>
                  </a:lnTo>
                  <a:lnTo>
                    <a:pt x="2613910" y="4037865"/>
                  </a:lnTo>
                  <a:lnTo>
                    <a:pt x="2622698" y="4037865"/>
                  </a:lnTo>
                  <a:lnTo>
                    <a:pt x="2622698" y="362685"/>
                  </a:lnTo>
                  <a:close/>
                  <a:moveTo>
                    <a:pt x="238471" y="362684"/>
                  </a:moveTo>
                  <a:lnTo>
                    <a:pt x="238471" y="362686"/>
                  </a:lnTo>
                  <a:lnTo>
                    <a:pt x="229683" y="362686"/>
                  </a:lnTo>
                  <a:lnTo>
                    <a:pt x="229683" y="4037866"/>
                  </a:lnTo>
                  <a:lnTo>
                    <a:pt x="275402" y="4037866"/>
                  </a:lnTo>
                  <a:lnTo>
                    <a:pt x="275402" y="408404"/>
                  </a:lnTo>
                  <a:lnTo>
                    <a:pt x="652595" y="408404"/>
                  </a:lnTo>
                  <a:lnTo>
                    <a:pt x="652595" y="753954"/>
                  </a:lnTo>
                  <a:lnTo>
                    <a:pt x="406685" y="753954"/>
                  </a:lnTo>
                  <a:lnTo>
                    <a:pt x="406685" y="460747"/>
                  </a:lnTo>
                  <a:lnTo>
                    <a:pt x="360966" y="460747"/>
                  </a:lnTo>
                  <a:lnTo>
                    <a:pt x="360966" y="788080"/>
                  </a:lnTo>
                  <a:lnTo>
                    <a:pt x="372559" y="788080"/>
                  </a:lnTo>
                  <a:lnTo>
                    <a:pt x="372559" y="799673"/>
                  </a:lnTo>
                  <a:lnTo>
                    <a:pt x="699892" y="799673"/>
                  </a:lnTo>
                  <a:lnTo>
                    <a:pt x="699892" y="753954"/>
                  </a:lnTo>
                  <a:lnTo>
                    <a:pt x="698315" y="753954"/>
                  </a:lnTo>
                  <a:lnTo>
                    <a:pt x="698315" y="362686"/>
                  </a:lnTo>
                  <a:lnTo>
                    <a:pt x="652595" y="362686"/>
                  </a:lnTo>
                  <a:lnTo>
                    <a:pt x="652595" y="362684"/>
                  </a:lnTo>
                  <a:close/>
                  <a:moveTo>
                    <a:pt x="0" y="0"/>
                  </a:moveTo>
                  <a:lnTo>
                    <a:pt x="2825756" y="0"/>
                  </a:lnTo>
                  <a:lnTo>
                    <a:pt x="2825756" y="4400550"/>
                  </a:lnTo>
                  <a:lnTo>
                    <a:pt x="0" y="440055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 flipH="1">
              <a:off x="8279567" y="2459504"/>
              <a:ext cx="830997" cy="193899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致  </a:t>
              </a:r>
              <a:endParaRPr lang="en-US" altLang="zh-CN" sz="40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endParaRPr lang="en-US" altLang="zh-CN" sz="40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r>
                <a:rPr lang="zh-CN" altLang="en-US" sz="4000" dirty="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谢 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9274806" y="1801453"/>
              <a:ext cx="553998" cy="3617075"/>
            </a:xfrm>
            <a:prstGeom prst="rect">
              <a:avLst/>
            </a:prstGeom>
            <a:grpFill/>
            <a:ln>
              <a:noFill/>
            </a:ln>
          </p:spPr>
          <p:txBody>
            <a:bodyPr vert="eaVert" wrap="square">
              <a:spAutoFit/>
            </a:bodyPr>
            <a:lstStyle/>
            <a:p>
              <a:pPr algn="ctr"/>
              <a:r>
                <a:rPr lang="en-US" altLang="zh-CN" sz="1200" spc="300" dirty="0">
                  <a:solidFill>
                    <a:schemeClr val="bg1"/>
                  </a:solidFill>
                  <a:latin typeface="Times New Roman" panose="02020603050405020304" pitchFamily="18" charset="0"/>
                  <a:ea typeface="隶书" panose="02010509060101010101" pitchFamily="49" charset="-122"/>
                  <a:cs typeface="Times New Roman" panose="02020603050405020304" pitchFamily="18" charset="0"/>
                </a:rPr>
                <a:t>The man who has made up his mind to win will never say impossible</a:t>
              </a:r>
              <a:endParaRPr lang="zh-CN" altLang="en-US" sz="1200" spc="300" dirty="0">
                <a:solidFill>
                  <a:schemeClr val="bg1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B66AA01D-C23C-4507-A15D-3C049AD7592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763852" y="695226"/>
            <a:ext cx="2664296" cy="71755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章节概述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811524" y="1743563"/>
            <a:ext cx="8568952" cy="32696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室内设计是应用设计原理和手法来创造功能合理、舒适优美、满足人们物质和精神生活需要的室内环境。随着时代科技的不断进步，现在的室内设计这是综合的室内环境设计，它包含视觉环境和工程技术方面的问题。例如声、光、热等物理环境以及氛围、意境等心理环境和文化内涵等内容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知识要点</a:t>
            </a:r>
          </a:p>
          <a:p>
            <a:pPr marL="457200" lvl="0" indent="457200">
              <a:lnSpc>
                <a:spcPct val="150000"/>
              </a:lnSpc>
              <a:buFont typeface="+mj-lt"/>
              <a:buAutoNum type="arabicPeriod"/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了解室内设计入门知识</a:t>
            </a:r>
          </a:p>
          <a:p>
            <a:pPr marL="457200" lvl="0" indent="457200">
              <a:lnSpc>
                <a:spcPct val="150000"/>
              </a:lnSpc>
              <a:buFont typeface="+mj-lt"/>
              <a:buAutoNum type="arabicPeriod"/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了解室内设计制图入门知识</a:t>
            </a:r>
          </a:p>
        </p:txBody>
      </p:sp>
    </p:spTree>
    <p:extLst>
      <p:ext uri="{BB962C8B-B14F-4D97-AF65-F5344CB8AC3E}">
        <p14:creationId xmlns:p14="http://schemas.microsoft.com/office/powerpoint/2010/main" val="28321004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F2AF2D1C-DB58-43BC-BE4C-9A2237F1E5CC}"/>
              </a:ext>
            </a:extLst>
          </p:cNvPr>
          <p:cNvSpPr txBox="1"/>
          <p:nvPr/>
        </p:nvSpPr>
        <p:spPr>
          <a:xfrm>
            <a:off x="7248128" y="2431297"/>
            <a:ext cx="573232" cy="530770"/>
          </a:xfrm>
          <a:custGeom>
            <a:avLst/>
            <a:gdLst/>
            <a:ahLst/>
            <a:cxnLst/>
            <a:rect l="l" t="t" r="r" b="b"/>
            <a:pathLst>
              <a:path w="900113" h="833437">
                <a:moveTo>
                  <a:pt x="690563" y="795337"/>
                </a:moveTo>
                <a:lnTo>
                  <a:pt x="721023" y="795337"/>
                </a:lnTo>
                <a:lnTo>
                  <a:pt x="690563" y="813360"/>
                </a:lnTo>
                <a:close/>
                <a:moveTo>
                  <a:pt x="247724" y="38100"/>
                </a:moveTo>
                <a:cubicBezTo>
                  <a:pt x="201885" y="38100"/>
                  <a:pt x="163426" y="72231"/>
                  <a:pt x="132345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5" y="695325"/>
                </a:cubicBezTo>
                <a:cubicBezTo>
                  <a:pt x="163426" y="762000"/>
                  <a:pt x="201885" y="795337"/>
                  <a:pt x="247724" y="795337"/>
                </a:cubicBezTo>
                <a:cubicBezTo>
                  <a:pt x="296838" y="795337"/>
                  <a:pt x="335297" y="762000"/>
                  <a:pt x="363103" y="695325"/>
                </a:cubicBezTo>
                <a:cubicBezTo>
                  <a:pt x="390909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2" y="38100"/>
                  <a:pt x="247724" y="38100"/>
                </a:cubicBezTo>
                <a:close/>
                <a:moveTo>
                  <a:pt x="881063" y="0"/>
                </a:moveTo>
                <a:lnTo>
                  <a:pt x="900113" y="0"/>
                </a:lnTo>
                <a:lnTo>
                  <a:pt x="900113" y="689370"/>
                </a:lnTo>
                <a:lnTo>
                  <a:pt x="821267" y="736023"/>
                </a:lnTo>
                <a:lnTo>
                  <a:pt x="823913" y="719658"/>
                </a:lnTo>
                <a:lnTo>
                  <a:pt x="823913" y="147339"/>
                </a:lnTo>
                <a:cubicBezTo>
                  <a:pt x="823913" y="134739"/>
                  <a:pt x="819944" y="124494"/>
                  <a:pt x="812006" y="116606"/>
                </a:cubicBezTo>
                <a:cubicBezTo>
                  <a:pt x="804069" y="108719"/>
                  <a:pt x="792162" y="104775"/>
                  <a:pt x="776287" y="104775"/>
                </a:cubicBezTo>
                <a:lnTo>
                  <a:pt x="690563" y="104775"/>
                </a:lnTo>
                <a:lnTo>
                  <a:pt x="690563" y="76200"/>
                </a:lnTo>
                <a:lnTo>
                  <a:pt x="733425" y="76200"/>
                </a:lnTo>
                <a:cubicBezTo>
                  <a:pt x="771525" y="76200"/>
                  <a:pt x="802481" y="69850"/>
                  <a:pt x="826294" y="57150"/>
                </a:cubicBezTo>
                <a:cubicBezTo>
                  <a:pt x="850106" y="44450"/>
                  <a:pt x="868363" y="25400"/>
                  <a:pt x="881063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7" y="284162"/>
                  <a:pt x="490537" y="414337"/>
                </a:cubicBezTo>
                <a:cubicBezTo>
                  <a:pt x="490537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4"/>
                  <a:pt x="71437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b="1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F94833A4-71E2-46D0-A600-F4B2A265D41C}"/>
              </a:ext>
            </a:extLst>
          </p:cNvPr>
          <p:cNvCxnSpPr/>
          <p:nvPr/>
        </p:nvCxnSpPr>
        <p:spPr>
          <a:xfrm flipH="1">
            <a:off x="7397428" y="2560629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id="{EFA52FAE-4387-47DA-B9CA-5902F01E4BD0}"/>
              </a:ext>
            </a:extLst>
          </p:cNvPr>
          <p:cNvSpPr txBox="1"/>
          <p:nvPr/>
        </p:nvSpPr>
        <p:spPr>
          <a:xfrm>
            <a:off x="7250796" y="3317519"/>
            <a:ext cx="708334" cy="518505"/>
          </a:xfrm>
          <a:custGeom>
            <a:avLst/>
            <a:gdLst/>
            <a:ahLst/>
            <a:cxnLst/>
            <a:rect l="l" t="t" r="r" b="b"/>
            <a:pathLst>
              <a:path w="1076325" h="833437">
                <a:moveTo>
                  <a:pt x="247724" y="38100"/>
                </a:moveTo>
                <a:cubicBezTo>
                  <a:pt x="201885" y="38100"/>
                  <a:pt x="163426" y="72231"/>
                  <a:pt x="132345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5" y="695325"/>
                </a:cubicBezTo>
                <a:cubicBezTo>
                  <a:pt x="163426" y="762000"/>
                  <a:pt x="201885" y="795337"/>
                  <a:pt x="247724" y="795337"/>
                </a:cubicBezTo>
                <a:cubicBezTo>
                  <a:pt x="296838" y="795337"/>
                  <a:pt x="335297" y="762000"/>
                  <a:pt x="363103" y="695325"/>
                </a:cubicBezTo>
                <a:cubicBezTo>
                  <a:pt x="390909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2" y="38100"/>
                  <a:pt x="247724" y="38100"/>
                </a:cubicBezTo>
                <a:close/>
                <a:moveTo>
                  <a:pt x="852487" y="0"/>
                </a:moveTo>
                <a:cubicBezTo>
                  <a:pt x="928687" y="0"/>
                  <a:pt x="985044" y="19050"/>
                  <a:pt x="1021556" y="57150"/>
                </a:cubicBezTo>
                <a:cubicBezTo>
                  <a:pt x="1058069" y="95250"/>
                  <a:pt x="1076325" y="142875"/>
                  <a:pt x="1076325" y="200025"/>
                </a:cubicBezTo>
                <a:cubicBezTo>
                  <a:pt x="1076325" y="238125"/>
                  <a:pt x="1067594" y="276225"/>
                  <a:pt x="1050131" y="314325"/>
                </a:cubicBezTo>
                <a:cubicBezTo>
                  <a:pt x="1032669" y="352425"/>
                  <a:pt x="1004887" y="388937"/>
                  <a:pt x="966787" y="423862"/>
                </a:cubicBezTo>
                <a:cubicBezTo>
                  <a:pt x="874712" y="512762"/>
                  <a:pt x="804069" y="584993"/>
                  <a:pt x="754856" y="640556"/>
                </a:cubicBezTo>
                <a:cubicBezTo>
                  <a:pt x="705644" y="696118"/>
                  <a:pt x="676275" y="733425"/>
                  <a:pt x="666750" y="752475"/>
                </a:cubicBezTo>
                <a:lnTo>
                  <a:pt x="816557" y="752475"/>
                </a:lnTo>
                <a:lnTo>
                  <a:pt x="695300" y="823912"/>
                </a:lnTo>
                <a:lnTo>
                  <a:pt x="614363" y="823912"/>
                </a:lnTo>
                <a:lnTo>
                  <a:pt x="614363" y="762000"/>
                </a:lnTo>
                <a:cubicBezTo>
                  <a:pt x="630237" y="733425"/>
                  <a:pt x="656431" y="696912"/>
                  <a:pt x="692944" y="652462"/>
                </a:cubicBezTo>
                <a:cubicBezTo>
                  <a:pt x="729456" y="608012"/>
                  <a:pt x="777875" y="555625"/>
                  <a:pt x="838200" y="495300"/>
                </a:cubicBezTo>
                <a:cubicBezTo>
                  <a:pt x="890538" y="440779"/>
                  <a:pt x="929022" y="389458"/>
                  <a:pt x="953653" y="341337"/>
                </a:cubicBezTo>
                <a:cubicBezTo>
                  <a:pt x="978285" y="293216"/>
                  <a:pt x="990600" y="248295"/>
                  <a:pt x="990600" y="206573"/>
                </a:cubicBezTo>
                <a:cubicBezTo>
                  <a:pt x="990600" y="148877"/>
                  <a:pt x="977900" y="104787"/>
                  <a:pt x="952500" y="74302"/>
                </a:cubicBezTo>
                <a:cubicBezTo>
                  <a:pt x="927100" y="43817"/>
                  <a:pt x="889000" y="28575"/>
                  <a:pt x="838200" y="28575"/>
                </a:cubicBezTo>
                <a:cubicBezTo>
                  <a:pt x="800100" y="28575"/>
                  <a:pt x="767556" y="39092"/>
                  <a:pt x="740569" y="60126"/>
                </a:cubicBezTo>
                <a:cubicBezTo>
                  <a:pt x="713581" y="81161"/>
                  <a:pt x="700087" y="107875"/>
                  <a:pt x="700087" y="140270"/>
                </a:cubicBezTo>
                <a:cubicBezTo>
                  <a:pt x="700087" y="159668"/>
                  <a:pt x="705644" y="175840"/>
                  <a:pt x="716756" y="188788"/>
                </a:cubicBezTo>
                <a:cubicBezTo>
                  <a:pt x="727869" y="201736"/>
                  <a:pt x="733425" y="214684"/>
                  <a:pt x="733425" y="227632"/>
                </a:cubicBezTo>
                <a:cubicBezTo>
                  <a:pt x="733425" y="243855"/>
                  <a:pt x="729630" y="256009"/>
                  <a:pt x="722040" y="264095"/>
                </a:cubicBezTo>
                <a:cubicBezTo>
                  <a:pt x="714449" y="272182"/>
                  <a:pt x="703064" y="276225"/>
                  <a:pt x="687884" y="276225"/>
                </a:cubicBezTo>
                <a:cubicBezTo>
                  <a:pt x="669677" y="276225"/>
                  <a:pt x="655253" y="270668"/>
                  <a:pt x="644612" y="259556"/>
                </a:cubicBezTo>
                <a:cubicBezTo>
                  <a:pt x="633971" y="248443"/>
                  <a:pt x="628650" y="230187"/>
                  <a:pt x="628650" y="204787"/>
                </a:cubicBezTo>
                <a:cubicBezTo>
                  <a:pt x="628650" y="138112"/>
                  <a:pt x="652463" y="87312"/>
                  <a:pt x="700087" y="52387"/>
                </a:cubicBezTo>
                <a:cubicBezTo>
                  <a:pt x="747713" y="17462"/>
                  <a:pt x="798513" y="0"/>
                  <a:pt x="852487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7" y="284162"/>
                  <a:pt x="490537" y="414337"/>
                </a:cubicBezTo>
                <a:cubicBezTo>
                  <a:pt x="490537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7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6BA92146-0671-4368-9A34-F9F1F0CC876F}"/>
              </a:ext>
            </a:extLst>
          </p:cNvPr>
          <p:cNvCxnSpPr/>
          <p:nvPr/>
        </p:nvCxnSpPr>
        <p:spPr>
          <a:xfrm flipH="1">
            <a:off x="7410497" y="3448858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hlinkClick r:id="rId2" action="ppaction://hlinksldjump"/>
            <a:extLst>
              <a:ext uri="{FF2B5EF4-FFF2-40B4-BE49-F238E27FC236}">
                <a16:creationId xmlns:a16="http://schemas.microsoft.com/office/drawing/2014/main" id="{303B799B-8124-4E3E-B7AB-8859FDF4A857}"/>
              </a:ext>
            </a:extLst>
          </p:cNvPr>
          <p:cNvSpPr txBox="1"/>
          <p:nvPr/>
        </p:nvSpPr>
        <p:spPr>
          <a:xfrm>
            <a:off x="8283847" y="3368061"/>
            <a:ext cx="27494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室内设计制图入门知识</a:t>
            </a:r>
            <a:endParaRPr lang="zh-CN" altLang="en-US" dirty="0"/>
          </a:p>
        </p:txBody>
      </p:sp>
      <p:sp>
        <p:nvSpPr>
          <p:cNvPr id="10" name="文本框 9">
            <a:hlinkClick r:id="rId3" action="ppaction://hlinksldjump"/>
            <a:extLst>
              <a:ext uri="{FF2B5EF4-FFF2-40B4-BE49-F238E27FC236}">
                <a16:creationId xmlns:a16="http://schemas.microsoft.com/office/drawing/2014/main" id="{ADBE2BF3-4267-4CD4-BFBF-825FAFEEA3C3}"/>
              </a:ext>
            </a:extLst>
          </p:cNvPr>
          <p:cNvSpPr txBox="1"/>
          <p:nvPr/>
        </p:nvSpPr>
        <p:spPr>
          <a:xfrm>
            <a:off x="8291107" y="2420888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室内设计入门知识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332249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0B88384-905C-4AEA-AE3A-D350425CDA51}"/>
              </a:ext>
            </a:extLst>
          </p:cNvPr>
          <p:cNvGrpSpPr/>
          <p:nvPr/>
        </p:nvGrpSpPr>
        <p:grpSpPr>
          <a:xfrm>
            <a:off x="2351584" y="3429000"/>
            <a:ext cx="2057222" cy="1809652"/>
            <a:chOff x="5198984" y="1169522"/>
            <a:chExt cx="2057222" cy="18096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DB31FDBF-267D-4348-9E25-11EC13C47E49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B1C595BC-2D4F-444E-A885-89D94DB137FB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9548591C-7FCA-4105-8577-D71609290D98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E2BF0D4D-E156-4755-AAAF-E8152857EE17}"/>
              </a:ext>
            </a:extLst>
          </p:cNvPr>
          <p:cNvSpPr/>
          <p:nvPr/>
        </p:nvSpPr>
        <p:spPr>
          <a:xfrm>
            <a:off x="5621010" y="3972975"/>
            <a:ext cx="510909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室内设计入门知识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38A045C-7173-4332-8A4E-B3E97332A76E}"/>
              </a:ext>
            </a:extLst>
          </p:cNvPr>
          <p:cNvSpPr txBox="1"/>
          <p:nvPr/>
        </p:nvSpPr>
        <p:spPr>
          <a:xfrm>
            <a:off x="2664218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01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143695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2014046" y="836712"/>
            <a:ext cx="8163907" cy="4752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1.1.1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室内设计的基本要素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室内设计的基本要素包含功能、空间、界面、软装、经济、文化这六大要素。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功能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功能性是室内设计的根本，人与室内空间的关系较为密切，一套缺少功能的室内设计方案只会给人华而不实的感觉，只有使功能满足每个家庭成员的生活细节之需，才能让家庭生活舒适、方便。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空间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空间设计是运用界定的各种手法进行室内形态的塑造，塑造室内形态的主要依据是现代人的物质需求和精神需求，以及技术的合理性。</a:t>
            </a:r>
          </a:p>
        </p:txBody>
      </p:sp>
    </p:spTree>
    <p:extLst>
      <p:ext uri="{BB962C8B-B14F-4D97-AF65-F5344CB8AC3E}">
        <p14:creationId xmlns:p14="http://schemas.microsoft.com/office/powerpoint/2010/main" val="37553633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2279576" y="1124744"/>
            <a:ext cx="7632848" cy="4176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界面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界面是指室内环境表面的造型、色彩、用料的选择和处理。</a:t>
            </a:r>
            <a:endParaRPr lang="en-US" altLang="zh-CN" sz="2000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软装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软装就是室内各种陈设物，包括家具、柜体、沙发、座椅、灯具以及各类装饰小品等。</a:t>
            </a:r>
            <a:endParaRPr lang="en-US" altLang="zh-CN" sz="2000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经济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在有限的投入下达到物超所值的效果是需要考虑的。</a:t>
            </a:r>
            <a:endParaRPr lang="en-US" altLang="zh-CN" sz="2000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6.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文化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充分表达并升华自己的居室文化是必须要追求的。</a:t>
            </a:r>
          </a:p>
        </p:txBody>
      </p:sp>
    </p:spTree>
    <p:extLst>
      <p:ext uri="{BB962C8B-B14F-4D97-AF65-F5344CB8AC3E}">
        <p14:creationId xmlns:p14="http://schemas.microsoft.com/office/powerpoint/2010/main" val="39161534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433482" y="476672"/>
            <a:ext cx="9325036" cy="55779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1.1.2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室内设计的基本原则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室内设计是以满足人们生活需要为前提，达到其功能实用，运用形式语言来表现题材、主题、情感和意境。所以室内设计也是有一定的原则可循的。</a:t>
            </a:r>
          </a:p>
          <a:p>
            <a:pPr marL="342900" lvl="0" indent="4572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可行性：坚持以人为本的核心，力求施工方便，易于操作。</a:t>
            </a:r>
          </a:p>
          <a:p>
            <a:pPr marL="342900" lvl="0" indent="4572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整体性：保证室内空间协调一致的美感。家居电视背景墙是家装的重点，可以别出心裁的创意，也可以与整体风格相统一。</a:t>
            </a:r>
          </a:p>
          <a:p>
            <a:pPr marL="342900" lvl="0" indent="4572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功能性：空间的使用功能如布局，界面装饰、陈设和环境气氛与功能统一。</a:t>
            </a:r>
          </a:p>
          <a:p>
            <a:pPr marL="342900" lvl="0" indent="4572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美观性：通过形、色、质、声、光等形式语言体现室内空间美感。</a:t>
            </a:r>
          </a:p>
          <a:p>
            <a:pPr marL="342900" lvl="0" indent="4572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技术性：一是比例尺度关系；二是材料应用和施工配合的关系。</a:t>
            </a:r>
          </a:p>
          <a:p>
            <a:pPr marL="342900" lvl="0" indent="4572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经济性：以最小的消耗达到所需目的。</a:t>
            </a:r>
          </a:p>
          <a:p>
            <a:pPr marL="342900" lvl="0" indent="4572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安全性：墙面、地面或是顶棚，其构造都要求具有一定强度和刚度，符合计算要求，特别是各部分之间连接的节点，更要安全可靠。</a:t>
            </a:r>
          </a:p>
        </p:txBody>
      </p:sp>
    </p:spTree>
    <p:extLst>
      <p:ext uri="{BB962C8B-B14F-4D97-AF65-F5344CB8AC3E}">
        <p14:creationId xmlns:p14="http://schemas.microsoft.com/office/powerpoint/2010/main" val="29183899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2144561" y="1916832"/>
            <a:ext cx="7902878" cy="23462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1.1.3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室内设计的流程及步骤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开始着手设计时，通常需要经过一下几个基本流程及步骤，才能设计出合理而又美观的图纸。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室内设计工作流程</a:t>
            </a:r>
            <a:endParaRPr lang="en-US" altLang="zh-CN" sz="2000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设计步骤</a:t>
            </a:r>
          </a:p>
        </p:txBody>
      </p:sp>
    </p:spTree>
    <p:extLst>
      <p:ext uri="{BB962C8B-B14F-4D97-AF65-F5344CB8AC3E}">
        <p14:creationId xmlns:p14="http://schemas.microsoft.com/office/powerpoint/2010/main" val="9362527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0B88384-905C-4AEA-AE3A-D350425CDA51}"/>
              </a:ext>
            </a:extLst>
          </p:cNvPr>
          <p:cNvGrpSpPr/>
          <p:nvPr/>
        </p:nvGrpSpPr>
        <p:grpSpPr>
          <a:xfrm>
            <a:off x="1847528" y="3429000"/>
            <a:ext cx="2057222" cy="1809652"/>
            <a:chOff x="5198984" y="1169522"/>
            <a:chExt cx="2057222" cy="18096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DB31FDBF-267D-4348-9E25-11EC13C47E49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B1C595BC-2D4F-444E-A885-89D94DB137FB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9548591C-7FCA-4105-8577-D71609290D98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E2BF0D4D-E156-4755-AAAF-E8152857EE17}"/>
              </a:ext>
            </a:extLst>
          </p:cNvPr>
          <p:cNvSpPr/>
          <p:nvPr/>
        </p:nvSpPr>
        <p:spPr>
          <a:xfrm>
            <a:off x="4652347" y="3972975"/>
            <a:ext cx="634019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室内设计制图入门知识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38A045C-7173-4332-8A4E-B3E97332A76E}"/>
              </a:ext>
            </a:extLst>
          </p:cNvPr>
          <p:cNvSpPr txBox="1"/>
          <p:nvPr/>
        </p:nvSpPr>
        <p:spPr>
          <a:xfrm>
            <a:off x="2160162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02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82831012"/>
      </p:ext>
    </p:extLst>
  </p:cSld>
  <p:clrMapOvr>
    <a:masterClrMapping/>
  </p:clrMapOvr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TechComputer">
      <a:dk1>
        <a:srgbClr val="000000"/>
      </a:dk1>
      <a:lt1>
        <a:sysClr val="window" lastClr="FFFFFF"/>
      </a:lt1>
      <a:dk2>
        <a:srgbClr val="4D4D4D"/>
      </a:dk2>
      <a:lt2>
        <a:srgbClr val="DDDDDD"/>
      </a:lt2>
      <a:accent1>
        <a:srgbClr val="92D050"/>
      </a:accent1>
      <a:accent2>
        <a:srgbClr val="F7C331"/>
      </a:accent2>
      <a:accent3>
        <a:srgbClr val="47B8C7"/>
      </a:accent3>
      <a:accent4>
        <a:srgbClr val="B074BA"/>
      </a:accent4>
      <a:accent5>
        <a:srgbClr val="F34D47"/>
      </a:accent5>
      <a:accent6>
        <a:srgbClr val="FA8F30"/>
      </a:accent6>
      <a:hlink>
        <a:srgbClr val="47B8C7"/>
      </a:hlink>
      <a:folHlink>
        <a:srgbClr val="969696"/>
      </a:folHlink>
    </a:clrScheme>
    <a:fontScheme name="Consolas-Candara">
      <a:majorFont>
        <a:latin typeface="Consolas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TechComputer">
      <a:dk1>
        <a:srgbClr val="000000"/>
      </a:dk1>
      <a:lt1>
        <a:sysClr val="window" lastClr="FFFFFF"/>
      </a:lt1>
      <a:dk2>
        <a:srgbClr val="4D4D4D"/>
      </a:dk2>
      <a:lt2>
        <a:srgbClr val="DDDDDD"/>
      </a:lt2>
      <a:accent1>
        <a:srgbClr val="92D050"/>
      </a:accent1>
      <a:accent2>
        <a:srgbClr val="F7C331"/>
      </a:accent2>
      <a:accent3>
        <a:srgbClr val="47B8C7"/>
      </a:accent3>
      <a:accent4>
        <a:srgbClr val="B074BA"/>
      </a:accent4>
      <a:accent5>
        <a:srgbClr val="F34D47"/>
      </a:accent5>
      <a:accent6>
        <a:srgbClr val="FA8F30"/>
      </a:accent6>
      <a:hlink>
        <a:srgbClr val="47B8C7"/>
      </a:hlink>
      <a:folHlink>
        <a:srgbClr val="969696"/>
      </a:folHlink>
    </a:clrScheme>
    <a:fontScheme name="Consolas-Candara">
      <a:majorFont>
        <a:latin typeface="Consolas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irectSourceMarket xmlns="4873beb7-5857-4685-be1f-d57550cc96cc" xsi:nil="true"/>
    <ApprovalStatus xmlns="4873beb7-5857-4685-be1f-d57550cc96cc">InProgress</ApprovalStatus>
    <MarketSpecific xmlns="4873beb7-5857-4685-be1f-d57550cc96cc">false</MarketSpecific>
    <LocComments xmlns="4873beb7-5857-4685-be1f-d57550cc96cc" xsi:nil="true"/>
    <ThumbnailAssetId xmlns="4873beb7-5857-4685-be1f-d57550cc96cc" xsi:nil="true"/>
    <PrimaryImageGen xmlns="4873beb7-5857-4685-be1f-d57550cc96cc">true</PrimaryImageGen>
    <LegacyData xmlns="4873beb7-5857-4685-be1f-d57550cc96cc" xsi:nil="true"/>
    <LocRecommendedHandoff xmlns="4873beb7-5857-4685-be1f-d57550cc96cc" xsi:nil="true"/>
    <BusinessGroup xmlns="4873beb7-5857-4685-be1f-d57550cc96cc" xsi:nil="true"/>
    <BlockPublish xmlns="4873beb7-5857-4685-be1f-d57550cc96cc">false</BlockPublish>
    <TPFriendlyName xmlns="4873beb7-5857-4685-be1f-d57550cc96cc" xsi:nil="true"/>
    <NumericId xmlns="4873beb7-5857-4685-be1f-d57550cc96cc" xsi:nil="true"/>
    <APEditor xmlns="4873beb7-5857-4685-be1f-d57550cc96cc">
      <UserInfo>
        <DisplayName/>
        <AccountId xsi:nil="true"/>
        <AccountType/>
      </UserInfo>
    </APEditor>
    <SourceTitle xmlns="4873beb7-5857-4685-be1f-d57550cc96cc" xsi:nil="true"/>
    <OpenTemplate xmlns="4873beb7-5857-4685-be1f-d57550cc96cc">true</OpenTemplate>
    <UALocComments xmlns="4873beb7-5857-4685-be1f-d57550cc96cc" xsi:nil="true"/>
    <ParentAssetId xmlns="4873beb7-5857-4685-be1f-d57550cc96cc" xsi:nil="true"/>
    <IntlLangReviewDate xmlns="4873beb7-5857-4685-be1f-d57550cc96cc" xsi:nil="true"/>
    <FeatureTagsTaxHTField0 xmlns="4873beb7-5857-4685-be1f-d57550cc96cc">
      <Terms xmlns="http://schemas.microsoft.com/office/infopath/2007/PartnerControls"/>
    </FeatureTagsTaxHTField0>
    <PublishStatusLookup xmlns="4873beb7-5857-4685-be1f-d57550cc96cc">
      <Value>1566889</Value>
    </PublishStatusLookup>
    <Providers xmlns="4873beb7-5857-4685-be1f-d57550cc96cc" xsi:nil="true"/>
    <MachineTranslated xmlns="4873beb7-5857-4685-be1f-d57550cc96cc">false</MachineTranslated>
    <OriginalSourceMarket xmlns="4873beb7-5857-4685-be1f-d57550cc96cc" xsi:nil="true"/>
    <APDescription xmlns="4873beb7-5857-4685-be1f-d57550cc96cc" xsi:nil="true"/>
    <ClipArtFilename xmlns="4873beb7-5857-4685-be1f-d57550cc96cc" xsi:nil="true"/>
    <ContentItem xmlns="4873beb7-5857-4685-be1f-d57550cc96cc" xsi:nil="true"/>
    <TPInstallLocation xmlns="4873beb7-5857-4685-be1f-d57550cc96cc" xsi:nil="true"/>
    <PublishTargets xmlns="4873beb7-5857-4685-be1f-d57550cc96cc">OfficeOnlineVNext</PublishTargets>
    <TimesCloned xmlns="4873beb7-5857-4685-be1f-d57550cc96cc" xsi:nil="true"/>
    <AssetStart xmlns="4873beb7-5857-4685-be1f-d57550cc96cc">2012-05-23T08:44:00+00:00</AssetStart>
    <Provider xmlns="4873beb7-5857-4685-be1f-d57550cc96cc" xsi:nil="true"/>
    <AcquiredFrom xmlns="4873beb7-5857-4685-be1f-d57550cc96cc">Internal MS</AcquiredFrom>
    <FriendlyTitle xmlns="4873beb7-5857-4685-be1f-d57550cc96cc" xsi:nil="true"/>
    <LastHandOff xmlns="4873beb7-5857-4685-be1f-d57550cc96cc" xsi:nil="true"/>
    <TPClientViewer xmlns="4873beb7-5857-4685-be1f-d57550cc96cc" xsi:nil="true"/>
    <UACurrentWords xmlns="4873beb7-5857-4685-be1f-d57550cc96cc" xsi:nil="true"/>
    <ArtSampleDocs xmlns="4873beb7-5857-4685-be1f-d57550cc96cc" xsi:nil="true"/>
    <UALocRecommendation xmlns="4873beb7-5857-4685-be1f-d57550cc96cc">Localize</UALocRecommendation>
    <Manager xmlns="4873beb7-5857-4685-be1f-d57550cc96cc" xsi:nil="true"/>
    <ShowIn xmlns="4873beb7-5857-4685-be1f-d57550cc96cc">Show everywhere</ShowIn>
    <UANotes xmlns="4873beb7-5857-4685-be1f-d57550cc96cc" xsi:nil="true"/>
    <TemplateStatus xmlns="4873beb7-5857-4685-be1f-d57550cc96cc">Complete</TemplateStatus>
    <InternalTagsTaxHTField0 xmlns="4873beb7-5857-4685-be1f-d57550cc96cc">
      <Terms xmlns="http://schemas.microsoft.com/office/infopath/2007/PartnerControls"/>
    </InternalTagsTaxHTField0>
    <CSXHash xmlns="4873beb7-5857-4685-be1f-d57550cc96cc" xsi:nil="true"/>
    <Downloads xmlns="4873beb7-5857-4685-be1f-d57550cc96cc">0</Downloads>
    <VoteCount xmlns="4873beb7-5857-4685-be1f-d57550cc96cc" xsi:nil="true"/>
    <OOCacheId xmlns="4873beb7-5857-4685-be1f-d57550cc96cc" xsi:nil="true"/>
    <IsDeleted xmlns="4873beb7-5857-4685-be1f-d57550cc96cc">false</IsDeleted>
    <AssetExpire xmlns="4873beb7-5857-4685-be1f-d57550cc96cc">2029-01-01T08:00:00+00:00</AssetExpire>
    <DSATActionTaken xmlns="4873beb7-5857-4685-be1f-d57550cc96cc" xsi:nil="true"/>
    <CSXSubmissionMarket xmlns="4873beb7-5857-4685-be1f-d57550cc96cc" xsi:nil="true"/>
    <TPExecutable xmlns="4873beb7-5857-4685-be1f-d57550cc96cc" xsi:nil="true"/>
    <SubmitterId xmlns="4873beb7-5857-4685-be1f-d57550cc96cc" xsi:nil="true"/>
    <EditorialTags xmlns="4873beb7-5857-4685-be1f-d57550cc96cc" xsi:nil="true"/>
    <ApprovalLog xmlns="4873beb7-5857-4685-be1f-d57550cc96cc" xsi:nil="true"/>
    <AssetType xmlns="4873beb7-5857-4685-be1f-d57550cc96cc">TP</AssetType>
    <BugNumber xmlns="4873beb7-5857-4685-be1f-d57550cc96cc" xsi:nil="true"/>
    <CSXSubmissionDate xmlns="4873beb7-5857-4685-be1f-d57550cc96cc" xsi:nil="true"/>
    <CSXUpdate xmlns="4873beb7-5857-4685-be1f-d57550cc96cc">false</CSXUpdate>
    <Milestone xmlns="4873beb7-5857-4685-be1f-d57550cc96cc" xsi:nil="true"/>
    <RecommendationsModifier xmlns="4873beb7-5857-4685-be1f-d57550cc96cc" xsi:nil="true"/>
    <OriginAsset xmlns="4873beb7-5857-4685-be1f-d57550cc96cc" xsi:nil="true"/>
    <TPComponent xmlns="4873beb7-5857-4685-be1f-d57550cc96cc" xsi:nil="true"/>
    <AssetId xmlns="4873beb7-5857-4685-be1f-d57550cc96cc">TP102901017</AssetId>
    <IntlLocPriority xmlns="4873beb7-5857-4685-be1f-d57550cc96cc" xsi:nil="true"/>
    <PolicheckWords xmlns="4873beb7-5857-4685-be1f-d57550cc96cc" xsi:nil="true"/>
    <TPLaunchHelpLink xmlns="4873beb7-5857-4685-be1f-d57550cc96cc" xsi:nil="true"/>
    <TPApplication xmlns="4873beb7-5857-4685-be1f-d57550cc96cc" xsi:nil="true"/>
    <CrawlForDependencies xmlns="4873beb7-5857-4685-be1f-d57550cc96cc">false</CrawlForDependencies>
    <HandoffToMSDN xmlns="4873beb7-5857-4685-be1f-d57550cc96cc" xsi:nil="true"/>
    <PlannedPubDate xmlns="4873beb7-5857-4685-be1f-d57550cc96cc" xsi:nil="true"/>
    <IntlLangReviewer xmlns="4873beb7-5857-4685-be1f-d57550cc96cc" xsi:nil="true"/>
    <TrustLevel xmlns="4873beb7-5857-4685-be1f-d57550cc96cc">1 Microsoft Managed Content</TrustLevel>
    <LocLastLocAttemptVersionLookup xmlns="4873beb7-5857-4685-be1f-d57550cc96cc">836753</LocLastLocAttemptVersionLookup>
    <IsSearchable xmlns="4873beb7-5857-4685-be1f-d57550cc96cc">true</IsSearchable>
    <TemplateTemplateType xmlns="4873beb7-5857-4685-be1f-d57550cc96cc">PowerPoint Design Template</TemplateTemplateType>
    <CampaignTagsTaxHTField0 xmlns="4873beb7-5857-4685-be1f-d57550cc96cc">
      <Terms xmlns="http://schemas.microsoft.com/office/infopath/2007/PartnerControls"/>
    </CampaignTagsTaxHTField0>
    <TPNamespace xmlns="4873beb7-5857-4685-be1f-d57550cc96cc" xsi:nil="true"/>
    <TaxCatchAll xmlns="4873beb7-5857-4685-be1f-d57550cc96cc"/>
    <Markets xmlns="4873beb7-5857-4685-be1f-d57550cc96cc"/>
    <UAProjectedTotalWords xmlns="4873beb7-5857-4685-be1f-d57550cc96cc" xsi:nil="true"/>
    <IntlLangReview xmlns="4873beb7-5857-4685-be1f-d57550cc96cc">false</IntlLangReview>
    <OutputCachingOn xmlns="4873beb7-5857-4685-be1f-d57550cc96cc">false</OutputCachingOn>
    <AverageRating xmlns="4873beb7-5857-4685-be1f-d57550cc96cc" xsi:nil="true"/>
    <APAuthor xmlns="4873beb7-5857-4685-be1f-d57550cc96cc">
      <UserInfo>
        <DisplayName>REDMOND\v-anij</DisplayName>
        <AccountId>2469</AccountId>
        <AccountType/>
      </UserInfo>
    </APAuthor>
    <LocManualTestRequired xmlns="4873beb7-5857-4685-be1f-d57550cc96cc">false</LocManualTestRequired>
    <TPCommandLine xmlns="4873beb7-5857-4685-be1f-d57550cc96cc" xsi:nil="true"/>
    <TPAppVersion xmlns="4873beb7-5857-4685-be1f-d57550cc96cc" xsi:nil="true"/>
    <EditorialStatus xmlns="4873beb7-5857-4685-be1f-d57550cc96cc">Complete</EditorialStatus>
    <LastModifiedDateTime xmlns="4873beb7-5857-4685-be1f-d57550cc96cc" xsi:nil="true"/>
    <ScenarioTagsTaxHTField0 xmlns="4873beb7-5857-4685-be1f-d57550cc96cc">
      <Terms xmlns="http://schemas.microsoft.com/office/infopath/2007/PartnerControls"/>
    </ScenarioTagsTaxHTField0>
    <OriginalRelease xmlns="4873beb7-5857-4685-be1f-d57550cc96cc">15</OriginalRelease>
    <TPLaunchHelpLinkType xmlns="4873beb7-5857-4685-be1f-d57550cc96cc">Template</TPLaunchHelpLinkType>
    <LocalizationTagsTaxHTField0 xmlns="4873beb7-5857-4685-be1f-d57550cc96cc">
      <Terms xmlns="http://schemas.microsoft.com/office/infopath/2007/PartnerControls"/>
    </LocalizationTagsTaxHTField0>
    <LocMarketGroupTiers2 xmlns="4873beb7-5857-4685-be1f-d57550cc96cc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6EDDDB5EE6D98C44930B742096920B300400F5B6D36B3EF94B4E9A635CDF2A18F5B8" ma:contentTypeVersion="72" ma:contentTypeDescription="Create a new document." ma:contentTypeScope="" ma:versionID="a23e56308344d904b51738559c3d67c9">
  <xsd:schema xmlns:xsd="http://www.w3.org/2001/XMLSchema" xmlns:xs="http://www.w3.org/2001/XMLSchema" xmlns:p="http://schemas.microsoft.com/office/2006/metadata/properties" xmlns:ns2="4873beb7-5857-4685-be1f-d57550cc96cc" targetNamespace="http://schemas.microsoft.com/office/2006/metadata/properties" ma:root="true" ma:fieldsID="cd0908cc4600e77bf5da051303e00c8d" ns2:_="">
    <xsd:import namespace="4873beb7-5857-4685-be1f-d57550cc96cc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73beb7-5857-4685-be1f-d57550cc96cc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8:00:00Z" ma:format="DateTime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1df42cc3-2301-4f11-a52a-6ead923c29ed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2FBD1B11-2ACE-4FDC-B5A3-635D4ADF6F1B}" ma:internalName="CSXSubmissionMarket" ma:readOnly="false" ma:showField="MarketName" ma:web="4873beb7-5857-4685-be1f-d57550cc96cc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7fc0d542-15c6-4882-a8e3-13bca44403fb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9E343742-310B-4684-A24C-1D137CB4B230}" ma:internalName="InProjectListLookup" ma:readOnly="true" ma:showField="InProjectLis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1490b8a4-2706-41ec-b5e3-73176dccf34e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9E343742-310B-4684-A24C-1D137CB4B230}" ma:internalName="LastCompleteVersionLookup" ma:readOnly="true" ma:showField="LastComplete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9E343742-310B-4684-A24C-1D137CB4B230}" ma:internalName="LastPreviewErrorLookup" ma:readOnly="true" ma:showField="LastPreview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9E343742-310B-4684-A24C-1D137CB4B230}" ma:internalName="LastPreviewResultLookup" ma:readOnly="true" ma:showField="LastPreview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9E343742-310B-4684-A24C-1D137CB4B230}" ma:internalName="LastPreviewAttemptDateLookup" ma:readOnly="true" ma:showField="LastPreview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9E343742-310B-4684-A24C-1D137CB4B230}" ma:internalName="LastPreviewedByLookup" ma:readOnly="true" ma:showField="LastPreview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9E343742-310B-4684-A24C-1D137CB4B230}" ma:internalName="LastPreviewTimeLookup" ma:readOnly="true" ma:showField="LastPreview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9E343742-310B-4684-A24C-1D137CB4B230}" ma:internalName="LastPreviewVersionLookup" ma:readOnly="true" ma:showField="LastPreview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9E343742-310B-4684-A24C-1D137CB4B230}" ma:internalName="LastPublishErrorLookup" ma:readOnly="true" ma:showField="LastPublish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9E343742-310B-4684-A24C-1D137CB4B230}" ma:internalName="LastPublishResultLookup" ma:readOnly="true" ma:showField="LastPublish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9E343742-310B-4684-A24C-1D137CB4B230}" ma:internalName="LastPublishAttemptDateLookup" ma:readOnly="true" ma:showField="LastPublish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9E343742-310B-4684-A24C-1D137CB4B230}" ma:internalName="LastPublishedByLookup" ma:readOnly="true" ma:showField="LastPublish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9E343742-310B-4684-A24C-1D137CB4B230}" ma:internalName="LastPublishTimeLookup" ma:readOnly="true" ma:showField="LastPublish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9E343742-310B-4684-A24C-1D137CB4B230}" ma:internalName="LastPublishVersionLookup" ma:readOnly="true" ma:showField="LastPublish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7DD1DCEC-E449-43D3-891F-7DC62F62AD21}" ma:internalName="LocLastLocAttemptVersionLookup" ma:readOnly="false" ma:showField="LastLocAttemptVersion" ma:web="4873beb7-5857-4685-be1f-d57550cc96cc">
      <xsd:simpleType>
        <xsd:restriction base="dms:Lookup"/>
      </xsd:simpleType>
    </xsd:element>
    <xsd:element name="LocLastLocAttemptVersionTypeLookup" ma:index="72" nillable="true" ma:displayName="Loc Last Loc Attempt Version Type" ma:default="" ma:list="{7DD1DCEC-E449-43D3-891F-7DC62F62AD21}" ma:internalName="LocLastLocAttemptVersionTypeLookup" ma:readOnly="true" ma:showField="LastLocAttemptVersionType" ma:web="4873beb7-5857-4685-be1f-d57550cc96cc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7DD1DCEC-E449-43D3-891F-7DC62F62AD21}" ma:internalName="LocNewPublishedVersionLookup" ma:readOnly="true" ma:showField="NewPublishedVersion" ma:web="4873beb7-5857-4685-be1f-d57550cc96cc">
      <xsd:simpleType>
        <xsd:restriction base="dms:Lookup"/>
      </xsd:simpleType>
    </xsd:element>
    <xsd:element name="LocOverallHandbackStatusLookup" ma:index="76" nillable="true" ma:displayName="Loc Overall Handback Status" ma:default="" ma:list="{7DD1DCEC-E449-43D3-891F-7DC62F62AD21}" ma:internalName="LocOverallHandbackStatusLookup" ma:readOnly="true" ma:showField="OverallHandbackStatus" ma:web="4873beb7-5857-4685-be1f-d57550cc96cc">
      <xsd:simpleType>
        <xsd:restriction base="dms:Lookup"/>
      </xsd:simpleType>
    </xsd:element>
    <xsd:element name="LocOverallLocStatusLookup" ma:index="77" nillable="true" ma:displayName="Loc Overall Localize Status" ma:default="" ma:list="{7DD1DCEC-E449-43D3-891F-7DC62F62AD21}" ma:internalName="LocOverallLocStatusLookup" ma:readOnly="true" ma:showField="OverallLocStatus" ma:web="4873beb7-5857-4685-be1f-d57550cc96cc">
      <xsd:simpleType>
        <xsd:restriction base="dms:Lookup"/>
      </xsd:simpleType>
    </xsd:element>
    <xsd:element name="LocOverallPreviewStatusLookup" ma:index="78" nillable="true" ma:displayName="Loc Overall Preview Status" ma:default="" ma:list="{7DD1DCEC-E449-43D3-891F-7DC62F62AD21}" ma:internalName="LocOverallPreviewStatusLookup" ma:readOnly="true" ma:showField="OverallPreviewStatus" ma:web="4873beb7-5857-4685-be1f-d57550cc96cc">
      <xsd:simpleType>
        <xsd:restriction base="dms:Lookup"/>
      </xsd:simpleType>
    </xsd:element>
    <xsd:element name="LocOverallPublishStatusLookup" ma:index="79" nillable="true" ma:displayName="Loc Overall Publish Status" ma:default="" ma:list="{7DD1DCEC-E449-43D3-891F-7DC62F62AD21}" ma:internalName="LocOverallPublishStatusLookup" ma:readOnly="true" ma:showField="OverallPublishStatus" ma:web="4873beb7-5857-4685-be1f-d57550cc96cc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7DD1DCEC-E449-43D3-891F-7DC62F62AD21}" ma:internalName="LocProcessedForHandoffsLookup" ma:readOnly="true" ma:showField="ProcessedForHandoffs" ma:web="4873beb7-5857-4685-be1f-d57550cc96cc">
      <xsd:simpleType>
        <xsd:restriction base="dms:Lookup"/>
      </xsd:simpleType>
    </xsd:element>
    <xsd:element name="LocProcessedForMarketsLookup" ma:index="82" nillable="true" ma:displayName="Loc Processed For Markets" ma:default="" ma:list="{7DD1DCEC-E449-43D3-891F-7DC62F62AD21}" ma:internalName="LocProcessedForMarketsLookup" ma:readOnly="true" ma:showField="ProcessedForMarkets" ma:web="4873beb7-5857-4685-be1f-d57550cc96cc">
      <xsd:simpleType>
        <xsd:restriction base="dms:Lookup"/>
      </xsd:simpleType>
    </xsd:element>
    <xsd:element name="LocPublishedDependentAssetsLookup" ma:index="83" nillable="true" ma:displayName="Loc Published Dependent Assets" ma:default="" ma:list="{7DD1DCEC-E449-43D3-891F-7DC62F62AD21}" ma:internalName="LocPublishedDependentAssetsLookup" ma:readOnly="true" ma:showField="PublishedDependentAssets" ma:web="4873beb7-5857-4685-be1f-d57550cc96cc">
      <xsd:simpleType>
        <xsd:restriction base="dms:Lookup"/>
      </xsd:simpleType>
    </xsd:element>
    <xsd:element name="LocPublishedLinkedAssetsLookup" ma:index="84" nillable="true" ma:displayName="Loc Published Linked Assets" ma:default="" ma:list="{7DD1DCEC-E449-43D3-891F-7DC62F62AD21}" ma:internalName="LocPublishedLinkedAssetsLookup" ma:readOnly="true" ma:showField="PublishedLinkedAssets" ma:web="4873beb7-5857-4685-be1f-d57550cc96cc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00f02cb3-2c7c-424a-9c61-10e9b6878429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2FBD1B11-2ACE-4FDC-B5A3-635D4ADF6F1B}" ma:internalName="Markets" ma:readOnly="false" ma:showField="MarketNa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9E343742-310B-4684-A24C-1D137CB4B230}" ma:internalName="NumOfRatingsLookup" ma:readOnly="true" ma:showField="NumOfRating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9E343742-310B-4684-A24C-1D137CB4B230}" ma:internalName="PublishStatusLookup" ma:readOnly="false" ma:showField="PublishStatu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93aef74d-6c78-4815-8310-51477dceeccc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530f955b-6704-4601-bd83-f81d87f1e440}" ma:internalName="TaxCatchAll" ma:showField="CatchAllData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530f955b-6704-4601-bd83-f81d87f1e440}" ma:internalName="TaxCatchAllLabel" ma:readOnly="true" ma:showField="CatchAllDataLabel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46CFF6F-D9AA-4BC0-911A-0A135677191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4098515-0C12-46CF-BC7C-69B4A13CD5FA}">
  <ds:schemaRefs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http://purl.org/dc/terms/"/>
    <ds:schemaRef ds:uri="http://purl.org/dc/elements/1.1/"/>
    <ds:schemaRef ds:uri="http://schemas.microsoft.com/office/2006/metadata/properties"/>
    <ds:schemaRef ds:uri="4873beb7-5857-4685-be1f-d57550cc96cc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0B5C6E15-39DC-470B-9445-F754B945802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873beb7-5857-4685-be1f-d57550cc96c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业务技术电路板设计演示文稿（宽屏）</Template>
  <TotalTime>0</TotalTime>
  <Words>751</Words>
  <Application>Microsoft Office PowerPoint</Application>
  <PresentationFormat>宽屏</PresentationFormat>
  <Paragraphs>68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等线</vt:lpstr>
      <vt:lpstr>等线 Light</vt:lpstr>
      <vt:lpstr>微软雅黑</vt:lpstr>
      <vt:lpstr>幼圆</vt:lpstr>
      <vt:lpstr>站酷小薇LOGO体</vt:lpstr>
      <vt:lpstr>Arial</vt:lpstr>
      <vt:lpstr>Candara</vt:lpstr>
      <vt:lpstr>Times New Roman</vt:lpstr>
      <vt:lpstr>Wingdings</vt:lpstr>
      <vt:lpstr>自定义设计方案</vt:lpstr>
      <vt:lpstr>PowerPoint 演示文稿</vt:lpstr>
      <vt:lpstr>章节概述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2018-06-11T07:10:29Z</dcterms:created>
  <dcterms:modified xsi:type="dcterms:W3CDTF">2023-01-28T02:07:25Z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0x0101006EDDDB5EE6D98C44930B742096920B300400F5B6D36B3EF94B4E9A635CDF2A18F5B8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