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76" r:id="rId7"/>
    <p:sldId id="577" r:id="rId8"/>
    <p:sldId id="578" r:id="rId9"/>
    <p:sldId id="579" r:id="rId10"/>
    <p:sldId id="580" r:id="rId11"/>
    <p:sldId id="581" r:id="rId12"/>
    <p:sldId id="582" r:id="rId13"/>
    <p:sldId id="583" r:id="rId14"/>
    <p:sldId id="584" r:id="rId15"/>
    <p:sldId id="585" r:id="rId16"/>
    <p:sldId id="586" r:id="rId17"/>
    <p:sldId id="512" r:id="rId18"/>
    <p:sldId id="28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527612" y="4186262"/>
            <a:ext cx="78121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数据库的管理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549275"/>
            <a:ext cx="9159584" cy="194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10.2.1  </a:t>
            </a:r>
            <a:r>
              <a:rPr lang="zh-CN" altLang="zh-CN" b="1" dirty="0"/>
              <a:t>压缩</a:t>
            </a:r>
            <a:r>
              <a:rPr lang="en-US" altLang="zh-CN" b="1" dirty="0"/>
              <a:t>Access</a:t>
            </a:r>
            <a:r>
              <a:rPr lang="zh-CN" altLang="zh-CN" b="1" dirty="0"/>
              <a:t>文件</a:t>
            </a:r>
          </a:p>
          <a:p>
            <a:pPr indent="457200"/>
            <a:r>
              <a:rPr lang="zh-CN" altLang="zh-CN" dirty="0"/>
              <a:t>压缩</a:t>
            </a:r>
            <a:r>
              <a:rPr lang="en-US" altLang="zh-CN" dirty="0"/>
              <a:t>Access</a:t>
            </a:r>
            <a:r>
              <a:rPr lang="zh-CN" altLang="zh-CN" dirty="0"/>
              <a:t>文件将重新组织文件在硬盘上的存储，消除</a:t>
            </a:r>
            <a:r>
              <a:rPr lang="en-US" altLang="zh-CN" dirty="0"/>
              <a:t>Access</a:t>
            </a:r>
            <a:r>
              <a:rPr lang="zh-CN" altLang="zh-CN" dirty="0"/>
              <a:t>文件支离破碎的状态，释放那些由于删除记录所造成的空置硬盘空间。因此，压缩</a:t>
            </a:r>
            <a:r>
              <a:rPr lang="en-US" altLang="zh-CN" dirty="0"/>
              <a:t>Access</a:t>
            </a:r>
            <a:r>
              <a:rPr lang="zh-CN" altLang="zh-CN" dirty="0"/>
              <a:t>文件可以优化</a:t>
            </a:r>
            <a:r>
              <a:rPr lang="en-US" altLang="zh-CN" dirty="0"/>
              <a:t>Access</a:t>
            </a:r>
            <a:r>
              <a:rPr lang="zh-CN" altLang="zh-CN" dirty="0"/>
              <a:t>数据库的性能。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B1D6E5CE-85EF-44B3-9E64-1E1CDEFE3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301" y="2691693"/>
            <a:ext cx="5441398" cy="321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995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37173" y="549275"/>
            <a:ext cx="8711004" cy="1870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10.2.2  </a:t>
            </a:r>
            <a:r>
              <a:rPr lang="zh-CN" altLang="zh-CN" b="1" dirty="0"/>
              <a:t>关闭时自动压缩数据库</a:t>
            </a:r>
          </a:p>
          <a:p>
            <a:pPr indent="457200"/>
            <a:r>
              <a:rPr lang="zh-CN" altLang="zh-CN" dirty="0"/>
              <a:t>在数据库系统创建完成后，可以不需要人为干预，自动完成压缩数据库的工作。自动压缩可以提高管理数据库的效率。为了实现自动压缩数据库，需要进行以下的设置。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63795FE5-0B7A-433F-96E0-1CC829BD7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905" y="2747962"/>
            <a:ext cx="3862066" cy="28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78E3B0DF-D4A2-4EA7-AB50-382325C5F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030" y="2747962"/>
            <a:ext cx="3898519" cy="280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060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622085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482037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设置数据库密码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934719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8844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53969" y="1674690"/>
            <a:ext cx="9484062" cy="2855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10.3.1  </a:t>
            </a:r>
            <a:r>
              <a:rPr lang="zh-CN" altLang="zh-CN" b="1" dirty="0"/>
              <a:t>了解加密和数据库密码</a:t>
            </a:r>
          </a:p>
          <a:p>
            <a:pPr indent="457200"/>
            <a:r>
              <a:rPr lang="zh-CN" altLang="zh-CN" dirty="0"/>
              <a:t>执行操作时，请记住下列规则：</a:t>
            </a:r>
          </a:p>
          <a:p>
            <a:pPr indent="457200"/>
            <a:r>
              <a:rPr lang="zh-CN" altLang="zh-CN" dirty="0"/>
              <a:t>新的加密功能只适用于</a:t>
            </a:r>
            <a:r>
              <a:rPr lang="en-US" altLang="zh-CN" dirty="0"/>
              <a:t>.</a:t>
            </a:r>
            <a:r>
              <a:rPr lang="en-US" altLang="zh-CN" dirty="0" err="1"/>
              <a:t>accdb</a:t>
            </a:r>
            <a:r>
              <a:rPr lang="zh-CN" altLang="zh-CN" dirty="0"/>
              <a:t>文件格式的数据库。</a:t>
            </a:r>
          </a:p>
          <a:p>
            <a:pPr indent="457200"/>
            <a:r>
              <a:rPr lang="en-US" altLang="zh-CN" dirty="0"/>
              <a:t>Access 2016</a:t>
            </a:r>
            <a:r>
              <a:rPr lang="zh-CN" altLang="zh-CN" dirty="0"/>
              <a:t>加密工具使用的算法比早期的加密工具使用的算法更强。</a:t>
            </a:r>
          </a:p>
          <a:p>
            <a:pPr indent="457200"/>
            <a:r>
              <a:rPr lang="zh-CN" altLang="zh-CN" dirty="0"/>
              <a:t>如果想对旧版数据库（</a:t>
            </a:r>
            <a:r>
              <a:rPr lang="en-US" altLang="zh-CN" dirty="0"/>
              <a:t>.</a:t>
            </a:r>
            <a:r>
              <a:rPr lang="en-US" altLang="zh-CN" dirty="0" err="1"/>
              <a:t>mdb</a:t>
            </a:r>
            <a:r>
              <a:rPr lang="en-US" altLang="zh-CN" dirty="0"/>
              <a:t> </a:t>
            </a:r>
            <a:r>
              <a:rPr lang="zh-CN" altLang="zh-CN" dirty="0"/>
              <a:t>文件）进行编码或应用密码，</a:t>
            </a:r>
            <a:r>
              <a:rPr lang="en-US" altLang="zh-CN" dirty="0"/>
              <a:t>Access 2016</a:t>
            </a:r>
            <a:r>
              <a:rPr lang="zh-CN" altLang="zh-CN" dirty="0"/>
              <a:t>将使用</a:t>
            </a:r>
            <a:r>
              <a:rPr lang="en-US" altLang="zh-CN" dirty="0"/>
              <a:t>Microsoft Office Access 2003</a:t>
            </a:r>
            <a:r>
              <a:rPr lang="zh-CN" altLang="zh-CN" dirty="0"/>
              <a:t>中的编码和密码功能。</a:t>
            </a:r>
          </a:p>
        </p:txBody>
      </p:sp>
    </p:spTree>
    <p:extLst>
      <p:ext uri="{BB962C8B-B14F-4D97-AF65-F5344CB8AC3E}">
        <p14:creationId xmlns:p14="http://schemas.microsoft.com/office/powerpoint/2010/main" val="3932987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102933" y="811473"/>
            <a:ext cx="577497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10.3.2  </a:t>
            </a:r>
            <a:r>
              <a:rPr lang="zh-CN" altLang="zh-CN" b="1" dirty="0"/>
              <a:t>使用密码加密数据库</a:t>
            </a:r>
          </a:p>
          <a:p>
            <a:pPr indent="457200"/>
            <a:r>
              <a:rPr lang="zh-CN" altLang="zh-CN" dirty="0"/>
              <a:t>使用密码加密数据库。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64D4382F-3789-44A2-9B59-6FCC1E966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724" y="2565082"/>
            <a:ext cx="4249480" cy="293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9FF23BFC-7188-4B57-A317-B17918CB7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179" y="2923918"/>
            <a:ext cx="3981406" cy="22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9216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168334" y="890955"/>
            <a:ext cx="7855332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10.3.3  </a:t>
            </a:r>
            <a:r>
              <a:rPr lang="zh-CN" altLang="zh-CN" b="1" dirty="0"/>
              <a:t>打开并解密数据库</a:t>
            </a:r>
          </a:p>
          <a:p>
            <a:pPr indent="457200"/>
            <a:r>
              <a:rPr lang="zh-CN" altLang="zh-CN" dirty="0"/>
              <a:t>为数据库设置密码后必须输入正确的密码才能打开数据库。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C493A89F-9732-44DF-8C91-1F4A7C207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027" y="2508812"/>
            <a:ext cx="4304742" cy="297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A362444A-EBDD-4464-9CA0-BBEA2AF77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361" y="2508812"/>
            <a:ext cx="4314119" cy="297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0231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168334" y="933158"/>
            <a:ext cx="7855332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10.3.4  </a:t>
            </a:r>
            <a:r>
              <a:rPr lang="zh-CN" altLang="zh-CN" b="1" dirty="0"/>
              <a:t>删除数据库密码</a:t>
            </a:r>
          </a:p>
          <a:p>
            <a:pPr indent="457200"/>
            <a:r>
              <a:rPr lang="zh-CN" altLang="zh-CN" dirty="0"/>
              <a:t>若要去除加密数据库的密码可以将执行撤销数据密码操作。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B2DD2379-FD73-4AC6-9F19-2875C6819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71" y="2543833"/>
            <a:ext cx="4125121" cy="283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A6BE91A3-B925-49C0-9F45-558123E44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494" y="2543834"/>
            <a:ext cx="4100319" cy="28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79451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85687" y="527169"/>
            <a:ext cx="468136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b="1" dirty="0"/>
              <a:t>实战演练——拆分数据库中的表</a:t>
            </a:r>
          </a:p>
        </p:txBody>
      </p:sp>
      <p:sp>
        <p:nvSpPr>
          <p:cNvPr id="7" name="文本框 23">
            <a:extLst>
              <a:ext uri="{FF2B5EF4-FFF2-40B4-BE49-F238E27FC236}">
                <a16:creationId xmlns:a16="http://schemas.microsoft.com/office/drawing/2014/main" id="{639D47D3-2540-42BA-BC5C-1D25F2C24CD0}"/>
              </a:ext>
            </a:extLst>
          </p:cNvPr>
          <p:cNvSpPr txBox="1"/>
          <p:nvPr/>
        </p:nvSpPr>
        <p:spPr>
          <a:xfrm>
            <a:off x="1671619" y="1225854"/>
            <a:ext cx="9455926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数据库中的表可以和查询以及窗体等其他对象拆分出来单独显示。另外，通过对窗口的重新布局还可以调整表的显示以及排列方式。</a:t>
            </a:r>
          </a:p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拆分表</a:t>
            </a:r>
            <a:endParaRPr lang="en-US" altLang="zh-CN" b="1" dirty="0"/>
          </a:p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调整表的布局</a:t>
            </a:r>
            <a:endParaRPr lang="zh-CN" altLang="zh-CN" dirty="0"/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F05E7B0E-DE34-435F-9DE1-5FA1D4D5B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799" y="3133290"/>
            <a:ext cx="4425846" cy="278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4D0126DB-69AC-495B-9FFB-B9A54D9E6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11" y="3846004"/>
            <a:ext cx="4405198" cy="13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1">
            <a:extLst>
              <a:ext uri="{FF2B5EF4-FFF2-40B4-BE49-F238E27FC236}">
                <a16:creationId xmlns:a16="http://schemas.microsoft.com/office/drawing/2014/main" id="{47EAA901-A3A2-4FFD-85F0-145BC4C48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174" y="3846004"/>
            <a:ext cx="1898060" cy="13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4035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67625" y="8256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1671619" y="2396534"/>
            <a:ext cx="8852632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数据库的安全和可靠是衡量一个数据库系统的最重要标准。如果一个数据库系统数据的安全得不到可靠保证，就谈不上其实用价值了。数据的安全性一般指两个方面，即数据保存的可靠性和使用的合法性。</a:t>
            </a:r>
          </a:p>
          <a:p>
            <a:pPr indent="457200"/>
            <a:r>
              <a:rPr lang="zh-CN" altLang="zh-CN" dirty="0"/>
              <a:t>因此，在完成了数据库的创建后，用户必须要注意如何对数据库文件进行管理和安全保护。</a:t>
            </a:r>
            <a:r>
              <a:rPr lang="en-US" altLang="zh-CN" dirty="0"/>
              <a:t>Access</a:t>
            </a:r>
            <a:r>
              <a:rPr lang="zh-CN" altLang="zh-CN" dirty="0"/>
              <a:t>提供了对数据库进行管理和完全保护的有效方法。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433956" y="1878919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583256" y="200825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436624" y="2936256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457968" y="3974199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596325" y="306759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567733" y="412077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69675" y="292079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压缩和修复数据库</a:t>
            </a:r>
            <a:endParaRPr lang="zh-CN" altLang="en-US" dirty="0"/>
          </a:p>
        </p:txBody>
      </p:sp>
      <p:sp>
        <p:nvSpPr>
          <p:cNvPr id="12" name="文本框 11">
            <a:hlinkClick r:id="" action="ppaction://noaction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483530" y="396928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设置数据库密码</a:t>
            </a:r>
            <a:endParaRPr lang="zh-CN" altLang="en-US" dirty="0"/>
          </a:p>
        </p:txBody>
      </p:sp>
      <p:sp>
        <p:nvSpPr>
          <p:cNvPr id="22" name="文本框 21">
            <a:hlinkClick r:id="rId2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8476935" y="1868510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数据库的备份及转换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073444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33396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数据库的备份及转换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38607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57551" y="1563361"/>
            <a:ext cx="9275878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10.1.1</a:t>
            </a:r>
            <a:r>
              <a:rPr lang="zh-CN" altLang="zh-CN" b="1" dirty="0"/>
              <a:t>备份恢复数据库</a:t>
            </a:r>
          </a:p>
          <a:p>
            <a:pPr indent="457200"/>
            <a:r>
              <a:rPr lang="zh-CN" altLang="zh-CN" dirty="0"/>
              <a:t>在使用动作查询 （动作查询：用来复制或更改数据的查询。动作查询包括追加查询、删除查询、生成表查询和更新查询。在数据库窗口中，是以其名称后紧跟感叹号（</a:t>
            </a:r>
            <a:r>
              <a:rPr lang="en-US" altLang="zh-CN" dirty="0"/>
              <a:t>!</a:t>
            </a:r>
            <a:r>
              <a:rPr lang="zh-CN" altLang="zh-CN" dirty="0"/>
              <a:t>）来标识的。）删除记录或更改数据时，将无法使用</a:t>
            </a:r>
            <a:r>
              <a:rPr lang="en-US" altLang="zh-CN" dirty="0"/>
              <a:t>“</a:t>
            </a:r>
            <a:r>
              <a:rPr lang="zh-CN" altLang="zh-CN" dirty="0"/>
              <a:t>撤消</a:t>
            </a:r>
            <a:r>
              <a:rPr lang="en-US" altLang="zh-CN" dirty="0"/>
              <a:t>”</a:t>
            </a:r>
            <a:r>
              <a:rPr lang="zh-CN" altLang="zh-CN" dirty="0"/>
              <a:t>命令撤消这些更改。例如，如果运行更新查询，将无法使用</a:t>
            </a:r>
            <a:r>
              <a:rPr lang="en-US" altLang="zh-CN" dirty="0"/>
              <a:t>“</a:t>
            </a:r>
            <a:r>
              <a:rPr lang="zh-CN" altLang="zh-CN" dirty="0"/>
              <a:t>撤消</a:t>
            </a:r>
            <a:r>
              <a:rPr lang="en-US" altLang="zh-CN" dirty="0"/>
              <a:t>”</a:t>
            </a:r>
            <a:r>
              <a:rPr lang="zh-CN" altLang="zh-CN" dirty="0"/>
              <a:t>还原被该查询更新的所有旧值。</a:t>
            </a:r>
          </a:p>
          <a:p>
            <a:pPr indent="457200"/>
            <a:r>
              <a:rPr lang="zh-CN" altLang="zh-CN" dirty="0"/>
              <a:t>因此，用户最好在运行任何动作查询之前立即进行备份，尤其是在查询将更改或删除大量数据时。</a:t>
            </a:r>
          </a:p>
        </p:txBody>
      </p:sp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180679" y="1638789"/>
            <a:ext cx="9830641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若要确定执行备份的频率，首先请考虑数据库的更改频率：</a:t>
            </a:r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）如果数据库是存档数据库，或者只用于参考而很少更改，则应在每次数据发生更改时执行备份。</a:t>
            </a:r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）如果数据库是活动数据库，且数据会经常变动，则应定期备份数据库。</a:t>
            </a:r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）如果数据库不包含数据，而是使用链接表（链接表：存储在已打开数据库之外的文件中的表，</a:t>
            </a:r>
            <a:r>
              <a:rPr lang="en-US" altLang="zh-CN" dirty="0"/>
              <a:t>Access </a:t>
            </a:r>
            <a:r>
              <a:rPr lang="zh-CN" altLang="zh-CN" dirty="0"/>
              <a:t>可以访问它的记录。可以对链接表中的记录进行添加、删除和编辑等操作，但不能更改其结构。），则应在每次更改数据库设计时备份数据库。</a:t>
            </a:r>
          </a:p>
        </p:txBody>
      </p:sp>
    </p:spTree>
    <p:extLst>
      <p:ext uri="{BB962C8B-B14F-4D97-AF65-F5344CB8AC3E}">
        <p14:creationId xmlns:p14="http://schemas.microsoft.com/office/powerpoint/2010/main" val="2475514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6208" y="712999"/>
            <a:ext cx="9183527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10.1.2  </a:t>
            </a:r>
            <a:r>
              <a:rPr lang="zh-CN" altLang="zh-CN" b="1" dirty="0"/>
              <a:t>转换数据库文件</a:t>
            </a:r>
          </a:p>
          <a:p>
            <a:pPr indent="457200"/>
            <a:r>
              <a:rPr lang="zh-CN" altLang="zh-CN" dirty="0"/>
              <a:t>为了保护</a:t>
            </a:r>
            <a:r>
              <a:rPr lang="en-US" altLang="zh-CN" dirty="0"/>
              <a:t>Access</a:t>
            </a:r>
            <a:r>
              <a:rPr lang="zh-CN" altLang="zh-CN" dirty="0"/>
              <a:t>数据库系统中所创建的各类对象的隐藏</a:t>
            </a:r>
            <a:r>
              <a:rPr lang="en-US" altLang="zh-CN" dirty="0"/>
              <a:t>VBA</a:t>
            </a:r>
            <a:r>
              <a:rPr lang="zh-CN" altLang="zh-CN" dirty="0"/>
              <a:t>代码，并保护所创建的</a:t>
            </a:r>
            <a:r>
              <a:rPr lang="en-US" altLang="zh-CN" dirty="0"/>
              <a:t>VBA</a:t>
            </a:r>
            <a:r>
              <a:rPr lang="zh-CN" altLang="zh-CN" dirty="0"/>
              <a:t>代码，防止删除数据库中的对象，可以把设计好并经过测试的数据库转换成</a:t>
            </a:r>
            <a:r>
              <a:rPr lang="en-US" altLang="zh-CN" dirty="0"/>
              <a:t>ACCDE</a:t>
            </a:r>
            <a:r>
              <a:rPr lang="zh-CN" altLang="zh-CN" dirty="0"/>
              <a:t>格式。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D51DD2E5-60FF-46C1-BD9A-02347F629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223" y="2696091"/>
            <a:ext cx="4791553" cy="318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1338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073444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33396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压缩和修复数据库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38607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3851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62892" y="549275"/>
            <a:ext cx="9376230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数据库文件在使用过程中可能会迅速增大，它们有时会影响性能，有时也可能被损坏。在</a:t>
            </a:r>
            <a:r>
              <a:rPr lang="en-US" altLang="zh-CN" dirty="0"/>
              <a:t>Access 2016</a:t>
            </a:r>
            <a:r>
              <a:rPr lang="zh-CN" altLang="zh-CN" dirty="0"/>
              <a:t>中，用户可以使用</a:t>
            </a:r>
            <a:r>
              <a:rPr lang="en-US" altLang="zh-CN" dirty="0"/>
              <a:t>“</a:t>
            </a:r>
            <a:r>
              <a:rPr lang="zh-CN" altLang="zh-CN" dirty="0"/>
              <a:t>压缩和修复数据库</a:t>
            </a:r>
            <a:r>
              <a:rPr lang="en-US" altLang="zh-CN" dirty="0"/>
              <a:t>”</a:t>
            </a:r>
            <a:r>
              <a:rPr lang="zh-CN" altLang="zh-CN" dirty="0"/>
              <a:t>命令来防止或修复这些问题。</a:t>
            </a:r>
          </a:p>
          <a:p>
            <a:pPr indent="457200"/>
            <a:r>
              <a:rPr lang="zh-CN" altLang="zh-CN" dirty="0"/>
              <a:t>数据库文件在使用过程中不断变大：随着不断添加、更新数据以及更改数据库设计，数据库文件会变得越来越大。导致增大的因素不仅包括新数据，还包括其他一些方面：</a:t>
            </a:r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Access</a:t>
            </a:r>
            <a:r>
              <a:rPr lang="zh-CN" altLang="zh-CN" dirty="0"/>
              <a:t>会创建临时的隐藏对象来完成各种任务。有时，</a:t>
            </a:r>
            <a:r>
              <a:rPr lang="en-US" altLang="zh-CN" dirty="0"/>
              <a:t>Access</a:t>
            </a:r>
            <a:r>
              <a:rPr lang="zh-CN" altLang="zh-CN" dirty="0"/>
              <a:t>在不再需要这些临时对象后仍将它们保留在数据库中。</a:t>
            </a:r>
            <a:endParaRPr lang="en-US" altLang="zh-CN" dirty="0"/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）删除数据库对象时，系统不会自动回收该对象所占用的磁盘空间。</a:t>
            </a:r>
            <a:endParaRPr lang="en-US" altLang="zh-CN" dirty="0"/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）随着数据库文件不断被遗留的临时对象和已删除对象所填充，其性能也会逐渐降低。</a:t>
            </a:r>
            <a:endParaRPr lang="en-US" altLang="zh-CN" dirty="0"/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）数据库文件可能已损坏：在某些特定的情况下，数据库文件可能已损坏。</a:t>
            </a:r>
          </a:p>
        </p:txBody>
      </p:sp>
    </p:spTree>
    <p:extLst>
      <p:ext uri="{BB962C8B-B14F-4D97-AF65-F5344CB8AC3E}">
        <p14:creationId xmlns:p14="http://schemas.microsoft.com/office/powerpoint/2010/main" val="1376602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</TotalTime>
  <Words>905</Words>
  <Application>Microsoft Office PowerPoint</Application>
  <PresentationFormat>宽屏</PresentationFormat>
  <Paragraphs>51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微软雅黑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628</cp:revision>
  <dcterms:created xsi:type="dcterms:W3CDTF">2020-06-26T11:31:00Z</dcterms:created>
  <dcterms:modified xsi:type="dcterms:W3CDTF">2023-01-09T03:06:03Z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