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365" r:id="rId3"/>
    <p:sldId id="292" r:id="rId4"/>
    <p:sldId id="290" r:id="rId5"/>
    <p:sldId id="367" r:id="rId6"/>
    <p:sldId id="548" r:id="rId7"/>
    <p:sldId id="549" r:id="rId8"/>
    <p:sldId id="550" r:id="rId9"/>
    <p:sldId id="551" r:id="rId10"/>
    <p:sldId id="553" r:id="rId11"/>
    <p:sldId id="552" r:id="rId12"/>
    <p:sldId id="554" r:id="rId13"/>
    <p:sldId id="555" r:id="rId14"/>
    <p:sldId id="556" r:id="rId15"/>
    <p:sldId id="557" r:id="rId16"/>
    <p:sldId id="558" r:id="rId17"/>
    <p:sldId id="559" r:id="rId18"/>
    <p:sldId id="560" r:id="rId19"/>
    <p:sldId id="561" r:id="rId20"/>
    <p:sldId id="562" r:id="rId21"/>
    <p:sldId id="563" r:id="rId22"/>
    <p:sldId id="564" r:id="rId23"/>
    <p:sldId id="565" r:id="rId24"/>
    <p:sldId id="566" r:id="rId25"/>
    <p:sldId id="567" r:id="rId26"/>
    <p:sldId id="568" r:id="rId27"/>
    <p:sldId id="569" r:id="rId28"/>
    <p:sldId id="570" r:id="rId29"/>
    <p:sldId id="571" r:id="rId30"/>
    <p:sldId id="572" r:id="rId31"/>
    <p:sldId id="573" r:id="rId32"/>
    <p:sldId id="574" r:id="rId33"/>
    <p:sldId id="575" r:id="rId34"/>
    <p:sldId id="576" r:id="rId35"/>
    <p:sldId id="577" r:id="rId36"/>
    <p:sldId id="578" r:id="rId37"/>
    <p:sldId id="579" r:id="rId38"/>
    <p:sldId id="580" r:id="rId39"/>
    <p:sldId id="581" r:id="rId40"/>
    <p:sldId id="582" r:id="rId41"/>
    <p:sldId id="583" r:id="rId42"/>
    <p:sldId id="584" r:id="rId43"/>
    <p:sldId id="512" r:id="rId44"/>
    <p:sldId id="585" r:id="rId45"/>
    <p:sldId id="286" r:id="rId4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2" autoAdjust="0"/>
    <p:restoredTop sz="94660"/>
  </p:normalViewPr>
  <p:slideViewPr>
    <p:cSldViewPr snapToGrid="0">
      <p:cViewPr varScale="1">
        <p:scale>
          <a:sx n="114" d="100"/>
          <a:sy n="114" d="100"/>
        </p:scale>
        <p:origin x="240"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2023/1/9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45.xml"/><Relationship Id="rId4" Type="http://schemas.openxmlformats.org/officeDocument/2006/relationships/slide" Target="slide4.xml"/></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2051575" y="4187013"/>
            <a:ext cx="8674484" cy="1015663"/>
          </a:xfrm>
          <a:prstGeom prst="rect">
            <a:avLst/>
          </a:prstGeom>
          <a:noFill/>
        </p:spPr>
        <p:txBody>
          <a:bodyPr wrap="square" rtlCol="0">
            <a:spAutoFit/>
          </a:bodyPr>
          <a:lstStyle/>
          <a:p>
            <a:r>
              <a:rPr lang="zh-CN" altLang="zh-CN" sz="6000" b="1" dirty="0">
                <a:solidFill>
                  <a:schemeClr val="bg1"/>
                </a:solidFill>
                <a:latin typeface="微软雅黑" panose="020B0503020204020204" pitchFamily="34" charset="-122"/>
                <a:ea typeface="微软雅黑" panose="020B0503020204020204" pitchFamily="34" charset="-122"/>
              </a:rPr>
              <a:t>第</a:t>
            </a:r>
            <a:r>
              <a:rPr lang="en-US" altLang="zh-CN" sz="6000" b="1" dirty="0">
                <a:solidFill>
                  <a:schemeClr val="bg1"/>
                </a:solidFill>
                <a:latin typeface="微软雅黑" panose="020B0503020204020204" pitchFamily="34" charset="-122"/>
                <a:ea typeface="微软雅黑" panose="020B0503020204020204" pitchFamily="34" charset="-122"/>
              </a:rPr>
              <a:t>4</a:t>
            </a:r>
            <a:r>
              <a:rPr lang="zh-CN" altLang="zh-CN" sz="6000" b="1" dirty="0">
                <a:solidFill>
                  <a:schemeClr val="bg1"/>
                </a:solidFill>
                <a:latin typeface="微软雅黑" panose="020B0503020204020204" pitchFamily="34" charset="-122"/>
                <a:ea typeface="微软雅黑" panose="020B0503020204020204" pitchFamily="34" charset="-122"/>
              </a:rPr>
              <a:t>章</a:t>
            </a:r>
            <a:r>
              <a:rPr lang="en-US" altLang="zh-CN" sz="6000" b="1" dirty="0">
                <a:solidFill>
                  <a:schemeClr val="bg1"/>
                </a:solidFill>
                <a:latin typeface="微软雅黑" panose="020B0503020204020204" pitchFamily="34" charset="-122"/>
                <a:ea typeface="微软雅黑" panose="020B0503020204020204" pitchFamily="34" charset="-122"/>
              </a:rPr>
              <a:t>  Access</a:t>
            </a:r>
            <a:r>
              <a:rPr lang="zh-CN" altLang="zh-CN" sz="6000" b="1" dirty="0">
                <a:solidFill>
                  <a:schemeClr val="bg1"/>
                </a:solidFill>
                <a:latin typeface="微软雅黑" panose="020B0503020204020204" pitchFamily="34" charset="-122"/>
                <a:ea typeface="微软雅黑" panose="020B0503020204020204" pitchFamily="34" charset="-122"/>
              </a:rPr>
              <a:t>表的构建</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93626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796212" y="3972975"/>
            <a:ext cx="2646878" cy="830997"/>
          </a:xfrm>
          <a:prstGeom prst="rect">
            <a:avLst/>
          </a:prstGeom>
        </p:spPr>
        <p:txBody>
          <a:bodyPr wrap="none">
            <a:spAutoFit/>
          </a:bodyPr>
          <a:lstStyle/>
          <a:p>
            <a:r>
              <a:rPr lang="zh-CN" altLang="zh-CN" sz="4800" b="1" dirty="0"/>
              <a:t>表的联接</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324889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1347336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294226" y="549275"/>
            <a:ext cx="9660811" cy="515483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4.2.1   </a:t>
            </a:r>
            <a:r>
              <a:rPr lang="zh-CN" altLang="zh-CN" b="1" dirty="0"/>
              <a:t>定义表之间的关系</a:t>
            </a:r>
          </a:p>
          <a:p>
            <a:pPr indent="457200"/>
            <a:r>
              <a:rPr lang="zh-CN" altLang="zh-CN" dirty="0"/>
              <a:t>表之间有三种类型，它们分别是一对多关系、多对多关系和一对一关系。下面将分别进行介绍。</a:t>
            </a:r>
          </a:p>
          <a:p>
            <a:pPr indent="457200"/>
            <a:r>
              <a:rPr lang="en-US" altLang="zh-CN" b="1" dirty="0"/>
              <a:t>1.</a:t>
            </a:r>
            <a:r>
              <a:rPr lang="zh-CN" altLang="zh-CN" b="1" dirty="0"/>
              <a:t>一对多关系</a:t>
            </a:r>
            <a:endParaRPr lang="zh-CN" altLang="zh-CN" dirty="0"/>
          </a:p>
          <a:p>
            <a:pPr indent="457200"/>
            <a:r>
              <a:rPr lang="zh-CN" altLang="zh-CN" dirty="0"/>
              <a:t>如果一个订单跟踪数据库，其中包含</a:t>
            </a:r>
            <a:r>
              <a:rPr lang="en-US" altLang="zh-CN" dirty="0"/>
              <a:t>“</a:t>
            </a:r>
            <a:r>
              <a:rPr lang="zh-CN" altLang="zh-CN" dirty="0"/>
              <a:t>客户</a:t>
            </a:r>
            <a:r>
              <a:rPr lang="en-US" altLang="zh-CN" dirty="0"/>
              <a:t>”</a:t>
            </a:r>
            <a:r>
              <a:rPr lang="zh-CN" altLang="zh-CN" dirty="0"/>
              <a:t>表和</a:t>
            </a:r>
            <a:r>
              <a:rPr lang="en-US" altLang="zh-CN" dirty="0"/>
              <a:t>“</a:t>
            </a:r>
            <a:r>
              <a:rPr lang="zh-CN" altLang="zh-CN" dirty="0"/>
              <a:t>订单</a:t>
            </a:r>
            <a:r>
              <a:rPr lang="en-US" altLang="zh-CN" dirty="0"/>
              <a:t>”</a:t>
            </a:r>
            <a:r>
              <a:rPr lang="zh-CN" altLang="zh-CN" dirty="0"/>
              <a:t>表，客户可以签署任意数量的订单。</a:t>
            </a:r>
            <a:r>
              <a:rPr lang="en-US" altLang="zh-CN" dirty="0"/>
              <a:t>“</a:t>
            </a:r>
            <a:r>
              <a:rPr lang="zh-CN" altLang="zh-CN" dirty="0"/>
              <a:t>客户</a:t>
            </a:r>
            <a:r>
              <a:rPr lang="en-US" altLang="zh-CN" dirty="0"/>
              <a:t>”</a:t>
            </a:r>
            <a:r>
              <a:rPr lang="zh-CN" altLang="zh-CN" dirty="0"/>
              <a:t>表中显示的任何客户都可以这样，</a:t>
            </a:r>
            <a:r>
              <a:rPr lang="en-US" altLang="zh-CN" dirty="0"/>
              <a:t>“</a:t>
            </a:r>
            <a:r>
              <a:rPr lang="zh-CN" altLang="zh-CN" dirty="0"/>
              <a:t>订单</a:t>
            </a:r>
            <a:r>
              <a:rPr lang="en-US" altLang="zh-CN" dirty="0"/>
              <a:t>”</a:t>
            </a:r>
            <a:r>
              <a:rPr lang="zh-CN" altLang="zh-CN" dirty="0"/>
              <a:t>表中可以显示很多订单。因此，</a:t>
            </a:r>
            <a:r>
              <a:rPr lang="en-US" altLang="zh-CN" dirty="0"/>
              <a:t>“</a:t>
            </a:r>
            <a:r>
              <a:rPr lang="zh-CN" altLang="zh-CN" dirty="0"/>
              <a:t>客户</a:t>
            </a:r>
            <a:r>
              <a:rPr lang="en-US" altLang="zh-CN" dirty="0"/>
              <a:t>”</a:t>
            </a:r>
            <a:r>
              <a:rPr lang="zh-CN" altLang="zh-CN" dirty="0"/>
              <a:t>表和</a:t>
            </a:r>
            <a:r>
              <a:rPr lang="en-US" altLang="zh-CN" dirty="0"/>
              <a:t>“</a:t>
            </a:r>
            <a:r>
              <a:rPr lang="zh-CN" altLang="zh-CN" dirty="0"/>
              <a:t>订单</a:t>
            </a:r>
            <a:r>
              <a:rPr lang="en-US" altLang="zh-CN" dirty="0"/>
              <a:t>”</a:t>
            </a:r>
            <a:r>
              <a:rPr lang="zh-CN" altLang="zh-CN" dirty="0"/>
              <a:t>表之间的关系就是一对多关系。</a:t>
            </a:r>
          </a:p>
          <a:p>
            <a:pPr indent="457200"/>
            <a:r>
              <a:rPr lang="zh-CN" altLang="zh-CN" dirty="0"/>
              <a:t>若要在数据库设计中表示一对多关系，则获取关系“一方”的主键，并将其作为额外字段添加到关系“多方”的表中，例如将一个新字段（即“客户”表中的</a:t>
            </a:r>
            <a:r>
              <a:rPr lang="en-US" altLang="zh-CN" dirty="0"/>
              <a:t>ID</a:t>
            </a:r>
            <a:r>
              <a:rPr lang="zh-CN" altLang="zh-CN" dirty="0"/>
              <a:t>字段）添加到</a:t>
            </a:r>
            <a:r>
              <a:rPr lang="en-US" altLang="zh-CN" dirty="0"/>
              <a:t>“</a:t>
            </a:r>
            <a:r>
              <a:rPr lang="zh-CN" altLang="zh-CN" dirty="0"/>
              <a:t>订单</a:t>
            </a:r>
            <a:r>
              <a:rPr lang="en-US" altLang="zh-CN" dirty="0"/>
              <a:t>”</a:t>
            </a:r>
            <a:r>
              <a:rPr lang="zh-CN" altLang="zh-CN" dirty="0"/>
              <a:t>表中，并将其命名为</a:t>
            </a:r>
            <a:r>
              <a:rPr lang="en-US" altLang="zh-CN" dirty="0"/>
              <a:t>“</a:t>
            </a:r>
            <a:r>
              <a:rPr lang="zh-CN" altLang="zh-CN" dirty="0"/>
              <a:t>客户</a:t>
            </a:r>
            <a:r>
              <a:rPr lang="en-US" altLang="zh-CN" dirty="0"/>
              <a:t>ID”</a:t>
            </a:r>
            <a:r>
              <a:rPr lang="zh-CN" altLang="zh-CN" dirty="0"/>
              <a:t>，然后</a:t>
            </a:r>
            <a:r>
              <a:rPr lang="en-US" altLang="zh-CN" dirty="0"/>
              <a:t>Access</a:t>
            </a:r>
            <a:r>
              <a:rPr lang="zh-CN" altLang="zh-CN" dirty="0"/>
              <a:t>可以使用</a:t>
            </a:r>
            <a:r>
              <a:rPr lang="en-US" altLang="zh-CN" dirty="0"/>
              <a:t>“</a:t>
            </a:r>
            <a:r>
              <a:rPr lang="zh-CN" altLang="zh-CN" dirty="0"/>
              <a:t>订单</a:t>
            </a:r>
            <a:r>
              <a:rPr lang="en-US" altLang="zh-CN" dirty="0"/>
              <a:t>”</a:t>
            </a:r>
            <a:r>
              <a:rPr lang="zh-CN" altLang="zh-CN" dirty="0"/>
              <a:t>表中的</a:t>
            </a:r>
            <a:r>
              <a:rPr lang="en-US" altLang="zh-CN" dirty="0"/>
              <a:t>“</a:t>
            </a:r>
            <a:r>
              <a:rPr lang="zh-CN" altLang="zh-CN" dirty="0"/>
              <a:t>客户</a:t>
            </a:r>
            <a:r>
              <a:rPr lang="en-US" altLang="zh-CN" dirty="0"/>
              <a:t>ID”</a:t>
            </a:r>
            <a:r>
              <a:rPr lang="zh-CN" altLang="zh-CN" dirty="0"/>
              <a:t>号来查找每个订单的正确客户。</a:t>
            </a:r>
          </a:p>
        </p:txBody>
      </p:sp>
    </p:spTree>
    <p:extLst>
      <p:ext uri="{BB962C8B-B14F-4D97-AF65-F5344CB8AC3E}">
        <p14:creationId xmlns:p14="http://schemas.microsoft.com/office/powerpoint/2010/main" val="34971172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16369" y="1478190"/>
            <a:ext cx="9359261"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a:t>
            </a:r>
            <a:r>
              <a:rPr lang="zh-CN" altLang="zh-CN" b="1" dirty="0"/>
              <a:t>多对多关系</a:t>
            </a:r>
            <a:endParaRPr lang="zh-CN" altLang="zh-CN" dirty="0"/>
          </a:p>
          <a:p>
            <a:pPr indent="457200"/>
            <a:r>
              <a:rPr lang="zh-CN" altLang="zh-CN" dirty="0"/>
              <a:t>可通过“产品”表和“订单”表之间的关系来考虑。单个订单中可以包含多个产品，另一方面，一个产品可能出现在多个订单中。因此，对于“订单”表中的每条记录，都可能与“产品”表中的多条记录对应；而对于“产品”表中的每条记录，都可能与“订单”表中的多条记录对应，这种关系称为多对多关系，因为对于任何产品，都可以有多个订单，而对于任何订单，都可以及包含许多产品。请注意，为了检测到表之间的现有多对多关系，必须考虑关系的双方。</a:t>
            </a:r>
          </a:p>
        </p:txBody>
      </p:sp>
    </p:spTree>
    <p:extLst>
      <p:ext uri="{BB962C8B-B14F-4D97-AF65-F5344CB8AC3E}">
        <p14:creationId xmlns:p14="http://schemas.microsoft.com/office/powerpoint/2010/main" val="27422019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16369" y="1739447"/>
            <a:ext cx="9359261"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3.</a:t>
            </a:r>
            <a:r>
              <a:rPr lang="zh-CN" altLang="zh-CN" b="1" dirty="0"/>
              <a:t>一对一关系</a:t>
            </a:r>
            <a:endParaRPr lang="zh-CN" altLang="zh-CN" dirty="0"/>
          </a:p>
          <a:p>
            <a:pPr indent="457200"/>
            <a:r>
              <a:rPr lang="zh-CN" altLang="zh-CN" dirty="0"/>
              <a:t>在一对一关系中，第一个表中的每条启示在第二个表中只有一个匹配记录，而第二个表中的每条记录在第一个表中只有一个匹配记录。这种关系并不常见，因为多数以此方式相关的信息都存储在一个表中，可以使用一对一关系将一个表分成许多字段，或出于安全原因隔离表中部分数据，或存储仅应用于主表的子集的信息，标识此类关系时，这两个表必须共享一个公共字段。</a:t>
            </a:r>
          </a:p>
        </p:txBody>
      </p:sp>
    </p:spTree>
    <p:extLst>
      <p:ext uri="{BB962C8B-B14F-4D97-AF65-F5344CB8AC3E}">
        <p14:creationId xmlns:p14="http://schemas.microsoft.com/office/powerpoint/2010/main" val="35137764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173947" y="476703"/>
            <a:ext cx="10045595" cy="560478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4.2.2   </a:t>
            </a:r>
            <a:r>
              <a:rPr lang="zh-CN" altLang="zh-CN" b="1" dirty="0"/>
              <a:t>创建关系</a:t>
            </a:r>
          </a:p>
          <a:p>
            <a:pPr indent="457200"/>
            <a:r>
              <a:rPr lang="zh-CN" altLang="zh-CN" dirty="0"/>
              <a:t>用户可以使用“关系”对话框或从“字段列表”窗格中拖动字段来显式创建表关系。当需要在数据库对象中使用表时，</a:t>
            </a:r>
            <a:r>
              <a:rPr lang="en-US" altLang="zh-CN" dirty="0"/>
              <a:t>Access 2016</a:t>
            </a:r>
            <a:r>
              <a:rPr lang="zh-CN" altLang="zh-CN" dirty="0"/>
              <a:t>使用确定如何联接表的表关系。应该在创建其他数据库（如窗体、查询和报表）对象之前创建表关系，其原因以下三大点：</a:t>
            </a:r>
          </a:p>
          <a:p>
            <a:pPr indent="457200"/>
            <a:r>
              <a:rPr lang="en-US" altLang="zh-CN" b="1" dirty="0"/>
              <a:t>1.</a:t>
            </a:r>
            <a:r>
              <a:rPr lang="zh-CN" altLang="zh-CN" b="1" dirty="0"/>
              <a:t>表关系可为查询设计提供信息</a:t>
            </a:r>
            <a:endParaRPr lang="en-US" altLang="zh-CN" b="1" dirty="0"/>
          </a:p>
          <a:p>
            <a:pPr indent="457200"/>
            <a:r>
              <a:rPr lang="zh-CN" altLang="zh-CN" dirty="0"/>
              <a:t>要使用多个表中的记录，通常必须创建联接这些表的查询，查询的工作方式为将第一个表主键字段中的值与第二个表的外键字段进行了匹配。</a:t>
            </a:r>
            <a:endParaRPr lang="en-US" altLang="zh-CN" dirty="0"/>
          </a:p>
          <a:p>
            <a:pPr indent="457200"/>
            <a:r>
              <a:rPr lang="en-US" altLang="zh-CN" b="1" dirty="0"/>
              <a:t>2.</a:t>
            </a:r>
            <a:r>
              <a:rPr lang="zh-CN" altLang="zh-CN" b="1" dirty="0"/>
              <a:t>表关系可为窗体和报表设计提供信息</a:t>
            </a:r>
            <a:endParaRPr lang="zh-CN" altLang="zh-CN" dirty="0"/>
          </a:p>
          <a:p>
            <a:pPr indent="457200"/>
            <a:r>
              <a:rPr lang="zh-CN" altLang="zh-CN" dirty="0"/>
              <a:t>在设计窗体或报表时，</a:t>
            </a:r>
            <a:r>
              <a:rPr lang="en-US" altLang="zh-CN" dirty="0"/>
              <a:t>Access 2016</a:t>
            </a:r>
            <a:r>
              <a:rPr lang="zh-CN" altLang="zh-CN" dirty="0"/>
              <a:t>会使用从已定义的表关系中收集的信息为用户提供正确的选择，并用适当的默认值预填充属性性设置。</a:t>
            </a:r>
          </a:p>
          <a:p>
            <a:pPr indent="457200"/>
            <a:r>
              <a:rPr lang="en-US" altLang="zh-CN" b="1" dirty="0"/>
              <a:t>3.</a:t>
            </a:r>
            <a:r>
              <a:rPr lang="zh-CN" altLang="zh-CN" b="1" dirty="0"/>
              <a:t>可以将表关系作为基础来实施参照完整性</a:t>
            </a:r>
            <a:endParaRPr lang="zh-CN" altLang="zh-CN" dirty="0"/>
          </a:p>
          <a:p>
            <a:pPr indent="457200"/>
            <a:r>
              <a:rPr lang="zh-CN" altLang="zh-CN" dirty="0"/>
              <a:t>将表关系作为基础来实施参照完整性有助于防止数据库中出现孤立记录。</a:t>
            </a:r>
          </a:p>
        </p:txBody>
      </p:sp>
    </p:spTree>
    <p:extLst>
      <p:ext uri="{BB962C8B-B14F-4D97-AF65-F5344CB8AC3E}">
        <p14:creationId xmlns:p14="http://schemas.microsoft.com/office/powerpoint/2010/main" val="37381830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26921" y="1204299"/>
            <a:ext cx="9338153" cy="1453696"/>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4.2.3   </a:t>
            </a:r>
            <a:r>
              <a:rPr lang="zh-CN" altLang="zh-CN" b="1" dirty="0"/>
              <a:t>多字段间的关系</a:t>
            </a:r>
          </a:p>
          <a:p>
            <a:pPr indent="457200"/>
            <a:r>
              <a:rPr lang="zh-CN" altLang="zh-CN" dirty="0"/>
              <a:t>如果要同时创建多个字段的关系，只需要按住</a:t>
            </a:r>
            <a:r>
              <a:rPr lang="en-US" altLang="zh-CN" dirty="0"/>
              <a:t>Ctrl</a:t>
            </a:r>
            <a:r>
              <a:rPr lang="zh-CN" altLang="zh-CN" dirty="0"/>
              <a:t>键同时用鼠标选定多个字段，然后一并拖动到目的字段即可。</a:t>
            </a:r>
          </a:p>
        </p:txBody>
      </p:sp>
      <p:pic>
        <p:nvPicPr>
          <p:cNvPr id="5122" name="图片 1">
            <a:extLst>
              <a:ext uri="{FF2B5EF4-FFF2-40B4-BE49-F238E27FC236}">
                <a16:creationId xmlns:a16="http://schemas.microsoft.com/office/drawing/2014/main" id="{1D9FFC1F-0D8D-4F9B-8EE3-B978B6302D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61649" y="2989828"/>
            <a:ext cx="5268702" cy="2420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933574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51232" y="1131730"/>
            <a:ext cx="8689536"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4.2.4   </a:t>
            </a:r>
            <a:r>
              <a:rPr lang="zh-CN" altLang="zh-CN" b="1" dirty="0"/>
              <a:t>编辑关系</a:t>
            </a:r>
          </a:p>
          <a:p>
            <a:pPr indent="457200"/>
            <a:r>
              <a:rPr lang="en-US" altLang="zh-CN" dirty="0"/>
              <a:t>Access</a:t>
            </a:r>
            <a:r>
              <a:rPr lang="zh-CN" altLang="zh-CN" dirty="0"/>
              <a:t>数据库中表的关系创建完毕后，还可以编辑已有的关系，或是删除不再需要的关系。</a:t>
            </a:r>
          </a:p>
        </p:txBody>
      </p:sp>
      <p:pic>
        <p:nvPicPr>
          <p:cNvPr id="6146" name="图片 1">
            <a:extLst>
              <a:ext uri="{FF2B5EF4-FFF2-40B4-BE49-F238E27FC236}">
                <a16:creationId xmlns:a16="http://schemas.microsoft.com/office/drawing/2014/main" id="{F099D019-4A84-47CB-9A53-56599FEBA23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27047" y="2922134"/>
            <a:ext cx="3997643" cy="2738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图片 1">
            <a:extLst>
              <a:ext uri="{FF2B5EF4-FFF2-40B4-BE49-F238E27FC236}">
                <a16:creationId xmlns:a16="http://schemas.microsoft.com/office/drawing/2014/main" id="{EBAB74DC-AFFF-48E9-B477-922E9C93DC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11961" y="2918253"/>
            <a:ext cx="3188380" cy="2742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885835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62248" y="1073671"/>
            <a:ext cx="9267503"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4.2.5  </a:t>
            </a:r>
            <a:r>
              <a:rPr lang="zh-CN" altLang="zh-CN" b="1" dirty="0"/>
              <a:t>参照完整性的定义</a:t>
            </a:r>
          </a:p>
          <a:p>
            <a:pPr indent="457200"/>
            <a:r>
              <a:rPr lang="zh-CN" altLang="zh-CN" dirty="0"/>
              <a:t>参照完整性是指在设计数据库时，用户将信息拆分为许多基于主题的表，以最大限度地降低数据冗余。然后，通过在相关表中放置公共字段来为</a:t>
            </a:r>
            <a:r>
              <a:rPr lang="en-US" altLang="zh-CN" dirty="0"/>
              <a:t>Access</a:t>
            </a:r>
            <a:r>
              <a:rPr lang="zh-CN" altLang="zh-CN" dirty="0"/>
              <a:t>提供将数据重新组合到一起的方法。</a:t>
            </a:r>
          </a:p>
          <a:p>
            <a:pPr indent="457200"/>
            <a:r>
              <a:rPr lang="zh-CN" altLang="zh-CN" dirty="0"/>
              <a:t>使用参照完整性的目的是防止出现孤立记录并保持参照同步，以便不会有任何记录参照已存在的其他记录。实施参照完整性的方法是为表关系启用参照完整性。实施后，</a:t>
            </a:r>
            <a:r>
              <a:rPr lang="en-US" altLang="zh-CN" dirty="0"/>
              <a:t>Access</a:t>
            </a:r>
            <a:r>
              <a:rPr lang="zh-CN" altLang="zh-CN" dirty="0"/>
              <a:t>将拒绝违反表关系参照完整性的任何操作。</a:t>
            </a:r>
            <a:r>
              <a:rPr lang="en-US" altLang="zh-CN" dirty="0"/>
              <a:t>Access</a:t>
            </a:r>
            <a:r>
              <a:rPr lang="zh-CN" altLang="zh-CN" dirty="0"/>
              <a:t>拒绝更改参照目标的更新，还拒绝删除参照目标的删除。要使</a:t>
            </a:r>
            <a:r>
              <a:rPr lang="en-US" altLang="zh-CN" dirty="0"/>
              <a:t>Access</a:t>
            </a:r>
            <a:r>
              <a:rPr lang="zh-CN" altLang="zh-CN" dirty="0"/>
              <a:t>传播参照更新和删除，以便所有相关行都进行相应更改。</a:t>
            </a:r>
          </a:p>
        </p:txBody>
      </p:sp>
    </p:spTree>
    <p:extLst>
      <p:ext uri="{BB962C8B-B14F-4D97-AF65-F5344CB8AC3E}">
        <p14:creationId xmlns:p14="http://schemas.microsoft.com/office/powerpoint/2010/main" val="9394660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45236" y="621845"/>
            <a:ext cx="9227456"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dirty="0"/>
              <a:t>在实施参照完整性时应该注意：</a:t>
            </a:r>
          </a:p>
          <a:p>
            <a:pPr indent="457200"/>
            <a:r>
              <a:rPr lang="zh-CN" altLang="zh-CN" dirty="0"/>
              <a:t>（</a:t>
            </a:r>
            <a:r>
              <a:rPr lang="en-US" altLang="zh-CN" dirty="0"/>
              <a:t>1</a:t>
            </a:r>
            <a:r>
              <a:rPr lang="zh-CN" altLang="zh-CN" dirty="0"/>
              <a:t>）如果值在主表的主键字段中不存在，则不能在相关表的外键字段中输入该值，否则会创建孤立记录。</a:t>
            </a:r>
          </a:p>
          <a:p>
            <a:pPr indent="457200"/>
            <a:r>
              <a:rPr lang="zh-CN" altLang="zh-CN" dirty="0"/>
              <a:t>（</a:t>
            </a:r>
            <a:r>
              <a:rPr lang="en-US" altLang="zh-CN" dirty="0"/>
              <a:t>2</a:t>
            </a:r>
            <a:r>
              <a:rPr lang="zh-CN" altLang="zh-CN" dirty="0"/>
              <a:t>）如果某记录在相关表中有匹配记录，则不能从主表中删除它。例如，如果在“订单”表中有分配给某雇员的订单，则不能从“雇员”表中删除该雇员的记录。但通过选中“级联删除相关记录”复选框可以选择在一次操作中删除主记录及所有相关记录。</a:t>
            </a:r>
          </a:p>
          <a:p>
            <a:pPr indent="457200"/>
            <a:r>
              <a:rPr lang="zh-CN" altLang="zh-CN" dirty="0"/>
              <a:t>（</a:t>
            </a:r>
            <a:r>
              <a:rPr lang="en-US" altLang="zh-CN" dirty="0"/>
              <a:t>3</a:t>
            </a:r>
            <a:r>
              <a:rPr lang="zh-CN" altLang="zh-CN" dirty="0"/>
              <a:t>）如果更改主表中的主键值会创建孤立记录，则不能执行此操作。例如，如果在“订单明细”表中为某一订单指定了行项目，则不能更改“订单”表中该订单的编号。但通过选中“级联更新相关字段”复选框可以选择在一次操作中更新主记录及所有相关记录。</a:t>
            </a:r>
          </a:p>
        </p:txBody>
      </p:sp>
    </p:spTree>
    <p:extLst>
      <p:ext uri="{BB962C8B-B14F-4D97-AF65-F5344CB8AC3E}">
        <p14:creationId xmlns:p14="http://schemas.microsoft.com/office/powerpoint/2010/main" val="13148669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17094" y="1391099"/>
            <a:ext cx="9635010" cy="3775985"/>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dirty="0"/>
              <a:t>如果在启用参照完整性时遇到困难，请注意需要满足以下条件才能实施参照完整性：</a:t>
            </a:r>
          </a:p>
          <a:p>
            <a:pPr indent="457200"/>
            <a:r>
              <a:rPr lang="zh-CN" altLang="zh-CN" dirty="0"/>
              <a:t>（</a:t>
            </a:r>
            <a:r>
              <a:rPr lang="en-US" altLang="zh-CN" dirty="0"/>
              <a:t>1</a:t>
            </a:r>
            <a:r>
              <a:rPr lang="zh-CN" altLang="zh-CN" dirty="0"/>
              <a:t>）来自于主表的公共字段必须为主键或具有唯一索引。</a:t>
            </a:r>
          </a:p>
          <a:p>
            <a:pPr indent="457200"/>
            <a:r>
              <a:rPr lang="zh-CN" altLang="zh-CN" dirty="0"/>
              <a:t>（</a:t>
            </a:r>
            <a:r>
              <a:rPr lang="en-US" altLang="zh-CN" dirty="0"/>
              <a:t>2</a:t>
            </a:r>
            <a:r>
              <a:rPr lang="zh-CN" altLang="zh-CN" dirty="0"/>
              <a:t>）公共字段必须具有相同的数据类型。例外的是自动编号字段可与</a:t>
            </a:r>
            <a:r>
              <a:rPr lang="en-US" altLang="zh-CN" dirty="0"/>
              <a:t> </a:t>
            </a:r>
            <a:r>
              <a:rPr lang="en-US" altLang="zh-CN" dirty="0" err="1"/>
              <a:t>FieldSize</a:t>
            </a:r>
            <a:r>
              <a:rPr lang="en-US" altLang="zh-CN" dirty="0"/>
              <a:t> </a:t>
            </a:r>
            <a:r>
              <a:rPr lang="zh-CN" altLang="zh-CN" dirty="0"/>
              <a:t>属性设置为长整型的数字字段相关。</a:t>
            </a:r>
          </a:p>
          <a:p>
            <a:pPr indent="457200"/>
            <a:r>
              <a:rPr lang="zh-CN" altLang="zh-CN" dirty="0"/>
              <a:t>（</a:t>
            </a:r>
            <a:r>
              <a:rPr lang="en-US" altLang="zh-CN" dirty="0"/>
              <a:t>3</a:t>
            </a:r>
            <a:r>
              <a:rPr lang="zh-CN" altLang="zh-CN" dirty="0"/>
              <a:t>）这两个表必须存在于同一个</a:t>
            </a:r>
            <a:r>
              <a:rPr lang="en-US" altLang="zh-CN" dirty="0"/>
              <a:t>Access</a:t>
            </a:r>
            <a:r>
              <a:rPr lang="zh-CN" altLang="zh-CN" dirty="0"/>
              <a:t>数据库中。不能对链接表实施参照完整性。但是，如果来源表为</a:t>
            </a:r>
            <a:r>
              <a:rPr lang="en-US" altLang="zh-CN" dirty="0"/>
              <a:t>Access</a:t>
            </a:r>
            <a:r>
              <a:rPr lang="zh-CN" altLang="zh-CN" dirty="0"/>
              <a:t>格式，则可打开存储这些表的数据库，并在该数据库中启用参照完整性。</a:t>
            </a:r>
          </a:p>
        </p:txBody>
      </p:sp>
    </p:spTree>
    <p:extLst>
      <p:ext uri="{BB962C8B-B14F-4D97-AF65-F5344CB8AC3E}">
        <p14:creationId xmlns:p14="http://schemas.microsoft.com/office/powerpoint/2010/main" val="15335761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467625" y="825665"/>
            <a:ext cx="1415772" cy="461665"/>
          </a:xfrm>
          <a:prstGeom prst="rect">
            <a:avLst/>
          </a:prstGeom>
          <a:noFill/>
        </p:spPr>
        <p:txBody>
          <a:bodyPr wrap="none" rtlCol="0">
            <a:spAutoFit/>
          </a:bodyPr>
          <a:lstStyle/>
          <a:p>
            <a:r>
              <a:rPr lang="zh-CN" altLang="zh-CN" sz="2400" b="1" dirty="0">
                <a:latin typeface="微软雅黑" panose="020B0503020204020204" pitchFamily="34" charset="-122"/>
                <a:ea typeface="微软雅黑" panose="020B0503020204020204" pitchFamily="34" charset="-122"/>
              </a:rPr>
              <a:t>内容概要</a:t>
            </a:r>
            <a:endParaRPr lang="zh-CN" altLang="zh-CN" sz="2400" dirty="0">
              <a:latin typeface="微软雅黑" panose="020B0503020204020204" pitchFamily="34" charset="-122"/>
              <a:ea typeface="微软雅黑" panose="020B0503020204020204" pitchFamily="34" charset="-122"/>
            </a:endParaRPr>
          </a:p>
        </p:txBody>
      </p:sp>
      <p:sp>
        <p:nvSpPr>
          <p:cNvPr id="12" name="文本框 23">
            <a:extLst>
              <a:ext uri="{FF2B5EF4-FFF2-40B4-BE49-F238E27FC236}">
                <a16:creationId xmlns:a16="http://schemas.microsoft.com/office/drawing/2014/main" id="{165B3E1C-B1BD-418B-98A3-9757880BDE8E}"/>
              </a:ext>
            </a:extLst>
          </p:cNvPr>
          <p:cNvSpPr txBox="1"/>
          <p:nvPr/>
        </p:nvSpPr>
        <p:spPr>
          <a:xfrm>
            <a:off x="1444444" y="2243010"/>
            <a:ext cx="9303112"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dirty="0"/>
              <a:t>表是存储数据的地方，也是数据库中的最关键部分，。其他数据库对象，如查询</a:t>
            </a:r>
            <a:r>
              <a:rPr lang="en-US" altLang="zh-CN" dirty="0"/>
              <a:t>]</a:t>
            </a:r>
            <a:r>
              <a:rPr lang="zh-CN" altLang="zh-CN" dirty="0"/>
              <a:t>窗体、报表等都是在表的基础上建立并使用的。为了使用</a:t>
            </a:r>
            <a:r>
              <a:rPr lang="en-US" altLang="zh-CN" dirty="0"/>
              <a:t>Access</a:t>
            </a:r>
            <a:r>
              <a:rPr lang="zh-CN" altLang="zh-CN" dirty="0"/>
              <a:t>管理数据，在空数据创建库好后，还要创建相应的表。下面介绍如何在数据库中创建表。</a:t>
            </a:r>
          </a:p>
        </p:txBody>
      </p:sp>
    </p:spTree>
    <p:extLst>
      <p:ext uri="{BB962C8B-B14F-4D97-AF65-F5344CB8AC3E}">
        <p14:creationId xmlns:p14="http://schemas.microsoft.com/office/powerpoint/2010/main" val="7819708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93626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796212" y="3972975"/>
            <a:ext cx="3262432" cy="830997"/>
          </a:xfrm>
          <a:prstGeom prst="rect">
            <a:avLst/>
          </a:prstGeom>
        </p:spPr>
        <p:txBody>
          <a:bodyPr wrap="none">
            <a:spAutoFit/>
          </a:bodyPr>
          <a:lstStyle/>
          <a:p>
            <a:r>
              <a:rPr lang="zh-CN" altLang="zh-CN" sz="4800" b="1" dirty="0"/>
              <a:t>字段的设置</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324889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5685719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66796" y="1202414"/>
            <a:ext cx="9635010"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dirty="0"/>
              <a:t>在创建表后，用户有时需要修改表的设计，在表中增加和删除字段。在</a:t>
            </a:r>
            <a:r>
              <a:rPr lang="en-US" altLang="zh-CN" dirty="0"/>
              <a:t>Access 2016</a:t>
            </a:r>
            <a:r>
              <a:rPr lang="zh-CN" altLang="zh-CN" dirty="0"/>
              <a:t>中，可以在“设计”视图“数据表”视图中添加或删除字段。</a:t>
            </a:r>
          </a:p>
          <a:p>
            <a:pPr indent="457200"/>
            <a:r>
              <a:rPr lang="zh-CN" altLang="zh-CN" dirty="0"/>
              <a:t>在数据中，对表的行和列都有特殊的叫法，每一列叫做一个“字段”。每个字段包含某一专题的信息，例如在一个“联系人”数据库中的“姓名”、“联系电话”这些都是表中所有行数据共有的属性，所以将这些列称为“改名”字段和“联系电话”字段。</a:t>
            </a:r>
          </a:p>
          <a:p>
            <a:pPr indent="457200"/>
            <a:r>
              <a:rPr lang="zh-CN" altLang="zh-CN" dirty="0"/>
              <a:t>“记录”是指表中的每一行的数据，每一个记录包含这行中的所示信息，如在联系人数据库中某个人全部的信息即为一个记录，但是记录在数据库中并没有专门的记录名来相互区分，一般常用它所在的行数表示这是第几个记录。</a:t>
            </a:r>
          </a:p>
        </p:txBody>
      </p:sp>
    </p:spTree>
    <p:extLst>
      <p:ext uri="{BB962C8B-B14F-4D97-AF65-F5344CB8AC3E}">
        <p14:creationId xmlns:p14="http://schemas.microsoft.com/office/powerpoint/2010/main" val="30677889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99057" y="578303"/>
            <a:ext cx="9393886" cy="508226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4.3.1  </a:t>
            </a:r>
            <a:r>
              <a:rPr lang="zh-CN" altLang="zh-CN" b="1" dirty="0"/>
              <a:t>字段类型</a:t>
            </a:r>
          </a:p>
          <a:p>
            <a:pPr indent="457200"/>
            <a:r>
              <a:rPr lang="zh-CN" altLang="zh-CN" dirty="0"/>
              <a:t>在</a:t>
            </a:r>
            <a:r>
              <a:rPr lang="en-US" altLang="zh-CN" dirty="0"/>
              <a:t>Access 2016</a:t>
            </a:r>
            <a:r>
              <a:rPr lang="zh-CN" altLang="zh-CN" dirty="0"/>
              <a:t>中字段包括</a:t>
            </a:r>
            <a:r>
              <a:rPr lang="en-US" altLang="zh-CN" dirty="0"/>
              <a:t>11</a:t>
            </a:r>
            <a:r>
              <a:rPr lang="zh-CN" altLang="zh-CN" dirty="0"/>
              <a:t>种类型，即文本、备注、数字、日期</a:t>
            </a:r>
            <a:r>
              <a:rPr lang="en-US" altLang="zh-CN" dirty="0"/>
              <a:t>/</a:t>
            </a:r>
            <a:r>
              <a:rPr lang="zh-CN" altLang="zh-CN" dirty="0"/>
              <a:t>时间、货币、自动编号、是</a:t>
            </a:r>
            <a:r>
              <a:rPr lang="en-US" altLang="zh-CN" dirty="0"/>
              <a:t>/</a:t>
            </a:r>
            <a:r>
              <a:rPr lang="zh-CN" altLang="zh-CN" dirty="0"/>
              <a:t>否、</a:t>
            </a:r>
            <a:r>
              <a:rPr lang="en-US" altLang="zh-CN" dirty="0"/>
              <a:t>OLE</a:t>
            </a:r>
            <a:r>
              <a:rPr lang="zh-CN" altLang="zh-CN" dirty="0"/>
              <a:t>对象或其他二进制数据等。下面将分别介绍这些类型及使用方法。</a:t>
            </a:r>
          </a:p>
          <a:p>
            <a:pPr indent="457200"/>
            <a:r>
              <a:rPr lang="en-US" altLang="zh-CN" b="1" dirty="0"/>
              <a:t>1.</a:t>
            </a:r>
            <a:r>
              <a:rPr lang="zh-CN" altLang="zh-CN" b="1" dirty="0"/>
              <a:t>文本</a:t>
            </a:r>
            <a:endParaRPr lang="zh-CN" altLang="zh-CN" dirty="0"/>
          </a:p>
          <a:p>
            <a:pPr indent="457200"/>
            <a:r>
              <a:rPr lang="zh-CN" altLang="zh-CN" dirty="0"/>
              <a:t>文本就是指字母数字段符。文本的用法是：用于不在计算中使用的文本和数字（如产品</a:t>
            </a:r>
            <a:r>
              <a:rPr lang="en-US" altLang="zh-CN" dirty="0"/>
              <a:t>ID</a:t>
            </a:r>
            <a:r>
              <a:rPr lang="zh-CN" altLang="zh-CN" dirty="0"/>
              <a:t>）。</a:t>
            </a:r>
          </a:p>
          <a:p>
            <a:pPr indent="457200"/>
            <a:r>
              <a:rPr lang="en-US" altLang="zh-CN" b="1" dirty="0"/>
              <a:t>2.</a:t>
            </a:r>
            <a:r>
              <a:rPr lang="zh-CN" altLang="zh-CN" b="1" dirty="0"/>
              <a:t>备注</a:t>
            </a:r>
            <a:endParaRPr lang="zh-CN" altLang="zh-CN" dirty="0"/>
          </a:p>
          <a:p>
            <a:pPr indent="457200"/>
            <a:r>
              <a:rPr lang="zh-CN" altLang="zh-CN" dirty="0"/>
              <a:t>备注就是指字母数字字符（长度超过</a:t>
            </a:r>
            <a:r>
              <a:rPr lang="en-US" altLang="zh-CN" dirty="0"/>
              <a:t>255</a:t>
            </a:r>
            <a:r>
              <a:rPr lang="zh-CN" altLang="zh-CN" dirty="0"/>
              <a:t>个字符）或具有</a:t>
            </a:r>
            <a:r>
              <a:rPr lang="en-US" altLang="zh-CN" dirty="0"/>
              <a:t>RTF</a:t>
            </a:r>
            <a:r>
              <a:rPr lang="zh-CN" altLang="zh-CN" dirty="0"/>
              <a:t>格式的文本。备注的用法是：用行长度超过</a:t>
            </a:r>
            <a:r>
              <a:rPr lang="en-US" altLang="zh-CN" dirty="0"/>
              <a:t>255</a:t>
            </a:r>
            <a:r>
              <a:rPr lang="zh-CN" altLang="zh-CN" dirty="0"/>
              <a:t>个字符的广西，或用于使用</a:t>
            </a:r>
            <a:r>
              <a:rPr lang="en-US" altLang="zh-CN" dirty="0"/>
              <a:t>RTF</a:t>
            </a:r>
            <a:r>
              <a:rPr lang="zh-CN" altLang="zh-CN" dirty="0"/>
              <a:t>格式的文本，如注释、较长的说明和包含粗体或斜体等格式的段落等经常使用“备注”字段。</a:t>
            </a:r>
          </a:p>
        </p:txBody>
      </p:sp>
    </p:spTree>
    <p:extLst>
      <p:ext uri="{BB962C8B-B14F-4D97-AF65-F5344CB8AC3E}">
        <p14:creationId xmlns:p14="http://schemas.microsoft.com/office/powerpoint/2010/main" val="9485755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277974" y="1073671"/>
            <a:ext cx="9636051"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3.</a:t>
            </a:r>
            <a:r>
              <a:rPr lang="zh-CN" altLang="zh-CN" b="1" dirty="0"/>
              <a:t>数字</a:t>
            </a:r>
            <a:endParaRPr lang="zh-CN" altLang="zh-CN" dirty="0"/>
          </a:p>
          <a:p>
            <a:pPr indent="457200"/>
            <a:r>
              <a:rPr lang="zh-CN" altLang="zh-CN" dirty="0"/>
              <a:t>数字就是指“数值（整数或分数值）”。数字的用法是：用于存储要在计算机中使用的数字，货币值除外（对货币值数据类型使用“货币”）。</a:t>
            </a:r>
          </a:p>
          <a:p>
            <a:pPr indent="457200"/>
            <a:r>
              <a:rPr lang="en-US" altLang="zh-CN" b="1" dirty="0"/>
              <a:t>4.</a:t>
            </a:r>
            <a:r>
              <a:rPr lang="zh-CN" altLang="zh-CN" b="1" dirty="0"/>
              <a:t>日期</a:t>
            </a:r>
            <a:r>
              <a:rPr lang="en-US" altLang="zh-CN" b="1" dirty="0"/>
              <a:t>/</a:t>
            </a:r>
            <a:r>
              <a:rPr lang="zh-CN" altLang="zh-CN" b="1" dirty="0"/>
              <a:t>时间</a:t>
            </a:r>
            <a:endParaRPr lang="zh-CN" altLang="zh-CN" dirty="0"/>
          </a:p>
          <a:p>
            <a:pPr indent="457200"/>
            <a:r>
              <a:rPr lang="zh-CN" altLang="zh-CN" dirty="0"/>
              <a:t>日期</a:t>
            </a:r>
            <a:r>
              <a:rPr lang="en-US" altLang="zh-CN" dirty="0"/>
              <a:t>/</a:t>
            </a:r>
            <a:r>
              <a:rPr lang="zh-CN" altLang="zh-CN" dirty="0"/>
              <a:t>时间就是指添加记录时</a:t>
            </a:r>
            <a:r>
              <a:rPr lang="en-US" altLang="zh-CN" dirty="0"/>
              <a:t>Access 2016</a:t>
            </a:r>
            <a:r>
              <a:rPr lang="zh-CN" altLang="zh-CN" dirty="0"/>
              <a:t>自动插入的一个惟一的数值。日期</a:t>
            </a:r>
            <a:r>
              <a:rPr lang="en-US" altLang="zh-CN" dirty="0"/>
              <a:t>/</a:t>
            </a:r>
            <a:r>
              <a:rPr lang="zh-CN" altLang="zh-CN" dirty="0"/>
              <a:t>时间的用法是：用于生成可作主键的惟一值。需要注意的是，自动编号字段可以按顺序增加指定的增量，也可以随机选择。</a:t>
            </a:r>
          </a:p>
          <a:p>
            <a:pPr indent="457200"/>
            <a:r>
              <a:rPr lang="en-US" altLang="zh-CN" b="1" dirty="0"/>
              <a:t>5.</a:t>
            </a:r>
            <a:r>
              <a:rPr lang="zh-CN" altLang="zh-CN" b="1" dirty="0"/>
              <a:t>货币</a:t>
            </a:r>
            <a:endParaRPr lang="zh-CN" altLang="zh-CN" dirty="0"/>
          </a:p>
          <a:p>
            <a:pPr indent="457200"/>
            <a:r>
              <a:rPr lang="zh-CN" altLang="zh-CN" dirty="0"/>
              <a:t>货币就是指货币值。货币的用法是：用于存储货币值（货币），大小为</a:t>
            </a:r>
            <a:r>
              <a:rPr lang="en-US" altLang="zh-CN" dirty="0"/>
              <a:t>8</a:t>
            </a:r>
            <a:r>
              <a:rPr lang="zh-CN" altLang="zh-CN" dirty="0"/>
              <a:t>个字节。</a:t>
            </a:r>
          </a:p>
        </p:txBody>
      </p:sp>
    </p:spTree>
    <p:extLst>
      <p:ext uri="{BB962C8B-B14F-4D97-AF65-F5344CB8AC3E}">
        <p14:creationId xmlns:p14="http://schemas.microsoft.com/office/powerpoint/2010/main" val="5992603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17094" y="825987"/>
            <a:ext cx="9636051"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a:t>
            </a:r>
            <a:r>
              <a:rPr lang="zh-CN" altLang="zh-CN" b="1" dirty="0"/>
              <a:t>自动编号</a:t>
            </a:r>
          </a:p>
          <a:p>
            <a:pPr indent="457200"/>
            <a:r>
              <a:rPr lang="zh-CN" altLang="zh-CN" dirty="0"/>
              <a:t>自动编号就是指添加记录时</a:t>
            </a:r>
            <a:r>
              <a:rPr lang="en-US" altLang="zh-CN" dirty="0"/>
              <a:t>Access 2016</a:t>
            </a:r>
            <a:r>
              <a:rPr lang="zh-CN" altLang="zh-CN" dirty="0"/>
              <a:t>自动插入的一个惟一的数值。自动编号的用法是：用于生成可用作主键的惟一值。需要注意的是，自动编号字段可以按顺序增加指定的增量，也可以随机选择。</a:t>
            </a:r>
          </a:p>
          <a:p>
            <a:pPr indent="457200"/>
            <a:r>
              <a:rPr lang="en-US" altLang="zh-CN" b="1" dirty="0"/>
              <a:t>7.</a:t>
            </a:r>
            <a:r>
              <a:rPr lang="zh-CN" altLang="zh-CN" b="1" dirty="0"/>
              <a:t>是</a:t>
            </a:r>
            <a:r>
              <a:rPr lang="en-US" altLang="zh-CN" b="1" dirty="0"/>
              <a:t>/</a:t>
            </a:r>
            <a:r>
              <a:rPr lang="zh-CN" altLang="zh-CN" b="1" dirty="0"/>
              <a:t>否</a:t>
            </a:r>
            <a:endParaRPr lang="zh-CN" altLang="zh-CN" dirty="0"/>
          </a:p>
          <a:p>
            <a:pPr indent="457200"/>
            <a:r>
              <a:rPr lang="zh-CN" altLang="zh-CN" dirty="0"/>
              <a:t>是</a:t>
            </a:r>
            <a:r>
              <a:rPr lang="en-US" altLang="zh-CN" dirty="0"/>
              <a:t>/</a:t>
            </a:r>
            <a:r>
              <a:rPr lang="zh-CN" altLang="zh-CN" dirty="0"/>
              <a:t>否就是指布尔值。是</a:t>
            </a:r>
            <a:r>
              <a:rPr lang="en-US" altLang="zh-CN" dirty="0"/>
              <a:t>/</a:t>
            </a:r>
            <a:r>
              <a:rPr lang="zh-CN" altLang="zh-CN" dirty="0"/>
              <a:t>否的用法是：用于包含两个可能的值（如“是</a:t>
            </a:r>
            <a:r>
              <a:rPr lang="en-US" altLang="zh-CN" dirty="0"/>
              <a:t>/</a:t>
            </a:r>
            <a:r>
              <a:rPr lang="zh-CN" altLang="zh-CN" dirty="0"/>
              <a:t>否”或“真</a:t>
            </a:r>
            <a:r>
              <a:rPr lang="en-US" altLang="zh-CN" dirty="0"/>
              <a:t>/</a:t>
            </a:r>
            <a:r>
              <a:rPr lang="zh-CN" altLang="zh-CN" dirty="0"/>
              <a:t>假”）之一的“真</a:t>
            </a:r>
            <a:r>
              <a:rPr lang="en-US" altLang="zh-CN" dirty="0"/>
              <a:t>/</a:t>
            </a:r>
            <a:r>
              <a:rPr lang="zh-CN" altLang="zh-CN" dirty="0"/>
              <a:t>假”字段。</a:t>
            </a:r>
          </a:p>
          <a:p>
            <a:pPr indent="457200"/>
            <a:r>
              <a:rPr lang="en-US" altLang="zh-CN" b="1" dirty="0"/>
              <a:t>8.OLE</a:t>
            </a:r>
            <a:r>
              <a:rPr lang="zh-CN" altLang="zh-CN" b="1" dirty="0"/>
              <a:t>对象</a:t>
            </a:r>
          </a:p>
          <a:p>
            <a:pPr indent="457200"/>
            <a:r>
              <a:rPr lang="en-US" altLang="zh-CN" dirty="0"/>
              <a:t>OLE</a:t>
            </a:r>
            <a:r>
              <a:rPr lang="zh-CN" altLang="zh-CN" dirty="0"/>
              <a:t>对象就是指</a:t>
            </a:r>
            <a:r>
              <a:rPr lang="en-US" altLang="zh-CN" dirty="0"/>
              <a:t>OLE</a:t>
            </a:r>
            <a:r>
              <a:rPr lang="zh-CN" altLang="zh-CN" dirty="0"/>
              <a:t>对象或其他二进制数据。</a:t>
            </a:r>
            <a:r>
              <a:rPr lang="en-US" altLang="zh-CN" dirty="0"/>
              <a:t>OLE</a:t>
            </a:r>
            <a:r>
              <a:rPr lang="zh-CN" altLang="zh-CN" dirty="0"/>
              <a:t>对象的用法是：用于存储其他</a:t>
            </a:r>
            <a:r>
              <a:rPr lang="en-US" altLang="zh-CN" dirty="0"/>
              <a:t>Microsoft Windows</a:t>
            </a:r>
            <a:r>
              <a:rPr lang="zh-CN" altLang="zh-CN" dirty="0"/>
              <a:t>应用程序中的</a:t>
            </a:r>
            <a:r>
              <a:rPr lang="en-US" altLang="zh-CN" dirty="0"/>
              <a:t>OLE</a:t>
            </a:r>
            <a:r>
              <a:rPr lang="zh-CN" altLang="zh-CN" dirty="0"/>
              <a:t>对象，最大为</a:t>
            </a:r>
            <a:r>
              <a:rPr lang="en-US" altLang="zh-CN" dirty="0"/>
              <a:t>1GB</a:t>
            </a:r>
            <a:r>
              <a:rPr lang="zh-CN" altLang="zh-CN" dirty="0"/>
              <a:t>。</a:t>
            </a:r>
          </a:p>
        </p:txBody>
      </p:sp>
    </p:spTree>
    <p:extLst>
      <p:ext uri="{BB962C8B-B14F-4D97-AF65-F5344CB8AC3E}">
        <p14:creationId xmlns:p14="http://schemas.microsoft.com/office/powerpoint/2010/main" val="29482935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593758"/>
            <a:ext cx="9622028" cy="5139385"/>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9.</a:t>
            </a:r>
            <a:r>
              <a:rPr lang="zh-CN" altLang="zh-CN" b="1" dirty="0"/>
              <a:t>超级链接</a:t>
            </a:r>
            <a:endParaRPr lang="zh-CN" altLang="zh-CN" dirty="0"/>
          </a:p>
          <a:p>
            <a:pPr indent="457200"/>
            <a:r>
              <a:rPr lang="zh-CN" altLang="zh-CN" dirty="0"/>
              <a:t>超级链接就是指超链接。超级链接的用法是：用于存储超链接，以通过</a:t>
            </a:r>
            <a:r>
              <a:rPr lang="en-US" altLang="zh-CN" dirty="0"/>
              <a:t>URL</a:t>
            </a:r>
            <a:r>
              <a:rPr lang="zh-CN" altLang="zh-CN" dirty="0"/>
              <a:t>（统一资源定位器）对网页进行单击访问，或通过</a:t>
            </a:r>
            <a:r>
              <a:rPr lang="en-US" altLang="zh-CN" dirty="0"/>
              <a:t>UNC</a:t>
            </a:r>
            <a:r>
              <a:rPr lang="zh-CN" altLang="zh-CN" dirty="0"/>
              <a:t>（通用命名约定）格式的名称对文件进行了访问，还可以链接至数据库中存储的</a:t>
            </a:r>
            <a:r>
              <a:rPr lang="en-US" altLang="zh-CN" dirty="0"/>
              <a:t>Access</a:t>
            </a:r>
            <a:r>
              <a:rPr lang="zh-CN" altLang="zh-CN" dirty="0"/>
              <a:t>对象。</a:t>
            </a:r>
          </a:p>
          <a:p>
            <a:pPr indent="457200"/>
            <a:r>
              <a:rPr lang="zh-CN" altLang="zh-CN" dirty="0"/>
              <a:t>超级链接最大为</a:t>
            </a:r>
            <a:r>
              <a:rPr lang="en-US" altLang="zh-CN" dirty="0"/>
              <a:t>1GB</a:t>
            </a:r>
            <a:r>
              <a:rPr lang="zh-CN" altLang="zh-CN" dirty="0"/>
              <a:t>字符，或</a:t>
            </a:r>
            <a:r>
              <a:rPr lang="en-US" altLang="zh-CN" dirty="0"/>
              <a:t>2GB</a:t>
            </a:r>
            <a:r>
              <a:rPr lang="zh-CN" altLang="zh-CN" dirty="0"/>
              <a:t>存储空间（每个字符</a:t>
            </a:r>
            <a:r>
              <a:rPr lang="en-US" altLang="zh-CN" dirty="0"/>
              <a:t>2</a:t>
            </a:r>
            <a:r>
              <a:rPr lang="zh-CN" altLang="zh-CN" dirty="0"/>
              <a:t>个字节），可以在控件中显示</a:t>
            </a:r>
            <a:r>
              <a:rPr lang="en-US" altLang="zh-CN" dirty="0"/>
              <a:t>65.535</a:t>
            </a:r>
            <a:r>
              <a:rPr lang="zh-CN" altLang="zh-CN" dirty="0"/>
              <a:t>个字符。</a:t>
            </a:r>
          </a:p>
          <a:p>
            <a:pPr indent="457200"/>
            <a:r>
              <a:rPr lang="en-US" altLang="zh-CN" b="1" dirty="0"/>
              <a:t>10.</a:t>
            </a:r>
            <a:r>
              <a:rPr lang="zh-CN" altLang="zh-CN" b="1" dirty="0"/>
              <a:t>附件</a:t>
            </a:r>
            <a:endParaRPr lang="zh-CN" altLang="zh-CN" dirty="0"/>
          </a:p>
          <a:p>
            <a:pPr indent="457200"/>
            <a:r>
              <a:rPr lang="zh-CN" altLang="zh-CN" dirty="0"/>
              <a:t>附件就是指图片、图像、二进制文件和</a:t>
            </a:r>
            <a:r>
              <a:rPr lang="en-US" altLang="zh-CN" dirty="0"/>
              <a:t>Office</a:t>
            </a:r>
            <a:r>
              <a:rPr lang="zh-CN" altLang="zh-CN" dirty="0"/>
              <a:t>文件。附件的用法是：用于存储数字图像和任意类型的二进制文件的首选数据类型。</a:t>
            </a:r>
          </a:p>
          <a:p>
            <a:pPr indent="457200"/>
            <a:r>
              <a:rPr lang="zh-CN" altLang="zh-CN" dirty="0"/>
              <a:t>对于压缩的附件大水为</a:t>
            </a:r>
            <a:r>
              <a:rPr lang="en-US" altLang="zh-CN" dirty="0"/>
              <a:t>2GB</a:t>
            </a:r>
            <a:r>
              <a:rPr lang="zh-CN" altLang="zh-CN" dirty="0"/>
              <a:t>；对于未压缩的附件的大小，大约是</a:t>
            </a:r>
            <a:r>
              <a:rPr lang="en-US" altLang="zh-CN" dirty="0"/>
              <a:t>700k</a:t>
            </a:r>
            <a:r>
              <a:rPr lang="zh-CN" altLang="zh-CN" dirty="0"/>
              <a:t>，具体取决于附件的可压缩程度。</a:t>
            </a:r>
          </a:p>
        </p:txBody>
      </p:sp>
    </p:spTree>
    <p:extLst>
      <p:ext uri="{BB962C8B-B14F-4D97-AF65-F5344CB8AC3E}">
        <p14:creationId xmlns:p14="http://schemas.microsoft.com/office/powerpoint/2010/main" val="2438409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1798443"/>
            <a:ext cx="9475376" cy="281709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11</a:t>
            </a:r>
            <a:r>
              <a:rPr lang="zh-CN" altLang="zh-CN" b="1" dirty="0"/>
              <a:t>．查阅向导</a:t>
            </a:r>
            <a:endParaRPr lang="zh-CN" altLang="zh-CN" dirty="0"/>
          </a:p>
          <a:p>
            <a:pPr indent="457200"/>
            <a:r>
              <a:rPr lang="zh-CN" altLang="zh-CN" dirty="0"/>
              <a:t>查阅向导就是指实际上不是数据类型，而会调用“查阅向导”功能。查阅向导的用法是：用于启动“查阅向导”功能，使读者珂以创建一个使用组合框在其他表、查询或值列表中查阅值的字段。</a:t>
            </a:r>
          </a:p>
          <a:p>
            <a:pPr indent="457200"/>
            <a:r>
              <a:rPr lang="zh-CN" altLang="zh-CN" dirty="0"/>
              <a:t>查阅向导的大小基于表或查询绑定列的大小；基于值，用于存储值的文本字段的大小。</a:t>
            </a:r>
          </a:p>
        </p:txBody>
      </p:sp>
    </p:spTree>
    <p:extLst>
      <p:ext uri="{BB962C8B-B14F-4D97-AF65-F5344CB8AC3E}">
        <p14:creationId xmlns:p14="http://schemas.microsoft.com/office/powerpoint/2010/main" val="20340583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02275" y="679904"/>
            <a:ext cx="9212046" cy="5212896"/>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4.3.2  </a:t>
            </a:r>
            <a:r>
              <a:rPr lang="zh-CN" altLang="zh-CN" b="1" dirty="0"/>
              <a:t>字段属性</a:t>
            </a:r>
          </a:p>
          <a:p>
            <a:pPr indent="457200"/>
            <a:r>
              <a:rPr lang="zh-CN" altLang="zh-CN" dirty="0"/>
              <a:t>在创建表的过程中，除了对字段的类型、长度进行设置外，还有一些特殊的设置要求，比如，字段的有效性规则、有效性文本、字段的显示格式等。这些属性的设置使得用户使用数据库更加安全、方便和可靠。</a:t>
            </a:r>
          </a:p>
          <a:p>
            <a:pPr indent="457200"/>
            <a:r>
              <a:rPr lang="zh-CN" altLang="zh-CN" dirty="0"/>
              <a:t>表设计器的下半部分都是用来设置表中字段的属性的，可以通过对字段属性的设置对字段进行更高一级的设置，字段大小用来设置文本型字段的最大长度和数字型字段的取值范围；字段格式是用来设置数据的显示和打印方式的。</a:t>
            </a:r>
            <a:endParaRPr lang="en-US" altLang="zh-CN" dirty="0"/>
          </a:p>
          <a:p>
            <a:pPr indent="457200"/>
            <a:r>
              <a:rPr lang="en-US" altLang="zh-CN" b="1" dirty="0"/>
              <a:t>1.</a:t>
            </a:r>
            <a:r>
              <a:rPr lang="zh-CN" altLang="zh-CN" b="1" dirty="0"/>
              <a:t>设置字段大小</a:t>
            </a:r>
            <a:endParaRPr lang="zh-CN" altLang="zh-CN" dirty="0"/>
          </a:p>
          <a:p>
            <a:pPr indent="457200"/>
            <a:r>
              <a:rPr lang="en-US" altLang="zh-CN" b="1" dirty="0"/>
              <a:t>2</a:t>
            </a:r>
            <a:r>
              <a:rPr lang="zh-CN" altLang="zh-CN" b="1" dirty="0"/>
              <a:t>．设置字段格式</a:t>
            </a:r>
            <a:endParaRPr lang="zh-CN" altLang="zh-CN" dirty="0"/>
          </a:p>
          <a:p>
            <a:pPr indent="457200"/>
            <a:r>
              <a:rPr lang="zh-CN" altLang="zh-CN" dirty="0"/>
              <a:t>字段格式是用来限制数据的显示格式。不同的数据类型的字段，其格式选择所不同。</a:t>
            </a:r>
          </a:p>
        </p:txBody>
      </p:sp>
    </p:spTree>
    <p:extLst>
      <p:ext uri="{BB962C8B-B14F-4D97-AF65-F5344CB8AC3E}">
        <p14:creationId xmlns:p14="http://schemas.microsoft.com/office/powerpoint/2010/main" val="17884572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02275" y="404134"/>
            <a:ext cx="9336847" cy="3267981"/>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4.3.3  </a:t>
            </a:r>
            <a:r>
              <a:rPr lang="zh-CN" altLang="zh-CN" b="1" dirty="0"/>
              <a:t>字段编辑规则</a:t>
            </a:r>
          </a:p>
          <a:p>
            <a:pPr indent="457200"/>
            <a:r>
              <a:rPr lang="zh-CN" altLang="zh-CN" dirty="0"/>
              <a:t>字段的编辑规则就是在一个或多个字段内输入数据所依据的限制和条件的设置规则。设定字段的有效性规则分为两种类型，即字段有效性规则和记录有效性规则。下面将介绍这两种规则的知识。</a:t>
            </a:r>
          </a:p>
          <a:p>
            <a:pPr indent="457200"/>
            <a:r>
              <a:rPr lang="en-US" altLang="zh-CN" b="1" dirty="0"/>
              <a:t>1</a:t>
            </a:r>
            <a:r>
              <a:rPr lang="zh-CN" altLang="zh-CN" b="1" dirty="0"/>
              <a:t>．设置字段的验证规则</a:t>
            </a:r>
            <a:endParaRPr lang="zh-CN" altLang="zh-CN" dirty="0"/>
          </a:p>
          <a:p>
            <a:pPr indent="457200"/>
            <a:r>
              <a:rPr lang="zh-CN" altLang="zh-CN" dirty="0"/>
              <a:t>设置字段的验证规则时，用户首先应该考虑的是，保证输入的数据与字段数据类型相符。</a:t>
            </a:r>
          </a:p>
        </p:txBody>
      </p:sp>
      <p:pic>
        <p:nvPicPr>
          <p:cNvPr id="7170" name="图片 1">
            <a:extLst>
              <a:ext uri="{FF2B5EF4-FFF2-40B4-BE49-F238E27FC236}">
                <a16:creationId xmlns:a16="http://schemas.microsoft.com/office/drawing/2014/main" id="{562F5077-7F99-4ED4-B065-32DD5A38554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19149" y="3429000"/>
            <a:ext cx="5903097" cy="2550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618875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57479" y="884984"/>
            <a:ext cx="8877039" cy="19036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4.3.4  </a:t>
            </a:r>
            <a:r>
              <a:rPr lang="zh-CN" altLang="zh-CN" b="1" dirty="0"/>
              <a:t>使用</a:t>
            </a:r>
            <a:r>
              <a:rPr lang="en-US" altLang="zh-CN" b="1" dirty="0"/>
              <a:t>“</a:t>
            </a:r>
            <a:r>
              <a:rPr lang="zh-CN" altLang="zh-CN" b="1" dirty="0"/>
              <a:t>输入掩码</a:t>
            </a:r>
            <a:r>
              <a:rPr lang="en-US" altLang="zh-CN" b="1" dirty="0"/>
              <a:t>”</a:t>
            </a:r>
            <a:endParaRPr lang="zh-CN" altLang="zh-CN" b="1" dirty="0"/>
          </a:p>
          <a:p>
            <a:pPr indent="457200"/>
            <a:r>
              <a:rPr lang="zh-CN" altLang="zh-CN" dirty="0"/>
              <a:t>在输入数据时，如果要求以指定的格式输入数据或检查输入过程中的错误，则可以使用输入掩码。使用</a:t>
            </a:r>
            <a:r>
              <a:rPr lang="en-US" altLang="zh-CN" dirty="0"/>
              <a:t>Access 2016</a:t>
            </a:r>
            <a:r>
              <a:rPr lang="zh-CN" altLang="zh-CN" dirty="0"/>
              <a:t>提供的</a:t>
            </a:r>
            <a:r>
              <a:rPr lang="en-US" altLang="zh-CN" dirty="0"/>
              <a:t>“</a:t>
            </a:r>
            <a:r>
              <a:rPr lang="zh-CN" altLang="zh-CN" dirty="0"/>
              <a:t>输入掩码向导</a:t>
            </a:r>
            <a:r>
              <a:rPr lang="en-US" altLang="zh-CN" dirty="0"/>
              <a:t>”</a:t>
            </a:r>
            <a:r>
              <a:rPr lang="zh-CN" altLang="zh-CN" dirty="0"/>
              <a:t>可以轻松完成输入掩码的设置。</a:t>
            </a:r>
          </a:p>
        </p:txBody>
      </p:sp>
      <p:pic>
        <p:nvPicPr>
          <p:cNvPr id="8194" name="图片 1">
            <a:extLst>
              <a:ext uri="{FF2B5EF4-FFF2-40B4-BE49-F238E27FC236}">
                <a16:creationId xmlns:a16="http://schemas.microsoft.com/office/drawing/2014/main" id="{F1DF14D9-51B3-4589-9AEA-19D54F5054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29281" y="2908108"/>
            <a:ext cx="5733434" cy="2883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511561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1462C79-EED8-4446-9394-C84809A93914}"/>
              </a:ext>
            </a:extLst>
          </p:cNvPr>
          <p:cNvSpPr txBox="1"/>
          <p:nvPr/>
        </p:nvSpPr>
        <p:spPr>
          <a:xfrm>
            <a:off x="7404925" y="862921"/>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554225" y="992253"/>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E3E11741-E0AE-4C99-8BB0-FA2B455F1FD4}"/>
              </a:ext>
            </a:extLst>
          </p:cNvPr>
          <p:cNvSpPr txBox="1"/>
          <p:nvPr/>
        </p:nvSpPr>
        <p:spPr>
          <a:xfrm>
            <a:off x="7407593" y="1876716"/>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sp>
        <p:nvSpPr>
          <p:cNvPr id="5" name="文本框 4">
            <a:extLst>
              <a:ext uri="{FF2B5EF4-FFF2-40B4-BE49-F238E27FC236}">
                <a16:creationId xmlns:a16="http://schemas.microsoft.com/office/drawing/2014/main" id="{EFCD55F1-7E53-4D94-B849-03B234E0F197}"/>
              </a:ext>
            </a:extLst>
          </p:cNvPr>
          <p:cNvSpPr txBox="1"/>
          <p:nvPr/>
        </p:nvSpPr>
        <p:spPr>
          <a:xfrm>
            <a:off x="7428937" y="2900145"/>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567294" y="2008055"/>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FC40EEEA-082D-4E9C-AD82-845A3CAF94C9}"/>
              </a:ext>
            </a:extLst>
          </p:cNvPr>
          <p:cNvCxnSpPr/>
          <p:nvPr/>
        </p:nvCxnSpPr>
        <p:spPr>
          <a:xfrm flipH="1">
            <a:off x="7538702" y="3046724"/>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1" name="文本框 10">
            <a:hlinkClick r:id="rId2" action="ppaction://hlinksldjump"/>
            <a:extLst>
              <a:ext uri="{FF2B5EF4-FFF2-40B4-BE49-F238E27FC236}">
                <a16:creationId xmlns:a16="http://schemas.microsoft.com/office/drawing/2014/main" id="{9ABC2E97-B359-4AB2-848B-D2653B68151A}"/>
              </a:ext>
            </a:extLst>
          </p:cNvPr>
          <p:cNvSpPr txBox="1"/>
          <p:nvPr/>
        </p:nvSpPr>
        <p:spPr>
          <a:xfrm>
            <a:off x="8440644" y="1861254"/>
            <a:ext cx="121058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表的联接</a:t>
            </a:r>
            <a:endParaRPr lang="zh-CN" altLang="en-US" dirty="0"/>
          </a:p>
        </p:txBody>
      </p:sp>
      <p:sp>
        <p:nvSpPr>
          <p:cNvPr id="12" name="文本框 11">
            <a:hlinkClick r:id="rId3" action="ppaction://hlinksldjump"/>
            <a:extLst>
              <a:ext uri="{FF2B5EF4-FFF2-40B4-BE49-F238E27FC236}">
                <a16:creationId xmlns:a16="http://schemas.microsoft.com/office/drawing/2014/main" id="{434003EC-243D-457F-A944-3C9706F6BB77}"/>
              </a:ext>
            </a:extLst>
          </p:cNvPr>
          <p:cNvSpPr txBox="1"/>
          <p:nvPr/>
        </p:nvSpPr>
        <p:spPr>
          <a:xfrm>
            <a:off x="8454499" y="2895230"/>
            <a:ext cx="146706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字段的设置</a:t>
            </a:r>
            <a:endParaRPr lang="zh-CN" altLang="en-US" dirty="0"/>
          </a:p>
        </p:txBody>
      </p:sp>
      <p:sp>
        <p:nvSpPr>
          <p:cNvPr id="22" name="文本框 21">
            <a:hlinkClick r:id="rId4" action="ppaction://hlinksldjump"/>
            <a:extLst>
              <a:ext uri="{FF2B5EF4-FFF2-40B4-BE49-F238E27FC236}">
                <a16:creationId xmlns:a16="http://schemas.microsoft.com/office/drawing/2014/main" id="{A4FA8CBE-305F-4333-AF39-400B25841AD0}"/>
              </a:ext>
            </a:extLst>
          </p:cNvPr>
          <p:cNvSpPr txBox="1"/>
          <p:nvPr/>
        </p:nvSpPr>
        <p:spPr>
          <a:xfrm>
            <a:off x="8447904" y="852512"/>
            <a:ext cx="954107"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创建表</a:t>
            </a:r>
            <a:endParaRPr lang="zh-CN" altLang="en-US" dirty="0"/>
          </a:p>
        </p:txBody>
      </p:sp>
      <p:sp>
        <p:nvSpPr>
          <p:cNvPr id="13" name="文本框 12">
            <a:extLst>
              <a:ext uri="{FF2B5EF4-FFF2-40B4-BE49-F238E27FC236}">
                <a16:creationId xmlns:a16="http://schemas.microsoft.com/office/drawing/2014/main" id="{4996F3D3-18E8-4464-A8D2-8D67610EE59D}"/>
              </a:ext>
            </a:extLst>
          </p:cNvPr>
          <p:cNvSpPr txBox="1"/>
          <p:nvPr/>
        </p:nvSpPr>
        <p:spPr>
          <a:xfrm>
            <a:off x="7424493" y="3924475"/>
            <a:ext cx="704686" cy="530014"/>
          </a:xfrm>
          <a:custGeom>
            <a:avLst/>
            <a:gdLst/>
            <a:ahLst/>
            <a:cxnLst/>
            <a:rect l="l" t="t" r="r" b="b"/>
            <a:pathLst>
              <a:path w="1119188" h="833437">
                <a:moveTo>
                  <a:pt x="909638" y="119062"/>
                </a:moveTo>
                <a:lnTo>
                  <a:pt x="638175" y="547687"/>
                </a:lnTo>
                <a:lnTo>
                  <a:pt x="914400" y="547687"/>
                </a:lnTo>
                <a:lnTo>
                  <a:pt x="914400" y="119062"/>
                </a:ln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942975" y="0"/>
                </a:moveTo>
                <a:lnTo>
                  <a:pt x="990600" y="0"/>
                </a:lnTo>
                <a:lnTo>
                  <a:pt x="990600" y="547687"/>
                </a:lnTo>
                <a:lnTo>
                  <a:pt x="1119188" y="547687"/>
                </a:lnTo>
                <a:lnTo>
                  <a:pt x="1119188" y="558469"/>
                </a:lnTo>
                <a:lnTo>
                  <a:pt x="1089451" y="576262"/>
                </a:lnTo>
                <a:lnTo>
                  <a:pt x="990600" y="576262"/>
                </a:lnTo>
                <a:lnTo>
                  <a:pt x="990600" y="635411"/>
                </a:lnTo>
                <a:lnTo>
                  <a:pt x="914400" y="681006"/>
                </a:lnTo>
                <a:lnTo>
                  <a:pt x="914400" y="576262"/>
                </a:lnTo>
                <a:lnTo>
                  <a:pt x="595313" y="576262"/>
                </a:lnTo>
                <a:lnTo>
                  <a:pt x="595313" y="552450"/>
                </a:ln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14" name="直接连接符 13">
            <a:extLst>
              <a:ext uri="{FF2B5EF4-FFF2-40B4-BE49-F238E27FC236}">
                <a16:creationId xmlns:a16="http://schemas.microsoft.com/office/drawing/2014/main" id="{FBE9AF99-F497-4F77-8B21-B9E6CDCD527E}"/>
              </a:ext>
            </a:extLst>
          </p:cNvPr>
          <p:cNvCxnSpPr/>
          <p:nvPr/>
        </p:nvCxnSpPr>
        <p:spPr>
          <a:xfrm flipH="1">
            <a:off x="7565164" y="4055917"/>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5" name="文本框 14">
            <a:hlinkClick r:id="rId5" action="ppaction://hlinksldjump"/>
            <a:extLst>
              <a:ext uri="{FF2B5EF4-FFF2-40B4-BE49-F238E27FC236}">
                <a16:creationId xmlns:a16="http://schemas.microsoft.com/office/drawing/2014/main" id="{7A7A1D8E-0B7B-47BB-8AF2-19B2C8A9BD59}"/>
              </a:ext>
            </a:extLst>
          </p:cNvPr>
          <p:cNvSpPr txBox="1"/>
          <p:nvPr/>
        </p:nvSpPr>
        <p:spPr>
          <a:xfrm>
            <a:off x="8470024" y="3855837"/>
            <a:ext cx="146706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主键和索引</a:t>
            </a:r>
          </a:p>
        </p:txBody>
      </p:sp>
      <p:cxnSp>
        <p:nvCxnSpPr>
          <p:cNvPr id="16" name="直接连接符 15">
            <a:extLst>
              <a:ext uri="{FF2B5EF4-FFF2-40B4-BE49-F238E27FC236}">
                <a16:creationId xmlns:a16="http://schemas.microsoft.com/office/drawing/2014/main" id="{EBAD6A76-7342-445D-B484-FC9AD6588C16}"/>
              </a:ext>
            </a:extLst>
          </p:cNvPr>
          <p:cNvCxnSpPr/>
          <p:nvPr/>
        </p:nvCxnSpPr>
        <p:spPr>
          <a:xfrm flipH="1">
            <a:off x="7589709" y="5045737"/>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7" name="文本框 16">
            <a:hlinkClick r:id="rId3" action="ppaction://hlinksldjump"/>
            <a:extLst>
              <a:ext uri="{FF2B5EF4-FFF2-40B4-BE49-F238E27FC236}">
                <a16:creationId xmlns:a16="http://schemas.microsoft.com/office/drawing/2014/main" id="{1B0D2A56-4487-4A1A-8EBC-0A024D6C529F}"/>
              </a:ext>
            </a:extLst>
          </p:cNvPr>
          <p:cNvSpPr txBox="1"/>
          <p:nvPr/>
        </p:nvSpPr>
        <p:spPr>
          <a:xfrm>
            <a:off x="8480055" y="4947260"/>
            <a:ext cx="2749471"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删除或修改数据库设计</a:t>
            </a:r>
          </a:p>
        </p:txBody>
      </p:sp>
      <p:sp>
        <p:nvSpPr>
          <p:cNvPr id="18" name="文本框 17">
            <a:extLst>
              <a:ext uri="{FF2B5EF4-FFF2-40B4-BE49-F238E27FC236}">
                <a16:creationId xmlns:a16="http://schemas.microsoft.com/office/drawing/2014/main" id="{0BD78E7C-ABD9-4E39-A7E2-73DA268E8889}"/>
              </a:ext>
            </a:extLst>
          </p:cNvPr>
          <p:cNvSpPr txBox="1"/>
          <p:nvPr/>
        </p:nvSpPr>
        <p:spPr>
          <a:xfrm>
            <a:off x="7302948" y="4620144"/>
            <a:ext cx="1022760" cy="1015663"/>
          </a:xfrm>
          <a:prstGeom prst="rect">
            <a:avLst/>
          </a:prstGeom>
          <a:noFill/>
        </p:spPr>
        <p:txBody>
          <a:bodyPr wrap="square" rtlCol="0">
            <a:spAutoFit/>
          </a:bodyPr>
          <a:lstStyle/>
          <a:p>
            <a:r>
              <a:rPr lang="en-US" altLang="zh-CN" sz="6000" dirty="0">
                <a:solidFill>
                  <a:srgbClr val="AD6126"/>
                </a:solidFill>
                <a:latin typeface="幼圆" panose="02010509060101010101" pitchFamily="49" charset="-122"/>
                <a:ea typeface="幼圆" panose="02010509060101010101" pitchFamily="49" charset="-122"/>
              </a:rPr>
              <a:t>05</a:t>
            </a:r>
            <a:endParaRPr lang="zh-CN" altLang="en-US" sz="6000" dirty="0">
              <a:solidFill>
                <a:srgbClr val="AD6126"/>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6662192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622788"/>
            <a:ext cx="8877039"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4.3.5  </a:t>
            </a:r>
            <a:r>
              <a:rPr lang="zh-CN" altLang="zh-CN" b="1" dirty="0"/>
              <a:t>创建查阅字段</a:t>
            </a:r>
          </a:p>
          <a:p>
            <a:pPr indent="457200"/>
            <a:r>
              <a:rPr lang="zh-CN" altLang="zh-CN" dirty="0"/>
              <a:t>表中输入的数据经常是一个数据集合的某个值，对于这种情况，</a:t>
            </a:r>
            <a:r>
              <a:rPr lang="en-US" altLang="zh-CN" dirty="0"/>
              <a:t>Access</a:t>
            </a:r>
            <a:r>
              <a:rPr lang="zh-CN" altLang="zh-CN" dirty="0"/>
              <a:t>提供了</a:t>
            </a:r>
            <a:r>
              <a:rPr lang="en-US" altLang="zh-CN" dirty="0"/>
              <a:t>“</a:t>
            </a:r>
            <a:r>
              <a:rPr lang="zh-CN" altLang="zh-CN" dirty="0"/>
              <a:t>查阅</a:t>
            </a:r>
            <a:r>
              <a:rPr lang="en-US" altLang="zh-CN" dirty="0"/>
              <a:t>”</a:t>
            </a:r>
            <a:r>
              <a:rPr lang="zh-CN" altLang="zh-CN" dirty="0"/>
              <a:t>这种特殊的数据类型。如果字段设置成这种类型的数据，输入时就可以从某一列表中选择数据。</a:t>
            </a:r>
          </a:p>
        </p:txBody>
      </p:sp>
      <p:pic>
        <p:nvPicPr>
          <p:cNvPr id="9218" name="图片 1">
            <a:extLst>
              <a:ext uri="{FF2B5EF4-FFF2-40B4-BE49-F238E27FC236}">
                <a16:creationId xmlns:a16="http://schemas.microsoft.com/office/drawing/2014/main" id="{34B304E3-2B48-4A98-ABAD-9A6E4A4557D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6137" y="2656311"/>
            <a:ext cx="4379388" cy="3183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图片 1">
            <a:extLst>
              <a:ext uri="{FF2B5EF4-FFF2-40B4-BE49-F238E27FC236}">
                <a16:creationId xmlns:a16="http://schemas.microsoft.com/office/drawing/2014/main" id="{905F9B7C-ECCF-440F-BE50-9B87C20400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16492" y="2653103"/>
            <a:ext cx="3932166" cy="318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374179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93626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796212" y="3972975"/>
            <a:ext cx="3262432" cy="830997"/>
          </a:xfrm>
          <a:prstGeom prst="rect">
            <a:avLst/>
          </a:prstGeom>
        </p:spPr>
        <p:txBody>
          <a:bodyPr wrap="none">
            <a:spAutoFit/>
          </a:bodyPr>
          <a:lstStyle/>
          <a:p>
            <a:r>
              <a:rPr lang="zh-CN" altLang="zh-CN" sz="4800" b="1" dirty="0"/>
              <a:t>主键和索引</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324889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04</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0412546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79238" y="1333986"/>
            <a:ext cx="8633524" cy="376052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dirty="0"/>
              <a:t>在</a:t>
            </a:r>
            <a:r>
              <a:rPr lang="en-US" altLang="zh-CN" dirty="0"/>
              <a:t>Access 2016</a:t>
            </a:r>
            <a:r>
              <a:rPr lang="zh-CN" altLang="zh-CN" dirty="0"/>
              <a:t>中，每个表通常都应有一个主键字段。如果表中某一个字段可以惟一标识记录，那么就可以将该字段定义为主键创建索引，则有助于</a:t>
            </a:r>
            <a:r>
              <a:rPr lang="en-US" altLang="zh-CN" dirty="0"/>
              <a:t>Access</a:t>
            </a:r>
            <a:r>
              <a:rPr lang="zh-CN" altLang="zh-CN" dirty="0"/>
              <a:t>快速查找和排序记录，使用索引来查找数据，正如在图书馆使用索引查找书目一样。</a:t>
            </a:r>
            <a:endParaRPr lang="en-US" altLang="zh-CN" dirty="0"/>
          </a:p>
          <a:p>
            <a:pPr indent="457200"/>
            <a:r>
              <a:rPr lang="zh-CN" altLang="zh-CN" dirty="0"/>
              <a:t>一个优秀的主键应具有如下几个特征：</a:t>
            </a:r>
          </a:p>
          <a:p>
            <a:pPr indent="457200"/>
            <a:r>
              <a:rPr lang="zh-CN" altLang="zh-CN" dirty="0"/>
              <a:t>（</a:t>
            </a:r>
            <a:r>
              <a:rPr lang="en-US" altLang="zh-CN" dirty="0"/>
              <a:t>1</a:t>
            </a:r>
            <a:r>
              <a:rPr lang="zh-CN" altLang="zh-CN" dirty="0"/>
              <a:t>）它惟一标识每一行。</a:t>
            </a:r>
          </a:p>
          <a:p>
            <a:pPr indent="457200"/>
            <a:r>
              <a:rPr lang="zh-CN" altLang="zh-CN" dirty="0"/>
              <a:t>（</a:t>
            </a:r>
            <a:r>
              <a:rPr lang="en-US" altLang="zh-CN" dirty="0"/>
              <a:t>2</a:t>
            </a:r>
            <a:r>
              <a:rPr lang="zh-CN" altLang="zh-CN" dirty="0"/>
              <a:t>）它从不为空或为</a:t>
            </a:r>
            <a:r>
              <a:rPr lang="en-US" altLang="zh-CN" dirty="0"/>
              <a:t>Null</a:t>
            </a:r>
            <a:r>
              <a:rPr lang="zh-CN" altLang="zh-CN" dirty="0"/>
              <a:t>，即它始终包含一个值。</a:t>
            </a:r>
          </a:p>
          <a:p>
            <a:pPr indent="457200"/>
            <a:r>
              <a:rPr lang="zh-CN" altLang="zh-CN" dirty="0"/>
              <a:t>（</a:t>
            </a:r>
            <a:r>
              <a:rPr lang="en-US" altLang="zh-CN" dirty="0"/>
              <a:t>3</a:t>
            </a:r>
            <a:r>
              <a:rPr lang="zh-CN" altLang="zh-CN" dirty="0"/>
              <a:t>）它几乎不改变（理想情况下永不改变）。</a:t>
            </a:r>
          </a:p>
        </p:txBody>
      </p:sp>
    </p:spTree>
    <p:extLst>
      <p:ext uri="{BB962C8B-B14F-4D97-AF65-F5344CB8AC3E}">
        <p14:creationId xmlns:p14="http://schemas.microsoft.com/office/powerpoint/2010/main" val="407929288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165794" y="474583"/>
            <a:ext cx="10134415"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4.4.1  </a:t>
            </a:r>
            <a:r>
              <a:rPr lang="zh-CN" altLang="zh-CN" b="1" dirty="0"/>
              <a:t>自动编号主键</a:t>
            </a:r>
          </a:p>
          <a:p>
            <a:pPr indent="457200"/>
            <a:r>
              <a:rPr lang="zh-CN" altLang="zh-CN" dirty="0"/>
              <a:t>在“数据表视图”中创建新表时，</a:t>
            </a:r>
            <a:r>
              <a:rPr lang="en-US" altLang="zh-CN" dirty="0" err="1"/>
              <a:t>Accsee</a:t>
            </a:r>
            <a:r>
              <a:rPr lang="zh-CN" altLang="zh-CN" dirty="0"/>
              <a:t>自动为用户创建主键，并且为它指定字段名</a:t>
            </a:r>
            <a:r>
              <a:rPr lang="en-US" altLang="zh-CN" dirty="0"/>
              <a:t>ID</a:t>
            </a:r>
            <a:r>
              <a:rPr lang="zh-CN" altLang="zh-CN" dirty="0"/>
              <a:t>和</a:t>
            </a:r>
            <a:r>
              <a:rPr lang="en-US" altLang="zh-CN" dirty="0"/>
              <a:t>“</a:t>
            </a:r>
            <a:r>
              <a:rPr lang="zh-CN" altLang="zh-CN" dirty="0"/>
              <a:t>自动编号</a:t>
            </a:r>
            <a:r>
              <a:rPr lang="en-US" altLang="zh-CN" dirty="0"/>
              <a:t>”</a:t>
            </a:r>
            <a:r>
              <a:rPr lang="zh-CN" altLang="zh-CN" dirty="0"/>
              <a:t>数据类型，默认情况下，该字段在</a:t>
            </a:r>
            <a:r>
              <a:rPr lang="en-US" altLang="zh-CN" dirty="0"/>
              <a:t>“</a:t>
            </a:r>
            <a:r>
              <a:rPr lang="zh-CN" altLang="zh-CN" dirty="0"/>
              <a:t>数据表视图</a:t>
            </a:r>
            <a:r>
              <a:rPr lang="en-US" altLang="zh-CN" dirty="0"/>
              <a:t>”</a:t>
            </a:r>
            <a:r>
              <a:rPr lang="zh-CN" altLang="zh-CN" dirty="0"/>
              <a:t>中为隐藏状态，但切换到设计视图后就可以看到该字段，打开</a:t>
            </a:r>
            <a:r>
              <a:rPr lang="en-US" altLang="zh-CN" dirty="0"/>
              <a:t>“</a:t>
            </a:r>
            <a:r>
              <a:rPr lang="zh-CN" altLang="zh-CN" dirty="0"/>
              <a:t>教学管理</a:t>
            </a:r>
            <a:r>
              <a:rPr lang="en-US" altLang="zh-CN" dirty="0"/>
              <a:t>”</a:t>
            </a:r>
            <a:r>
              <a:rPr lang="zh-CN" altLang="zh-CN" dirty="0"/>
              <a:t>数据库中的</a:t>
            </a:r>
            <a:r>
              <a:rPr lang="en-US" altLang="zh-CN" dirty="0"/>
              <a:t>“</a:t>
            </a:r>
            <a:r>
              <a:rPr lang="zh-CN" altLang="zh-CN" dirty="0"/>
              <a:t>教师</a:t>
            </a:r>
            <a:r>
              <a:rPr lang="en-US" altLang="zh-CN" dirty="0"/>
              <a:t>”</a:t>
            </a:r>
            <a:r>
              <a:rPr lang="zh-CN" altLang="zh-CN" dirty="0"/>
              <a:t>，切换至</a:t>
            </a:r>
            <a:r>
              <a:rPr lang="en-US" altLang="zh-CN" dirty="0"/>
              <a:t>“</a:t>
            </a:r>
            <a:r>
              <a:rPr lang="zh-CN" altLang="zh-CN" dirty="0"/>
              <a:t>数据表视图</a:t>
            </a:r>
            <a:r>
              <a:rPr lang="en-US" altLang="zh-CN" dirty="0"/>
              <a:t>”</a:t>
            </a:r>
            <a:r>
              <a:rPr lang="zh-CN" altLang="zh-CN" dirty="0"/>
              <a:t>，如下图所示，则可看到创建表时自动指定的字段</a:t>
            </a:r>
            <a:r>
              <a:rPr lang="en-US" altLang="zh-CN" dirty="0"/>
              <a:t>ID</a:t>
            </a:r>
            <a:r>
              <a:rPr lang="zh-CN" altLang="zh-CN" dirty="0"/>
              <a:t>和</a:t>
            </a:r>
            <a:r>
              <a:rPr lang="en-US" altLang="zh-CN" dirty="0"/>
              <a:t>“</a:t>
            </a:r>
            <a:r>
              <a:rPr lang="zh-CN" altLang="zh-CN" dirty="0"/>
              <a:t>自动编号</a:t>
            </a:r>
            <a:r>
              <a:rPr lang="en-US" altLang="zh-CN" dirty="0"/>
              <a:t>”</a:t>
            </a:r>
            <a:r>
              <a:rPr lang="zh-CN" altLang="zh-CN" dirty="0"/>
              <a:t>数据类型，用户可以在</a:t>
            </a:r>
            <a:r>
              <a:rPr lang="en-US" altLang="zh-CN" dirty="0"/>
              <a:t>“</a:t>
            </a:r>
            <a:r>
              <a:rPr lang="zh-CN" altLang="zh-CN" dirty="0"/>
              <a:t>常规</a:t>
            </a:r>
            <a:r>
              <a:rPr lang="en-US" altLang="zh-CN" dirty="0"/>
              <a:t>”</a:t>
            </a:r>
            <a:r>
              <a:rPr lang="zh-CN" altLang="zh-CN" dirty="0"/>
              <a:t>选项组中的</a:t>
            </a:r>
            <a:r>
              <a:rPr lang="en-US" altLang="zh-CN" dirty="0"/>
              <a:t>“</a:t>
            </a:r>
            <a:r>
              <a:rPr lang="zh-CN" altLang="zh-CN" dirty="0"/>
              <a:t>新值</a:t>
            </a:r>
            <a:r>
              <a:rPr lang="en-US" altLang="zh-CN" dirty="0"/>
              <a:t>”</a:t>
            </a:r>
            <a:r>
              <a:rPr lang="zh-CN" altLang="zh-CN" dirty="0"/>
              <a:t>中选择</a:t>
            </a:r>
            <a:r>
              <a:rPr lang="en-US" altLang="zh-CN" dirty="0"/>
              <a:t>“</a:t>
            </a:r>
            <a:r>
              <a:rPr lang="zh-CN" altLang="zh-CN" dirty="0"/>
              <a:t>递增</a:t>
            </a:r>
            <a:r>
              <a:rPr lang="en-US" altLang="zh-CN" dirty="0"/>
              <a:t>”</a:t>
            </a:r>
            <a:r>
              <a:rPr lang="zh-CN" altLang="zh-CN" dirty="0"/>
              <a:t>类型。</a:t>
            </a:r>
          </a:p>
        </p:txBody>
      </p:sp>
      <p:pic>
        <p:nvPicPr>
          <p:cNvPr id="10242" name="图片 1">
            <a:extLst>
              <a:ext uri="{FF2B5EF4-FFF2-40B4-BE49-F238E27FC236}">
                <a16:creationId xmlns:a16="http://schemas.microsoft.com/office/drawing/2014/main" id="{FA497C35-02F5-4224-898D-0BB8B43460F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4688" y="3268017"/>
            <a:ext cx="3762624" cy="2732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939335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53753" y="968068"/>
            <a:ext cx="9284493" cy="1891245"/>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4.4.2  </a:t>
            </a:r>
            <a:r>
              <a:rPr lang="zh-CN" altLang="zh-CN" b="1" dirty="0"/>
              <a:t>设置主键</a:t>
            </a:r>
          </a:p>
          <a:p>
            <a:pPr indent="457200"/>
            <a:r>
              <a:rPr lang="zh-CN" altLang="zh-CN" dirty="0"/>
              <a:t>在</a:t>
            </a:r>
            <a:r>
              <a:rPr lang="en-US" altLang="zh-CN" dirty="0"/>
              <a:t>Excel</a:t>
            </a:r>
            <a:r>
              <a:rPr lang="zh-CN" altLang="zh-CN" dirty="0"/>
              <a:t>中行和列知识定义的方向不同，其实它们的基本性质是相似的，因而设置行高和列宽的操作是类似的。在</a:t>
            </a:r>
            <a:r>
              <a:rPr lang="en-US" altLang="zh-CN" dirty="0"/>
              <a:t>Excel</a:t>
            </a:r>
            <a:r>
              <a:rPr lang="zh-CN" altLang="zh-CN" dirty="0"/>
              <a:t>中设置行高和列宽可以通过鼠标拖动列分界线或行分界线来粗略改变，也可以通过对话框来对其进行精确设置。</a:t>
            </a:r>
          </a:p>
        </p:txBody>
      </p:sp>
      <p:pic>
        <p:nvPicPr>
          <p:cNvPr id="11266" name="图片 1">
            <a:extLst>
              <a:ext uri="{FF2B5EF4-FFF2-40B4-BE49-F238E27FC236}">
                <a16:creationId xmlns:a16="http://schemas.microsoft.com/office/drawing/2014/main" id="{28DE15F0-1777-4C03-8E52-478A431735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8172" y="3096306"/>
            <a:ext cx="4218893" cy="2630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图片 1">
            <a:extLst>
              <a:ext uri="{FF2B5EF4-FFF2-40B4-BE49-F238E27FC236}">
                <a16:creationId xmlns:a16="http://schemas.microsoft.com/office/drawing/2014/main" id="{9E34359A-2E2A-44E1-A619-07C60C0685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55101" y="3096306"/>
            <a:ext cx="4354839" cy="265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0408451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688032"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547984" y="3972975"/>
            <a:ext cx="6340197" cy="830997"/>
          </a:xfrm>
          <a:prstGeom prst="rect">
            <a:avLst/>
          </a:prstGeom>
        </p:spPr>
        <p:txBody>
          <a:bodyPr wrap="none">
            <a:spAutoFit/>
          </a:bodyPr>
          <a:lstStyle/>
          <a:p>
            <a:r>
              <a:rPr lang="zh-CN" altLang="zh-CN" sz="4800" b="1" dirty="0"/>
              <a:t>删除或修改数据库设计</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000666"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05</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41587806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970231"/>
            <a:ext cx="9284493"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dirty="0"/>
              <a:t>一个完善的数据库在最初设计的时候不可能做到尽善尽美，经常会遇到修改数据库设计的情况。接下来将介绍修改数据库的方法。</a:t>
            </a:r>
          </a:p>
          <a:p>
            <a:pPr indent="457200"/>
            <a:r>
              <a:rPr lang="en-US" altLang="zh-CN" b="1" dirty="0"/>
              <a:t>4.5.1  </a:t>
            </a:r>
            <a:r>
              <a:rPr lang="zh-CN" altLang="zh-CN" b="1" dirty="0"/>
              <a:t>删除表</a:t>
            </a:r>
          </a:p>
          <a:p>
            <a:pPr indent="457200"/>
            <a:r>
              <a:rPr lang="zh-CN" altLang="zh-CN" dirty="0"/>
              <a:t>表作为一个数据库的基石，在修改或者删除表时一定要对整个数据库进行备份。删除表的方法很多。</a:t>
            </a:r>
          </a:p>
        </p:txBody>
      </p:sp>
      <p:pic>
        <p:nvPicPr>
          <p:cNvPr id="12290" name="图片 1">
            <a:extLst>
              <a:ext uri="{FF2B5EF4-FFF2-40B4-BE49-F238E27FC236}">
                <a16:creationId xmlns:a16="http://schemas.microsoft.com/office/drawing/2014/main" id="{54079351-23E8-4B76-A08E-4E5D0EF48C6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65200" y="3574143"/>
            <a:ext cx="6661600" cy="1839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165689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824394" y="1333088"/>
            <a:ext cx="8543212" cy="96128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4.5.2  </a:t>
            </a:r>
            <a:r>
              <a:rPr lang="zh-CN" altLang="zh-CN" b="1" dirty="0"/>
              <a:t>重命名表字段</a:t>
            </a:r>
          </a:p>
          <a:p>
            <a:pPr indent="457200"/>
            <a:r>
              <a:rPr lang="zh-CN" altLang="zh-CN" dirty="0"/>
              <a:t>用户可以随时更改字段名称，这种更改对于表的数据不会造成影响。</a:t>
            </a:r>
          </a:p>
        </p:txBody>
      </p:sp>
      <p:pic>
        <p:nvPicPr>
          <p:cNvPr id="13314" name="图片 1">
            <a:extLst>
              <a:ext uri="{FF2B5EF4-FFF2-40B4-BE49-F238E27FC236}">
                <a16:creationId xmlns:a16="http://schemas.microsoft.com/office/drawing/2014/main" id="{89A62C26-8E5C-4891-9978-486E114B4CA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2735" y="2689906"/>
            <a:ext cx="3732628" cy="2651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图片 1">
            <a:extLst>
              <a:ext uri="{FF2B5EF4-FFF2-40B4-BE49-F238E27FC236}">
                <a16:creationId xmlns:a16="http://schemas.microsoft.com/office/drawing/2014/main" id="{7B712C31-2988-4F83-B9A3-28D7C27467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42742" y="2689906"/>
            <a:ext cx="3696741" cy="2651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40393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16032" y="665389"/>
            <a:ext cx="9359935"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4.5.3  </a:t>
            </a:r>
            <a:r>
              <a:rPr lang="zh-CN" altLang="zh-CN" b="1" dirty="0"/>
              <a:t>修改数据属性</a:t>
            </a:r>
          </a:p>
          <a:p>
            <a:pPr indent="457200"/>
            <a:r>
              <a:rPr lang="en-US" altLang="zh-CN" dirty="0"/>
              <a:t>Access</a:t>
            </a:r>
            <a:r>
              <a:rPr lang="zh-CN" altLang="zh-CN" dirty="0"/>
              <a:t>允许用户对数据类型进行修改。在数据类型转换时需要进行的操作和注意事项如下：</a:t>
            </a:r>
            <a:endParaRPr lang="en-US" altLang="zh-CN" dirty="0"/>
          </a:p>
          <a:p>
            <a:pPr indent="457200"/>
            <a:r>
              <a:rPr lang="en-US" altLang="zh-CN" b="1" dirty="0"/>
              <a:t>1</a:t>
            </a:r>
            <a:r>
              <a:rPr lang="zh-CN" altLang="zh-CN" b="1" dirty="0"/>
              <a:t>．从文本类型转换到其他数据类型</a:t>
            </a:r>
            <a:endParaRPr lang="zh-CN" altLang="zh-CN" dirty="0"/>
          </a:p>
          <a:p>
            <a:pPr indent="457200"/>
            <a:r>
              <a:rPr lang="zh-CN" altLang="zh-CN" dirty="0"/>
              <a:t>备注：删除包含该字段的索引；</a:t>
            </a:r>
          </a:p>
          <a:p>
            <a:pPr indent="457200"/>
            <a:r>
              <a:rPr lang="zh-CN" altLang="zh-CN" dirty="0"/>
              <a:t>数字：数据只包含数据和有效分隔符；</a:t>
            </a:r>
          </a:p>
          <a:p>
            <a:pPr indent="457200"/>
            <a:r>
              <a:rPr lang="zh-CN" altLang="zh-CN" dirty="0"/>
              <a:t>日期</a:t>
            </a:r>
            <a:r>
              <a:rPr lang="en-US" altLang="zh-CN" dirty="0"/>
              <a:t>/</a:t>
            </a:r>
            <a:r>
              <a:rPr lang="zh-CN" altLang="zh-CN" dirty="0"/>
              <a:t>时间：文本包含的日期必须可识别；</a:t>
            </a:r>
          </a:p>
          <a:p>
            <a:pPr indent="457200"/>
            <a:r>
              <a:rPr lang="zh-CN" altLang="zh-CN" dirty="0"/>
              <a:t>货币：数据只包含数据和有效分隔符；</a:t>
            </a:r>
          </a:p>
          <a:p>
            <a:pPr indent="457200"/>
            <a:r>
              <a:rPr lang="zh-CN" altLang="zh-CN" dirty="0"/>
              <a:t>自动编号：表不包含数据；</a:t>
            </a:r>
          </a:p>
          <a:p>
            <a:pPr indent="457200"/>
            <a:r>
              <a:rPr lang="zh-CN" altLang="zh-CN" dirty="0"/>
              <a:t>是</a:t>
            </a:r>
            <a:r>
              <a:rPr lang="en-US" altLang="zh-CN" dirty="0"/>
              <a:t>/</a:t>
            </a:r>
            <a:r>
              <a:rPr lang="zh-CN" altLang="zh-CN" dirty="0"/>
              <a:t>否：文本为以下值：是、真、开、否、假、关；</a:t>
            </a:r>
          </a:p>
          <a:p>
            <a:pPr indent="457200"/>
            <a:r>
              <a:rPr lang="zh-CN" altLang="zh-CN" dirty="0"/>
              <a:t>超级链接：链接格式必须正确，否则链接不会工作。</a:t>
            </a:r>
          </a:p>
        </p:txBody>
      </p:sp>
    </p:spTree>
    <p:extLst>
      <p:ext uri="{BB962C8B-B14F-4D97-AF65-F5344CB8AC3E}">
        <p14:creationId xmlns:p14="http://schemas.microsoft.com/office/powerpoint/2010/main" val="23968969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864487" y="1333046"/>
            <a:ext cx="6116883"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r>
              <a:rPr lang="en-US" altLang="zh-CN" b="1" dirty="0"/>
              <a:t>2</a:t>
            </a:r>
            <a:r>
              <a:rPr lang="zh-CN" altLang="zh-CN" b="1" dirty="0"/>
              <a:t>．从备注类型转换到其他数据类型</a:t>
            </a:r>
            <a:endParaRPr lang="zh-CN" altLang="zh-CN" dirty="0"/>
          </a:p>
          <a:p>
            <a:r>
              <a:rPr lang="zh-CN" altLang="zh-CN" dirty="0"/>
              <a:t>文本：自动删除超过</a:t>
            </a:r>
            <a:r>
              <a:rPr lang="en-US" altLang="zh-CN" dirty="0"/>
              <a:t>255</a:t>
            </a:r>
            <a:r>
              <a:rPr lang="zh-CN" altLang="zh-CN" dirty="0"/>
              <a:t>个字符以上的文本；</a:t>
            </a:r>
          </a:p>
          <a:p>
            <a:r>
              <a:rPr lang="zh-CN" altLang="zh-CN" dirty="0"/>
              <a:t>数字：数据只包含数据和有效分隔符；</a:t>
            </a:r>
          </a:p>
          <a:p>
            <a:r>
              <a:rPr lang="zh-CN" altLang="zh-CN" dirty="0"/>
              <a:t>日期</a:t>
            </a:r>
            <a:r>
              <a:rPr lang="en-US" altLang="zh-CN" dirty="0"/>
              <a:t>/</a:t>
            </a:r>
            <a:r>
              <a:rPr lang="zh-CN" altLang="zh-CN" dirty="0"/>
              <a:t>时间：文本包含的日期必须可识别；</a:t>
            </a:r>
          </a:p>
          <a:p>
            <a:r>
              <a:rPr lang="zh-CN" altLang="zh-CN" dirty="0"/>
              <a:t>货币：数据只包含数据和有效分隔符；</a:t>
            </a:r>
          </a:p>
          <a:p>
            <a:r>
              <a:rPr lang="zh-CN" altLang="zh-CN" dirty="0"/>
              <a:t>自动编号：表不包含数据；</a:t>
            </a:r>
          </a:p>
          <a:p>
            <a:r>
              <a:rPr lang="zh-CN" altLang="zh-CN" dirty="0"/>
              <a:t>是</a:t>
            </a:r>
            <a:r>
              <a:rPr lang="en-US" altLang="zh-CN" dirty="0"/>
              <a:t>/</a:t>
            </a:r>
            <a:r>
              <a:rPr lang="zh-CN" altLang="zh-CN" dirty="0"/>
              <a:t>否：文本为以下值：是、真、开、否、假、关；</a:t>
            </a:r>
          </a:p>
          <a:p>
            <a:r>
              <a:rPr lang="zh-CN" altLang="zh-CN" dirty="0"/>
              <a:t>超级链接：链接格式必须正确，否则链接不会工作。</a:t>
            </a:r>
          </a:p>
        </p:txBody>
      </p:sp>
      <p:sp>
        <p:nvSpPr>
          <p:cNvPr id="7" name="文本框 23">
            <a:extLst>
              <a:ext uri="{FF2B5EF4-FFF2-40B4-BE49-F238E27FC236}">
                <a16:creationId xmlns:a16="http://schemas.microsoft.com/office/drawing/2014/main" id="{BDD0F481-4DA1-406A-BB52-5881DBE9BF99}"/>
              </a:ext>
            </a:extLst>
          </p:cNvPr>
          <p:cNvSpPr txBox="1"/>
          <p:nvPr/>
        </p:nvSpPr>
        <p:spPr>
          <a:xfrm>
            <a:off x="6844373" y="1331884"/>
            <a:ext cx="5029330"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r>
              <a:rPr lang="en-US" altLang="zh-CN" b="1" dirty="0"/>
              <a:t>3</a:t>
            </a:r>
            <a:r>
              <a:rPr lang="zh-CN" altLang="zh-CN" b="1" dirty="0"/>
              <a:t>．从数字类型转换到其他数据类型</a:t>
            </a:r>
            <a:endParaRPr lang="zh-CN" altLang="zh-CN" dirty="0"/>
          </a:p>
          <a:p>
            <a:r>
              <a:rPr lang="zh-CN" altLang="zh-CN" dirty="0"/>
              <a:t>文本：无限制；</a:t>
            </a:r>
          </a:p>
          <a:p>
            <a:r>
              <a:rPr lang="zh-CN" altLang="zh-CN" dirty="0"/>
              <a:t>备注：无限制；</a:t>
            </a:r>
          </a:p>
          <a:p>
            <a:r>
              <a:rPr lang="zh-CN" altLang="zh-CN" dirty="0"/>
              <a:t>数字：必须在新精度范围内；</a:t>
            </a:r>
          </a:p>
          <a:p>
            <a:r>
              <a:rPr lang="zh-CN" altLang="zh-CN" dirty="0"/>
              <a:t>货币：无限制；</a:t>
            </a:r>
          </a:p>
          <a:p>
            <a:r>
              <a:rPr lang="zh-CN" altLang="zh-CN" dirty="0"/>
              <a:t>自动编号：表不包含数据；</a:t>
            </a:r>
          </a:p>
          <a:p>
            <a:r>
              <a:rPr lang="zh-CN" altLang="zh-CN" dirty="0"/>
              <a:t>是</a:t>
            </a:r>
            <a:r>
              <a:rPr lang="en-US" altLang="zh-CN" dirty="0"/>
              <a:t>/</a:t>
            </a:r>
            <a:r>
              <a:rPr lang="zh-CN" altLang="zh-CN" dirty="0"/>
              <a:t>否：</a:t>
            </a:r>
            <a:r>
              <a:rPr lang="en-US" altLang="zh-CN" dirty="0"/>
              <a:t>0</a:t>
            </a:r>
            <a:r>
              <a:rPr lang="zh-CN" altLang="zh-CN" dirty="0"/>
              <a:t>或空为</a:t>
            </a:r>
            <a:r>
              <a:rPr lang="en-US" altLang="zh-CN" dirty="0"/>
              <a:t>“</a:t>
            </a:r>
            <a:r>
              <a:rPr lang="zh-CN" altLang="zh-CN" dirty="0"/>
              <a:t>否</a:t>
            </a:r>
            <a:r>
              <a:rPr lang="en-US" altLang="zh-CN" dirty="0"/>
              <a:t>”</a:t>
            </a:r>
            <a:r>
              <a:rPr lang="zh-CN" altLang="zh-CN" dirty="0"/>
              <a:t>，其余为</a:t>
            </a:r>
            <a:r>
              <a:rPr lang="en-US" altLang="zh-CN" dirty="0"/>
              <a:t>“</a:t>
            </a:r>
            <a:r>
              <a:rPr lang="zh-CN" altLang="zh-CN" dirty="0"/>
              <a:t>是</a:t>
            </a:r>
            <a:r>
              <a:rPr lang="en-US" altLang="zh-CN" dirty="0"/>
              <a:t>”</a:t>
            </a:r>
            <a:r>
              <a:rPr lang="zh-CN" altLang="zh-CN" dirty="0"/>
              <a:t>；</a:t>
            </a:r>
          </a:p>
          <a:p>
            <a:r>
              <a:rPr lang="zh-CN" altLang="zh-CN" dirty="0"/>
              <a:t>超级链接：一般情况下不会工作。</a:t>
            </a:r>
          </a:p>
        </p:txBody>
      </p:sp>
    </p:spTree>
    <p:extLst>
      <p:ext uri="{BB962C8B-B14F-4D97-AF65-F5344CB8AC3E}">
        <p14:creationId xmlns:p14="http://schemas.microsoft.com/office/powerpoint/2010/main" val="42147113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93626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796212" y="3972975"/>
            <a:ext cx="2031325" cy="830997"/>
          </a:xfrm>
          <a:prstGeom prst="rect">
            <a:avLst/>
          </a:prstGeom>
        </p:spPr>
        <p:txBody>
          <a:bodyPr wrap="none">
            <a:spAutoFit/>
          </a:bodyPr>
          <a:lstStyle/>
          <a:p>
            <a:r>
              <a:rPr lang="zh-CN" altLang="zh-CN" sz="4800" b="1" dirty="0"/>
              <a:t>创建表</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324889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914400" y="1333046"/>
            <a:ext cx="5269706"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4</a:t>
            </a:r>
            <a:r>
              <a:rPr lang="zh-CN" altLang="zh-CN" b="1" dirty="0"/>
              <a:t>．从日期</a:t>
            </a:r>
            <a:r>
              <a:rPr lang="en-US" altLang="zh-CN" b="1" dirty="0"/>
              <a:t>/</a:t>
            </a:r>
            <a:r>
              <a:rPr lang="zh-CN" altLang="zh-CN" b="1" dirty="0"/>
              <a:t>时间类型转换到其他数据类型</a:t>
            </a:r>
            <a:endParaRPr lang="zh-CN" altLang="zh-CN" dirty="0"/>
          </a:p>
          <a:p>
            <a:pPr indent="457200"/>
            <a:r>
              <a:rPr lang="zh-CN" altLang="zh-CN" dirty="0"/>
              <a:t>文本：无限制；</a:t>
            </a:r>
          </a:p>
          <a:p>
            <a:pPr indent="457200"/>
            <a:r>
              <a:rPr lang="zh-CN" altLang="zh-CN" dirty="0"/>
              <a:t>备注：无限制；</a:t>
            </a:r>
          </a:p>
          <a:p>
            <a:pPr indent="457200"/>
            <a:r>
              <a:rPr lang="zh-CN" altLang="zh-CN" dirty="0"/>
              <a:t>货币：无限制，可能会四舍五入；</a:t>
            </a:r>
          </a:p>
          <a:p>
            <a:pPr indent="457200"/>
            <a:r>
              <a:rPr lang="zh-CN" altLang="zh-CN" dirty="0"/>
              <a:t>自动编号：表不包含数据；</a:t>
            </a:r>
          </a:p>
          <a:p>
            <a:pPr indent="457200"/>
            <a:r>
              <a:rPr lang="zh-CN" altLang="zh-CN" dirty="0"/>
              <a:t>是</a:t>
            </a:r>
            <a:r>
              <a:rPr lang="en-US" altLang="zh-CN" dirty="0"/>
              <a:t>/</a:t>
            </a:r>
            <a:r>
              <a:rPr lang="zh-CN" altLang="zh-CN" dirty="0"/>
              <a:t>否：</a:t>
            </a:r>
            <a:r>
              <a:rPr lang="en-US" altLang="zh-CN" dirty="0"/>
              <a:t>0</a:t>
            </a:r>
            <a:r>
              <a:rPr lang="zh-CN" altLang="zh-CN" dirty="0"/>
              <a:t>或空为</a:t>
            </a:r>
            <a:r>
              <a:rPr lang="en-US" altLang="zh-CN" dirty="0"/>
              <a:t>“</a:t>
            </a:r>
            <a:r>
              <a:rPr lang="zh-CN" altLang="zh-CN" dirty="0"/>
              <a:t>否</a:t>
            </a:r>
            <a:r>
              <a:rPr lang="en-US" altLang="zh-CN" dirty="0"/>
              <a:t>”</a:t>
            </a:r>
            <a:r>
              <a:rPr lang="zh-CN" altLang="zh-CN" dirty="0"/>
              <a:t>，其余为</a:t>
            </a:r>
            <a:r>
              <a:rPr lang="en-US" altLang="zh-CN" dirty="0"/>
              <a:t>“</a:t>
            </a:r>
            <a:r>
              <a:rPr lang="zh-CN" altLang="zh-CN" dirty="0"/>
              <a:t>是</a:t>
            </a:r>
            <a:r>
              <a:rPr lang="en-US" altLang="zh-CN" dirty="0"/>
              <a:t>”</a:t>
            </a:r>
            <a:r>
              <a:rPr lang="zh-CN" altLang="zh-CN" dirty="0"/>
              <a:t>；</a:t>
            </a:r>
          </a:p>
          <a:p>
            <a:pPr indent="457200"/>
            <a:r>
              <a:rPr lang="zh-CN" altLang="zh-CN" dirty="0"/>
              <a:t>超级链接：一般情况下不会工作。</a:t>
            </a:r>
          </a:p>
        </p:txBody>
      </p:sp>
      <p:sp>
        <p:nvSpPr>
          <p:cNvPr id="7" name="文本框 23">
            <a:extLst>
              <a:ext uri="{FF2B5EF4-FFF2-40B4-BE49-F238E27FC236}">
                <a16:creationId xmlns:a16="http://schemas.microsoft.com/office/drawing/2014/main" id="{BDD0F481-4DA1-406A-BB52-5881DBE9BF99}"/>
              </a:ext>
            </a:extLst>
          </p:cNvPr>
          <p:cNvSpPr txBox="1"/>
          <p:nvPr/>
        </p:nvSpPr>
        <p:spPr>
          <a:xfrm>
            <a:off x="6075122" y="1333046"/>
            <a:ext cx="5029330"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5</a:t>
            </a:r>
            <a:r>
              <a:rPr lang="zh-CN" altLang="zh-CN" b="1" dirty="0"/>
              <a:t>．从货币类型转换到其他数据类型</a:t>
            </a:r>
            <a:endParaRPr lang="zh-CN" altLang="zh-CN" dirty="0"/>
          </a:p>
          <a:p>
            <a:pPr indent="457200"/>
            <a:r>
              <a:rPr lang="zh-CN" altLang="zh-CN" dirty="0"/>
              <a:t>文本：无限制；</a:t>
            </a:r>
          </a:p>
          <a:p>
            <a:pPr indent="457200"/>
            <a:r>
              <a:rPr lang="zh-CN" altLang="zh-CN" dirty="0"/>
              <a:t>备注：无限制；</a:t>
            </a:r>
          </a:p>
          <a:p>
            <a:pPr indent="457200"/>
            <a:r>
              <a:rPr lang="zh-CN" altLang="zh-CN" dirty="0"/>
              <a:t>数字：必须在新精度范围内</a:t>
            </a:r>
          </a:p>
          <a:p>
            <a:pPr indent="457200"/>
            <a:r>
              <a:rPr lang="zh-CN" altLang="zh-CN" dirty="0"/>
              <a:t>货币：无限制；</a:t>
            </a:r>
          </a:p>
          <a:p>
            <a:pPr indent="457200"/>
            <a:r>
              <a:rPr lang="zh-CN" altLang="zh-CN" dirty="0"/>
              <a:t>自动编号：表不包含数据；</a:t>
            </a:r>
          </a:p>
          <a:p>
            <a:pPr indent="457200"/>
            <a:r>
              <a:rPr lang="zh-CN" altLang="zh-CN" dirty="0"/>
              <a:t>是</a:t>
            </a:r>
            <a:r>
              <a:rPr lang="en-US" altLang="zh-CN" dirty="0"/>
              <a:t>/</a:t>
            </a:r>
            <a:r>
              <a:rPr lang="zh-CN" altLang="zh-CN" dirty="0"/>
              <a:t>否：</a:t>
            </a:r>
            <a:r>
              <a:rPr lang="en-US" altLang="zh-CN" dirty="0"/>
              <a:t>0</a:t>
            </a:r>
            <a:r>
              <a:rPr lang="zh-CN" altLang="zh-CN" dirty="0"/>
              <a:t>或空为</a:t>
            </a:r>
            <a:r>
              <a:rPr lang="en-US" altLang="zh-CN" dirty="0"/>
              <a:t>“</a:t>
            </a:r>
            <a:r>
              <a:rPr lang="zh-CN" altLang="zh-CN" dirty="0"/>
              <a:t>否</a:t>
            </a:r>
            <a:r>
              <a:rPr lang="en-US" altLang="zh-CN" dirty="0"/>
              <a:t>”</a:t>
            </a:r>
            <a:r>
              <a:rPr lang="zh-CN" altLang="zh-CN" dirty="0"/>
              <a:t>，其余为</a:t>
            </a:r>
            <a:r>
              <a:rPr lang="en-US" altLang="zh-CN" dirty="0"/>
              <a:t>“</a:t>
            </a:r>
            <a:r>
              <a:rPr lang="zh-CN" altLang="zh-CN" dirty="0"/>
              <a:t>是</a:t>
            </a:r>
            <a:r>
              <a:rPr lang="en-US" altLang="zh-CN" dirty="0"/>
              <a:t>”</a:t>
            </a:r>
            <a:r>
              <a:rPr lang="zh-CN" altLang="zh-CN" dirty="0"/>
              <a:t>；</a:t>
            </a:r>
          </a:p>
          <a:p>
            <a:pPr indent="457200"/>
            <a:r>
              <a:rPr lang="zh-CN" altLang="zh-CN" dirty="0"/>
              <a:t>超级链接：一般情况下不会工作。</a:t>
            </a:r>
          </a:p>
        </p:txBody>
      </p:sp>
    </p:spTree>
    <p:extLst>
      <p:ext uri="{BB962C8B-B14F-4D97-AF65-F5344CB8AC3E}">
        <p14:creationId xmlns:p14="http://schemas.microsoft.com/office/powerpoint/2010/main" val="139889096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937061" y="1333046"/>
            <a:ext cx="5370287"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6</a:t>
            </a:r>
            <a:r>
              <a:rPr lang="zh-CN" altLang="zh-CN" b="1" dirty="0"/>
              <a:t>．从自动编号类型转换到其他数据类型</a:t>
            </a:r>
            <a:endParaRPr lang="zh-CN" altLang="zh-CN" dirty="0"/>
          </a:p>
          <a:p>
            <a:pPr indent="457200"/>
            <a:r>
              <a:rPr lang="zh-CN" altLang="zh-CN" dirty="0"/>
              <a:t>文本：无限制；</a:t>
            </a:r>
          </a:p>
          <a:p>
            <a:pPr indent="457200"/>
            <a:r>
              <a:rPr lang="zh-CN" altLang="zh-CN" dirty="0"/>
              <a:t>备注：无限制；</a:t>
            </a:r>
          </a:p>
          <a:p>
            <a:pPr indent="457200"/>
            <a:r>
              <a:rPr lang="zh-CN" altLang="zh-CN" dirty="0"/>
              <a:t>数字：必须在新精度范围内；</a:t>
            </a:r>
          </a:p>
          <a:p>
            <a:pPr indent="457200"/>
            <a:r>
              <a:rPr lang="zh-CN" altLang="zh-CN" dirty="0"/>
              <a:t>货币：无限制；</a:t>
            </a:r>
          </a:p>
          <a:p>
            <a:pPr indent="457200"/>
            <a:r>
              <a:rPr lang="zh-CN" altLang="zh-CN" dirty="0"/>
              <a:t>自动编号：表不包含数据；</a:t>
            </a:r>
          </a:p>
          <a:p>
            <a:pPr indent="457200"/>
            <a:r>
              <a:rPr lang="zh-CN" altLang="zh-CN" dirty="0"/>
              <a:t>是</a:t>
            </a:r>
            <a:r>
              <a:rPr lang="en-US" altLang="zh-CN" dirty="0"/>
              <a:t>/</a:t>
            </a:r>
            <a:r>
              <a:rPr lang="zh-CN" altLang="zh-CN" dirty="0"/>
              <a:t>否：所有值都为</a:t>
            </a:r>
            <a:r>
              <a:rPr lang="en-US" altLang="zh-CN" dirty="0"/>
              <a:t>“</a:t>
            </a:r>
            <a:r>
              <a:rPr lang="zh-CN" altLang="zh-CN" dirty="0"/>
              <a:t>是</a:t>
            </a:r>
            <a:r>
              <a:rPr lang="en-US" altLang="zh-CN" dirty="0"/>
              <a:t>”</a:t>
            </a:r>
            <a:r>
              <a:rPr lang="zh-CN" altLang="zh-CN" dirty="0"/>
              <a:t>；</a:t>
            </a:r>
          </a:p>
          <a:p>
            <a:pPr indent="457200"/>
            <a:r>
              <a:rPr lang="zh-CN" altLang="zh-CN" dirty="0"/>
              <a:t>超级链接：一般情况下不会工作。</a:t>
            </a:r>
          </a:p>
        </p:txBody>
      </p:sp>
      <p:sp>
        <p:nvSpPr>
          <p:cNvPr id="7" name="文本框 23">
            <a:extLst>
              <a:ext uri="{FF2B5EF4-FFF2-40B4-BE49-F238E27FC236}">
                <a16:creationId xmlns:a16="http://schemas.microsoft.com/office/drawing/2014/main" id="{BDD0F481-4DA1-406A-BB52-5881DBE9BF99}"/>
              </a:ext>
            </a:extLst>
          </p:cNvPr>
          <p:cNvSpPr txBox="1"/>
          <p:nvPr/>
        </p:nvSpPr>
        <p:spPr>
          <a:xfrm>
            <a:off x="5784836" y="1333046"/>
            <a:ext cx="5247045"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7</a:t>
            </a:r>
            <a:r>
              <a:rPr lang="zh-CN" altLang="zh-CN" b="1" dirty="0"/>
              <a:t>．从是</a:t>
            </a:r>
            <a:r>
              <a:rPr lang="en-US" altLang="zh-CN" b="1" dirty="0"/>
              <a:t>/</a:t>
            </a:r>
            <a:r>
              <a:rPr lang="zh-CN" altLang="zh-CN" b="1" dirty="0"/>
              <a:t>否类型转换到其他数据类型</a:t>
            </a:r>
            <a:endParaRPr lang="zh-CN" altLang="zh-CN" dirty="0"/>
          </a:p>
          <a:p>
            <a:pPr indent="457200"/>
            <a:r>
              <a:rPr lang="zh-CN" altLang="zh-CN" dirty="0"/>
              <a:t>文本：是转换为</a:t>
            </a:r>
            <a:r>
              <a:rPr lang="en-US" altLang="zh-CN" dirty="0"/>
              <a:t>“</a:t>
            </a:r>
            <a:r>
              <a:rPr lang="zh-CN" altLang="zh-CN" dirty="0"/>
              <a:t>是</a:t>
            </a:r>
            <a:r>
              <a:rPr lang="en-US" altLang="zh-CN" dirty="0"/>
              <a:t>”</a:t>
            </a:r>
            <a:r>
              <a:rPr lang="zh-CN" altLang="zh-CN" dirty="0"/>
              <a:t>，否转换为</a:t>
            </a:r>
            <a:r>
              <a:rPr lang="en-US" altLang="zh-CN" dirty="0"/>
              <a:t>“</a:t>
            </a:r>
            <a:r>
              <a:rPr lang="zh-CN" altLang="zh-CN" dirty="0"/>
              <a:t>否</a:t>
            </a:r>
            <a:r>
              <a:rPr lang="en-US" altLang="zh-CN" dirty="0"/>
              <a:t>”</a:t>
            </a:r>
            <a:r>
              <a:rPr lang="zh-CN" altLang="zh-CN" dirty="0"/>
              <a:t>；</a:t>
            </a:r>
          </a:p>
          <a:p>
            <a:pPr indent="457200"/>
            <a:r>
              <a:rPr lang="zh-CN" altLang="zh-CN" dirty="0"/>
              <a:t>备注：是转换为</a:t>
            </a:r>
            <a:r>
              <a:rPr lang="en-US" altLang="zh-CN" dirty="0"/>
              <a:t>“</a:t>
            </a:r>
            <a:r>
              <a:rPr lang="zh-CN" altLang="zh-CN" dirty="0"/>
              <a:t>是</a:t>
            </a:r>
            <a:r>
              <a:rPr lang="en-US" altLang="zh-CN" dirty="0"/>
              <a:t>”</a:t>
            </a:r>
            <a:r>
              <a:rPr lang="zh-CN" altLang="zh-CN" dirty="0"/>
              <a:t>，否转换为</a:t>
            </a:r>
            <a:r>
              <a:rPr lang="en-US" altLang="zh-CN" dirty="0"/>
              <a:t>“</a:t>
            </a:r>
            <a:r>
              <a:rPr lang="zh-CN" altLang="zh-CN" dirty="0"/>
              <a:t>否</a:t>
            </a:r>
            <a:r>
              <a:rPr lang="en-US" altLang="zh-CN" dirty="0"/>
              <a:t>”</a:t>
            </a:r>
            <a:r>
              <a:rPr lang="zh-CN" altLang="zh-CN" dirty="0"/>
              <a:t>；</a:t>
            </a:r>
          </a:p>
          <a:p>
            <a:pPr indent="457200"/>
            <a:r>
              <a:rPr lang="zh-CN" altLang="zh-CN" dirty="0"/>
              <a:t>数字：是转换为</a:t>
            </a:r>
            <a:r>
              <a:rPr lang="en-US" altLang="zh-CN" dirty="0"/>
              <a:t>“1”</a:t>
            </a:r>
            <a:r>
              <a:rPr lang="zh-CN" altLang="zh-CN" dirty="0"/>
              <a:t>，否转换为</a:t>
            </a:r>
            <a:r>
              <a:rPr lang="en-US" altLang="zh-CN" dirty="0"/>
              <a:t>“0”</a:t>
            </a:r>
            <a:r>
              <a:rPr lang="zh-CN" altLang="zh-CN" dirty="0"/>
              <a:t>；</a:t>
            </a:r>
          </a:p>
          <a:p>
            <a:pPr indent="457200"/>
            <a:r>
              <a:rPr lang="zh-CN" altLang="zh-CN" dirty="0"/>
              <a:t>货币：是转换为</a:t>
            </a:r>
            <a:r>
              <a:rPr lang="en-US" altLang="zh-CN" dirty="0"/>
              <a:t>“-1”</a:t>
            </a:r>
            <a:r>
              <a:rPr lang="zh-CN" altLang="zh-CN" dirty="0"/>
              <a:t>，否转换为</a:t>
            </a:r>
            <a:r>
              <a:rPr lang="en-US" altLang="zh-CN" dirty="0"/>
              <a:t>“0”</a:t>
            </a:r>
            <a:r>
              <a:rPr lang="zh-CN" altLang="zh-CN" dirty="0"/>
              <a:t>；</a:t>
            </a:r>
          </a:p>
          <a:p>
            <a:pPr indent="457200"/>
            <a:r>
              <a:rPr lang="zh-CN" altLang="zh-CN" dirty="0"/>
              <a:t>自动编号：不能；</a:t>
            </a:r>
          </a:p>
          <a:p>
            <a:pPr indent="457200"/>
            <a:r>
              <a:rPr lang="zh-CN" altLang="zh-CN" dirty="0"/>
              <a:t>超级链接：一般情况下不会工作。</a:t>
            </a:r>
          </a:p>
        </p:txBody>
      </p:sp>
    </p:spTree>
    <p:extLst>
      <p:ext uri="{BB962C8B-B14F-4D97-AF65-F5344CB8AC3E}">
        <p14:creationId xmlns:p14="http://schemas.microsoft.com/office/powerpoint/2010/main" val="303100832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3041632" y="1492703"/>
            <a:ext cx="5536311"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8</a:t>
            </a:r>
            <a:r>
              <a:rPr lang="zh-CN" altLang="zh-CN" b="1" dirty="0"/>
              <a:t>．从超级链接类型转换到其他数据类型</a:t>
            </a:r>
            <a:endParaRPr lang="zh-CN" altLang="zh-CN" dirty="0"/>
          </a:p>
          <a:p>
            <a:pPr indent="457200"/>
            <a:r>
              <a:rPr lang="zh-CN" altLang="zh-CN" dirty="0"/>
              <a:t>备注：不能超过</a:t>
            </a:r>
            <a:r>
              <a:rPr lang="en-US" altLang="zh-CN" dirty="0"/>
              <a:t>255</a:t>
            </a:r>
            <a:r>
              <a:rPr lang="zh-CN" altLang="zh-CN" dirty="0"/>
              <a:t>个字符；</a:t>
            </a:r>
          </a:p>
          <a:p>
            <a:pPr indent="457200"/>
            <a:r>
              <a:rPr lang="zh-CN" altLang="zh-CN" dirty="0"/>
              <a:t>数字：不能；</a:t>
            </a:r>
          </a:p>
          <a:p>
            <a:pPr indent="457200"/>
            <a:r>
              <a:rPr lang="zh-CN" altLang="zh-CN" dirty="0"/>
              <a:t>日期</a:t>
            </a:r>
            <a:r>
              <a:rPr lang="en-US" altLang="zh-CN" dirty="0"/>
              <a:t>/</a:t>
            </a:r>
            <a:r>
              <a:rPr lang="zh-CN" altLang="zh-CN" dirty="0"/>
              <a:t>时间：不能</a:t>
            </a:r>
          </a:p>
          <a:p>
            <a:pPr indent="457200"/>
            <a:r>
              <a:rPr lang="zh-CN" altLang="zh-CN" dirty="0"/>
              <a:t>货币：不能；</a:t>
            </a:r>
          </a:p>
          <a:p>
            <a:pPr indent="457200"/>
            <a:r>
              <a:rPr lang="zh-CN" altLang="zh-CN" dirty="0"/>
              <a:t>自动编号：不能；</a:t>
            </a:r>
          </a:p>
          <a:p>
            <a:pPr indent="457200"/>
            <a:r>
              <a:rPr lang="zh-CN" altLang="zh-CN" dirty="0"/>
              <a:t>是</a:t>
            </a:r>
            <a:r>
              <a:rPr lang="en-US" altLang="zh-CN" dirty="0"/>
              <a:t>/</a:t>
            </a:r>
            <a:r>
              <a:rPr lang="zh-CN" altLang="zh-CN" dirty="0"/>
              <a:t>否：不能；</a:t>
            </a:r>
          </a:p>
        </p:txBody>
      </p:sp>
    </p:spTree>
    <p:extLst>
      <p:ext uri="{BB962C8B-B14F-4D97-AF65-F5344CB8AC3E}">
        <p14:creationId xmlns:p14="http://schemas.microsoft.com/office/powerpoint/2010/main" val="127298732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77487" y="547147"/>
            <a:ext cx="5035000" cy="49962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r>
              <a:rPr lang="zh-CN" altLang="zh-CN" b="1" dirty="0"/>
              <a:t>实战演练——创建“生产统计”数据库</a:t>
            </a:r>
            <a:endParaRPr lang="zh-CN" altLang="zh-CN" dirty="0"/>
          </a:p>
        </p:txBody>
      </p:sp>
      <p:sp>
        <p:nvSpPr>
          <p:cNvPr id="7" name="文本框 23">
            <a:extLst>
              <a:ext uri="{FF2B5EF4-FFF2-40B4-BE49-F238E27FC236}">
                <a16:creationId xmlns:a16="http://schemas.microsoft.com/office/drawing/2014/main" id="{639D47D3-2540-42BA-BC5C-1D25F2C24CD0}"/>
              </a:ext>
            </a:extLst>
          </p:cNvPr>
          <p:cNvSpPr txBox="1"/>
          <p:nvPr/>
        </p:nvSpPr>
        <p:spPr>
          <a:xfrm>
            <a:off x="1671619" y="1225146"/>
            <a:ext cx="9373752"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dirty="0"/>
              <a:t>在公司生产产品过程中，需要对生产的产品进行统计，包括产品代码、产品名称、目标产量、实际产量等，通过生产统计表可以对产品的相关信息进行查看。</a:t>
            </a:r>
            <a:endParaRPr lang="en-US" altLang="zh-CN" dirty="0"/>
          </a:p>
          <a:p>
            <a:pPr indent="457200"/>
            <a:r>
              <a:rPr lang="zh-CN" altLang="zh-CN" dirty="0"/>
              <a:t>在制作生产统计表之前首先需要创建表，其具体的操作步骤如下。</a:t>
            </a:r>
          </a:p>
          <a:p>
            <a:pPr indent="457200"/>
            <a:r>
              <a:rPr lang="en-US" altLang="zh-CN" b="1" dirty="0"/>
              <a:t>1.</a:t>
            </a:r>
            <a:r>
              <a:rPr lang="zh-CN" altLang="zh-CN" b="1" dirty="0"/>
              <a:t>创建表</a:t>
            </a:r>
            <a:endParaRPr lang="zh-CN" altLang="zh-CN" dirty="0"/>
          </a:p>
        </p:txBody>
      </p:sp>
      <p:pic>
        <p:nvPicPr>
          <p:cNvPr id="14338" name="图片 1">
            <a:extLst>
              <a:ext uri="{FF2B5EF4-FFF2-40B4-BE49-F238E27FC236}">
                <a16:creationId xmlns:a16="http://schemas.microsoft.com/office/drawing/2014/main" id="{4DA45C14-EADF-408B-8826-BBC59F73D86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28572" y="3260853"/>
            <a:ext cx="4934855" cy="2309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4140355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77487" y="547147"/>
            <a:ext cx="5035000" cy="49962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r>
              <a:rPr lang="zh-CN" altLang="zh-CN" b="1" dirty="0"/>
              <a:t>实战演练——创建“生产统计”数据库</a:t>
            </a:r>
            <a:endParaRPr lang="zh-CN" altLang="zh-CN" dirty="0"/>
          </a:p>
        </p:txBody>
      </p:sp>
      <p:sp>
        <p:nvSpPr>
          <p:cNvPr id="7" name="文本框 23">
            <a:extLst>
              <a:ext uri="{FF2B5EF4-FFF2-40B4-BE49-F238E27FC236}">
                <a16:creationId xmlns:a16="http://schemas.microsoft.com/office/drawing/2014/main" id="{639D47D3-2540-42BA-BC5C-1D25F2C24CD0}"/>
              </a:ext>
            </a:extLst>
          </p:cNvPr>
          <p:cNvSpPr txBox="1"/>
          <p:nvPr/>
        </p:nvSpPr>
        <p:spPr>
          <a:xfrm>
            <a:off x="1317094" y="1073671"/>
            <a:ext cx="9373752"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a:t>
            </a:r>
            <a:r>
              <a:rPr lang="zh-CN" altLang="zh-CN" b="1" dirty="0"/>
              <a:t>添加附件字段</a:t>
            </a:r>
            <a:endParaRPr lang="zh-CN" altLang="zh-CN" dirty="0"/>
          </a:p>
          <a:p>
            <a:pPr indent="457200"/>
            <a:r>
              <a:rPr lang="zh-CN" altLang="zh-CN" dirty="0"/>
              <a:t>如果需要在表中添加附件，就需要在表中使用附件字段。</a:t>
            </a:r>
            <a:endParaRPr lang="en-US" altLang="zh-CN" dirty="0"/>
          </a:p>
          <a:p>
            <a:pPr indent="457200"/>
            <a:r>
              <a:rPr lang="en-US" altLang="zh-CN" b="1" dirty="0"/>
              <a:t>3. </a:t>
            </a:r>
            <a:r>
              <a:rPr lang="zh-CN" altLang="zh-CN" b="1" dirty="0"/>
              <a:t>设置表格式并保存数据库</a:t>
            </a:r>
            <a:endParaRPr lang="zh-CN" altLang="zh-CN" dirty="0"/>
          </a:p>
          <a:p>
            <a:pPr indent="457200"/>
            <a:r>
              <a:rPr lang="zh-CN" altLang="zh-CN" dirty="0"/>
              <a:t>完善表格记录后，还可按需对表格式进行美化，最后将数据库保存至指定位置。</a:t>
            </a:r>
          </a:p>
        </p:txBody>
      </p:sp>
      <p:pic>
        <p:nvPicPr>
          <p:cNvPr id="15362" name="图片 1">
            <a:extLst>
              <a:ext uri="{FF2B5EF4-FFF2-40B4-BE49-F238E27FC236}">
                <a16:creationId xmlns:a16="http://schemas.microsoft.com/office/drawing/2014/main" id="{DA9EAB33-AA38-4513-AC68-86E9526A4FF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32931" y="3069139"/>
            <a:ext cx="4124112" cy="2842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图片 1">
            <a:extLst>
              <a:ext uri="{FF2B5EF4-FFF2-40B4-BE49-F238E27FC236}">
                <a16:creationId xmlns:a16="http://schemas.microsoft.com/office/drawing/2014/main" id="{81C80EC2-36E8-4D4A-A62A-F736AC2549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69414" y="3069139"/>
            <a:ext cx="3564758" cy="2842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0646088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14610" y="578303"/>
            <a:ext cx="9635010"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4.1.1  </a:t>
            </a:r>
            <a:r>
              <a:rPr lang="zh-CN" altLang="zh-CN" b="1" dirty="0"/>
              <a:t>设计表的规则</a:t>
            </a:r>
          </a:p>
          <a:p>
            <a:pPr indent="457200"/>
            <a:r>
              <a:rPr lang="zh-CN" altLang="zh-CN" dirty="0"/>
              <a:t>表是由行和列组成的基于特定主题的列表，即相关数据的集合。对于每个主题使用一个单独的表即用户只需使用和存储该数据一次，这样就可以提高数据库的效率，减少数据输入错误。以下原则可以为数据库中表的创建提供一些参考：重复信息（也称为冗余数据）很糟糕，因为重复信息会浪费空间，并会增加出错和不一致的可能性。信息的正确性和完整性非常重要，若数据库中包含不正确的信息，任何从数据库中提取信息的报表也将包含不正确的信息。因此，基于这些报表所做的任何决策都将提供错误信息。</a:t>
            </a:r>
          </a:p>
          <a:p>
            <a:pPr indent="457200"/>
            <a:r>
              <a:rPr lang="zh-CN" altLang="zh-CN" dirty="0"/>
              <a:t>在设计表时注意是的：将信息分到基于主题的表中，以减少冗余数据；向</a:t>
            </a:r>
            <a:r>
              <a:rPr lang="en-US" altLang="zh-CN" dirty="0"/>
              <a:t>Access</a:t>
            </a:r>
            <a:r>
              <a:rPr lang="zh-CN" altLang="zh-CN" dirty="0"/>
              <a:t>提供根据需要联接表中信息时所需的信息；确定可帮助的支持和确保信息的准确性和完整性以满足数据处理和报表需求。</a:t>
            </a:r>
          </a:p>
        </p:txBody>
      </p:sp>
    </p:spTree>
    <p:extLst>
      <p:ext uri="{BB962C8B-B14F-4D97-AF65-F5344CB8AC3E}">
        <p14:creationId xmlns:p14="http://schemas.microsoft.com/office/powerpoint/2010/main" val="23323439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811473"/>
            <a:ext cx="9025433"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4.1.2  </a:t>
            </a:r>
            <a:r>
              <a:rPr lang="zh-CN" altLang="zh-CN" b="1" dirty="0"/>
              <a:t>使用数据表视图创建表</a:t>
            </a:r>
          </a:p>
          <a:p>
            <a:pPr indent="457200"/>
            <a:r>
              <a:rPr lang="en-US" altLang="zh-CN" dirty="0"/>
              <a:t>Access</a:t>
            </a:r>
            <a:r>
              <a:rPr lang="zh-CN" altLang="zh-CN" dirty="0"/>
              <a:t>默认使用的视图模式即数据表视图，数据表视图按行和列显示数据，在其中可对字段进行编辑、添加和删除等各种操作。用户可以在数据表视图中直接输入数据创建表。</a:t>
            </a:r>
          </a:p>
        </p:txBody>
      </p:sp>
      <p:pic>
        <p:nvPicPr>
          <p:cNvPr id="1027" name="图片 1">
            <a:extLst>
              <a:ext uri="{FF2B5EF4-FFF2-40B4-BE49-F238E27FC236}">
                <a16:creationId xmlns:a16="http://schemas.microsoft.com/office/drawing/2014/main" id="{9E787945-91A5-4716-9CDC-A12372DAF59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62015" y="2914361"/>
            <a:ext cx="6644640" cy="2826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326970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50359" y="603089"/>
            <a:ext cx="9025433"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4.1.3  </a:t>
            </a:r>
            <a:r>
              <a:rPr lang="zh-CN" altLang="zh-CN" b="1" dirty="0"/>
              <a:t>根据表模板创建表</a:t>
            </a:r>
          </a:p>
          <a:p>
            <a:pPr indent="457200"/>
            <a:r>
              <a:rPr lang="zh-CN" altLang="zh-CN" dirty="0"/>
              <a:t>使用模板创建表非常方便快捷，但是有一定的局限性。用户要创建“联系人”、“任务”、“问题”、“事件”或“资产”表时，可以直接使用</a:t>
            </a:r>
            <a:r>
              <a:rPr lang="en-US" altLang="zh-CN" dirty="0"/>
              <a:t>Access</a:t>
            </a:r>
            <a:r>
              <a:rPr lang="zh-CN" altLang="zh-CN" dirty="0"/>
              <a:t>附带的关于这些主要的表模板进行操作。</a:t>
            </a:r>
          </a:p>
        </p:txBody>
      </p:sp>
      <p:pic>
        <p:nvPicPr>
          <p:cNvPr id="2050" name="图片 1">
            <a:extLst>
              <a:ext uri="{FF2B5EF4-FFF2-40B4-BE49-F238E27FC236}">
                <a16:creationId xmlns:a16="http://schemas.microsoft.com/office/drawing/2014/main" id="{1A43555A-EF94-41CB-8E50-6B29588E1AA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93546" y="2599191"/>
            <a:ext cx="4804907" cy="3405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573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83280" y="661146"/>
            <a:ext cx="9025433"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4.1.4  </a:t>
            </a:r>
            <a:r>
              <a:rPr lang="zh-CN" altLang="zh-CN" b="1" dirty="0"/>
              <a:t>使用设计视图创建表</a:t>
            </a:r>
          </a:p>
          <a:p>
            <a:pPr indent="457200"/>
            <a:r>
              <a:rPr lang="zh-CN" altLang="zh-CN" dirty="0"/>
              <a:t>利用设计视图创建表是一种十分灵活但是比较复杂的方法，但需要花费较多的时间。对于复杂的表，通常都是在设计视图中创建的。</a:t>
            </a:r>
          </a:p>
        </p:txBody>
      </p:sp>
      <p:pic>
        <p:nvPicPr>
          <p:cNvPr id="3074" name="图片 1">
            <a:extLst>
              <a:ext uri="{FF2B5EF4-FFF2-40B4-BE49-F238E27FC236}">
                <a16:creationId xmlns:a16="http://schemas.microsoft.com/office/drawing/2014/main" id="{4A9D09B4-8377-46AB-A761-399EA20BD0A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97052" y="2327047"/>
            <a:ext cx="5997891" cy="3507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418270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806517" y="661145"/>
            <a:ext cx="8671567" cy="192239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4.1.5  </a:t>
            </a:r>
            <a:r>
              <a:rPr lang="zh-CN" altLang="zh-CN" b="1" dirty="0"/>
              <a:t>使用导入表创建表</a:t>
            </a:r>
          </a:p>
          <a:p>
            <a:pPr indent="457200"/>
            <a:r>
              <a:rPr lang="en-US" altLang="zh-CN" dirty="0"/>
              <a:t>Access2016</a:t>
            </a:r>
            <a:r>
              <a:rPr lang="zh-CN" altLang="zh-CN" dirty="0"/>
              <a:t>可以直接从外部数据源获取数据来创建表，这样将已有的外部数据源的数据加入到表中，非常方便快捷。例如，可以导入自</a:t>
            </a:r>
            <a:r>
              <a:rPr lang="en-US" altLang="zh-CN" dirty="0"/>
              <a:t>Excel</a:t>
            </a:r>
            <a:r>
              <a:rPr lang="zh-CN" altLang="zh-CN" dirty="0"/>
              <a:t>工作表、</a:t>
            </a:r>
            <a:r>
              <a:rPr lang="en-US" altLang="zh-CN" dirty="0"/>
              <a:t>HTML</a:t>
            </a:r>
            <a:r>
              <a:rPr lang="zh-CN" altLang="zh-CN" dirty="0"/>
              <a:t>文档、</a:t>
            </a:r>
            <a:r>
              <a:rPr lang="en-US" altLang="zh-CN" dirty="0"/>
              <a:t>XML</a:t>
            </a:r>
            <a:r>
              <a:rPr lang="zh-CN" altLang="zh-CN" dirty="0"/>
              <a:t>文件、文本文件、其他</a:t>
            </a:r>
            <a:r>
              <a:rPr lang="en-US" altLang="zh-CN" dirty="0"/>
              <a:t>Access</a:t>
            </a:r>
            <a:r>
              <a:rPr lang="zh-CN" altLang="zh-CN" dirty="0"/>
              <a:t>数据库等信息。</a:t>
            </a:r>
          </a:p>
        </p:txBody>
      </p:sp>
      <p:pic>
        <p:nvPicPr>
          <p:cNvPr id="4098" name="图片 1">
            <a:extLst>
              <a:ext uri="{FF2B5EF4-FFF2-40B4-BE49-F238E27FC236}">
                <a16:creationId xmlns:a16="http://schemas.microsoft.com/office/drawing/2014/main" id="{86178926-C0AD-4B4F-9A93-FC32BD75A0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2608" y="2825735"/>
            <a:ext cx="4198143" cy="2973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图片 1">
            <a:extLst>
              <a:ext uri="{FF2B5EF4-FFF2-40B4-BE49-F238E27FC236}">
                <a16:creationId xmlns:a16="http://schemas.microsoft.com/office/drawing/2014/main" id="{7A25E1FC-89C1-49BE-82CF-927D3D8AA4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93956" y="2825735"/>
            <a:ext cx="3984128" cy="2973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308679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2315</TotalTime>
  <Words>3978</Words>
  <Application>Microsoft Office PowerPoint</Application>
  <PresentationFormat>宽屏</PresentationFormat>
  <Paragraphs>196</Paragraphs>
  <Slides>45</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45</vt:i4>
      </vt:variant>
    </vt:vector>
  </HeadingPairs>
  <TitlesOfParts>
    <vt:vector size="51" baseType="lpstr">
      <vt:lpstr>微软雅黑</vt:lpstr>
      <vt:lpstr>幼圆</vt:lpstr>
      <vt:lpstr>站酷小薇LOGO体</vt:lpstr>
      <vt:lpstr>Arial</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626</cp:revision>
  <dcterms:created xsi:type="dcterms:W3CDTF">2020-06-26T11:31:00Z</dcterms:created>
  <dcterms:modified xsi:type="dcterms:W3CDTF">2023-01-09T03:05:37Z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