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365" r:id="rId3"/>
    <p:sldId id="292" r:id="rId4"/>
    <p:sldId id="290" r:id="rId5"/>
    <p:sldId id="367" r:id="rId6"/>
    <p:sldId id="570" r:id="rId7"/>
    <p:sldId id="571" r:id="rId8"/>
    <p:sldId id="572" r:id="rId9"/>
    <p:sldId id="573" r:id="rId10"/>
    <p:sldId id="574" r:id="rId11"/>
    <p:sldId id="575" r:id="rId12"/>
    <p:sldId id="576" r:id="rId13"/>
    <p:sldId id="577" r:id="rId14"/>
    <p:sldId id="578" r:id="rId15"/>
    <p:sldId id="579" r:id="rId16"/>
    <p:sldId id="581" r:id="rId17"/>
    <p:sldId id="580" r:id="rId18"/>
    <p:sldId id="582" r:id="rId19"/>
    <p:sldId id="583" r:id="rId20"/>
    <p:sldId id="584" r:id="rId21"/>
    <p:sldId id="585" r:id="rId22"/>
    <p:sldId id="586" r:id="rId23"/>
    <p:sldId id="587" r:id="rId24"/>
    <p:sldId id="588" r:id="rId25"/>
    <p:sldId id="589" r:id="rId26"/>
    <p:sldId id="512" r:id="rId27"/>
    <p:sldId id="569" r:id="rId28"/>
    <p:sldId id="286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2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4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2428778" y="4186262"/>
            <a:ext cx="73344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建报表的设计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3183002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6042954" y="3972975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创建报表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3495636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2877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706655" y="979717"/>
            <a:ext cx="8778690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7.2.1  </a:t>
            </a:r>
            <a:r>
              <a:rPr lang="zh-CN" altLang="zh-CN" b="1" dirty="0"/>
              <a:t>自动创建报表</a:t>
            </a:r>
          </a:p>
          <a:p>
            <a:pPr indent="457200"/>
            <a:r>
              <a:rPr lang="zh-CN" altLang="zh-CN" dirty="0"/>
              <a:t>如果用户无特殊需求，可以直接使用系统自动创建报表功能创建报表。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F07EF9C2-B304-4EDE-A567-4D1D5F3C97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235" y="2226002"/>
            <a:ext cx="6015530" cy="352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24728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862744" y="986585"/>
            <a:ext cx="10553596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7.2.2 </a:t>
            </a:r>
            <a:r>
              <a:rPr lang="zh-CN" altLang="zh-CN" b="1" dirty="0"/>
              <a:t>使用向导创建报表</a:t>
            </a:r>
          </a:p>
          <a:p>
            <a:pPr indent="457200"/>
            <a:r>
              <a:rPr lang="zh-CN" altLang="zh-CN" dirty="0"/>
              <a:t>使用报表工具自动创建的报表，其格式是固定的，无法进行设定，而且表或查询中所有字段的内容都会出现在报表中，这样可能不便于阅读。</a:t>
            </a:r>
          </a:p>
          <a:p>
            <a:pPr indent="457200"/>
            <a:r>
              <a:rPr lang="zh-CN" altLang="zh-CN" dirty="0"/>
              <a:t>用户可以通过报表向导选择在报表上显示哪些字段。还可以指定数据的分组和排序方式，并且，如果事先指定了表与查询之间的关系，那么还可以使用来自多个表或查询的字段。</a:t>
            </a:r>
          </a:p>
          <a:p>
            <a:pPr indent="457200"/>
            <a:r>
              <a:rPr lang="zh-CN" altLang="zh-CN" dirty="0"/>
              <a:t>多数报表为表格式，在设计窗口中从无到有建立表格式报表会相当麻烦，所以建议尽量使用报表向导，可节省在报表上的排版时间。其中，“创建”选项卡上“报表”组中的几个选项的功能如下所示：</a:t>
            </a:r>
          </a:p>
          <a:p>
            <a:pPr indent="457200"/>
            <a:r>
              <a:rPr lang="en-US" altLang="zh-CN" b="1" dirty="0"/>
              <a:t>1.</a:t>
            </a:r>
            <a:r>
              <a:rPr lang="zh-CN" altLang="zh-CN" b="1" dirty="0"/>
              <a:t>报表</a:t>
            </a:r>
            <a:endParaRPr lang="zh-CN" altLang="zh-CN" dirty="0"/>
          </a:p>
          <a:p>
            <a:pPr indent="457200"/>
            <a:r>
              <a:rPr lang="zh-CN" altLang="zh-CN" dirty="0"/>
              <a:t>创建当前查询或表中的数据的基本报表，可以在该基本报表中添加功能，如分组或合计。</a:t>
            </a:r>
          </a:p>
        </p:txBody>
      </p:sp>
    </p:spTree>
    <p:extLst>
      <p:ext uri="{BB962C8B-B14F-4D97-AF65-F5344CB8AC3E}">
        <p14:creationId xmlns:p14="http://schemas.microsoft.com/office/powerpoint/2010/main" val="37511578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149829" y="1204300"/>
            <a:ext cx="9892341" cy="420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2.</a:t>
            </a:r>
            <a:r>
              <a:rPr lang="zh-CN" altLang="zh-CN" b="1" dirty="0"/>
              <a:t>标签</a:t>
            </a:r>
            <a:endParaRPr lang="zh-CN" altLang="zh-CN" dirty="0"/>
          </a:p>
          <a:p>
            <a:pPr indent="457200"/>
            <a:r>
              <a:rPr lang="zh-CN" altLang="zh-CN" dirty="0"/>
              <a:t>启动标签向导，创建标准标签或自定义标签。</a:t>
            </a:r>
          </a:p>
          <a:p>
            <a:pPr indent="457200"/>
            <a:r>
              <a:rPr lang="en-US" altLang="zh-CN" b="1" dirty="0"/>
              <a:t>3.</a:t>
            </a:r>
            <a:r>
              <a:rPr lang="zh-CN" altLang="zh-CN" b="1" dirty="0"/>
              <a:t>空报表</a:t>
            </a:r>
            <a:endParaRPr lang="zh-CN" altLang="zh-CN" dirty="0"/>
          </a:p>
          <a:p>
            <a:pPr indent="457200"/>
            <a:r>
              <a:rPr lang="zh-CN" altLang="zh-CN" dirty="0"/>
              <a:t>新建空报表，可以在其中插入字段和控件，并可设计该报表。</a:t>
            </a:r>
          </a:p>
          <a:p>
            <a:pPr indent="457200"/>
            <a:r>
              <a:rPr lang="en-US" altLang="zh-CN" b="1" dirty="0"/>
              <a:t>4.</a:t>
            </a:r>
            <a:r>
              <a:rPr lang="zh-CN" altLang="zh-CN" b="1" dirty="0"/>
              <a:t>报表向导</a:t>
            </a:r>
            <a:endParaRPr lang="zh-CN" altLang="zh-CN" dirty="0"/>
          </a:p>
          <a:p>
            <a:pPr indent="457200"/>
            <a:r>
              <a:rPr lang="zh-CN" altLang="zh-CN" dirty="0"/>
              <a:t>启动报表向导，帮助我们创建简单的自定义报表。</a:t>
            </a:r>
          </a:p>
          <a:p>
            <a:pPr indent="457200"/>
            <a:r>
              <a:rPr lang="en-US" altLang="zh-CN" b="1" dirty="0"/>
              <a:t>5.</a:t>
            </a:r>
            <a:r>
              <a:rPr lang="zh-CN" altLang="zh-CN" b="1" dirty="0"/>
              <a:t>报表设计</a:t>
            </a:r>
            <a:endParaRPr lang="zh-CN" altLang="zh-CN" dirty="0"/>
          </a:p>
          <a:p>
            <a:pPr indent="457200"/>
            <a:r>
              <a:rPr lang="zh-CN" altLang="zh-CN" dirty="0"/>
              <a:t>在设计视图中新建一个空报表。在设计视图中，可以对报表进行高级设计更改，例如添加自定义控件类型及编写代码。</a:t>
            </a:r>
          </a:p>
        </p:txBody>
      </p:sp>
    </p:spTree>
    <p:extLst>
      <p:ext uri="{BB962C8B-B14F-4D97-AF65-F5344CB8AC3E}">
        <p14:creationId xmlns:p14="http://schemas.microsoft.com/office/powerpoint/2010/main" val="9848578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924743" y="1175271"/>
            <a:ext cx="8342514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7.2.3  </a:t>
            </a:r>
            <a:r>
              <a:rPr lang="zh-CN" altLang="zh-CN" b="1" dirty="0"/>
              <a:t>创建标准标签</a:t>
            </a:r>
          </a:p>
          <a:p>
            <a:pPr indent="457200"/>
            <a:r>
              <a:rPr lang="zh-CN" altLang="zh-CN" dirty="0"/>
              <a:t>用户还可以使用标签向导轻松地创建各种标准大小的标签</a:t>
            </a:r>
            <a:r>
              <a:rPr lang="zh-CN" altLang="en-US" dirty="0"/>
              <a:t>。</a:t>
            </a:r>
            <a:endParaRPr lang="zh-CN" altLang="zh-CN" dirty="0"/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F9967F27-E180-4415-A8D9-D7AFCCAC6B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771" y="2647948"/>
            <a:ext cx="4083526" cy="2678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>
            <a:extLst>
              <a:ext uri="{FF2B5EF4-FFF2-40B4-BE49-F238E27FC236}">
                <a16:creationId xmlns:a16="http://schemas.microsoft.com/office/drawing/2014/main" id="{6D9EDDFA-6218-4B44-B1F2-3FD5FF8FF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477" y="2647947"/>
            <a:ext cx="3683340" cy="2678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87214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657515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3517467" y="3972975"/>
            <a:ext cx="81868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使用设计视图创建和修改报表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970149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26462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986971" y="1245443"/>
            <a:ext cx="10218057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7.3.1  </a:t>
            </a:r>
            <a:r>
              <a:rPr lang="zh-CN" altLang="zh-CN" b="1" dirty="0"/>
              <a:t>丰富报表内容</a:t>
            </a:r>
          </a:p>
          <a:p>
            <a:pPr indent="457200"/>
            <a:r>
              <a:rPr lang="zh-CN" altLang="zh-CN" dirty="0"/>
              <a:t>控件是用于显示数据和执行操作的对象，用户可以通过它来查看和处理能改善用户界面的信息，如标签和图像。</a:t>
            </a:r>
            <a:r>
              <a:rPr lang="en-US" altLang="zh-CN" dirty="0"/>
              <a:t>Access</a:t>
            </a:r>
            <a:r>
              <a:rPr lang="zh-CN" altLang="zh-CN" dirty="0"/>
              <a:t>支持以下三种控件：绑定控件、未绑定控件和计算控件。</a:t>
            </a:r>
          </a:p>
          <a:p>
            <a:pPr indent="457200"/>
            <a:r>
              <a:rPr lang="en-US" altLang="zh-CN" b="1" dirty="0"/>
              <a:t>1.</a:t>
            </a:r>
            <a:r>
              <a:rPr lang="zh-CN" altLang="zh-CN" b="1" dirty="0"/>
              <a:t>绑定控件</a:t>
            </a:r>
            <a:endParaRPr lang="zh-CN" altLang="zh-CN" dirty="0"/>
          </a:p>
          <a:p>
            <a:pPr indent="457200"/>
            <a:r>
              <a:rPr lang="zh-CN" altLang="zh-CN" dirty="0"/>
              <a:t>数据源为表或查询中的字段的控件。使用绑定控件可以显示数据库中字段的值。这些值可以是文本、日期、数字、是</a:t>
            </a:r>
            <a:r>
              <a:rPr lang="en-US" altLang="zh-CN" dirty="0"/>
              <a:t>/</a:t>
            </a:r>
            <a:r>
              <a:rPr lang="zh-CN" altLang="zh-CN" dirty="0"/>
              <a:t>否值、图片或图形。文本框是最常见的一类绑定控件。</a:t>
            </a:r>
          </a:p>
          <a:p>
            <a:pPr indent="457200"/>
            <a:r>
              <a:rPr lang="en-US" altLang="zh-CN" b="1" dirty="0"/>
              <a:t>2.</a:t>
            </a:r>
            <a:r>
              <a:rPr lang="zh-CN" altLang="zh-CN" b="1" dirty="0"/>
              <a:t>未绑定控件</a:t>
            </a:r>
            <a:endParaRPr lang="zh-CN" altLang="zh-CN" dirty="0"/>
          </a:p>
          <a:p>
            <a:pPr indent="457200"/>
            <a:r>
              <a:rPr lang="zh-CN" altLang="zh-CN" dirty="0"/>
              <a:t>无数据源（字段或表达式）的控件。使用未绑定控件可以显示信息、线条、矩形和图片。例如，显示报表标题的标签就是未绑定控件。</a:t>
            </a:r>
          </a:p>
        </p:txBody>
      </p:sp>
    </p:spTree>
    <p:extLst>
      <p:ext uri="{BB962C8B-B14F-4D97-AF65-F5344CB8AC3E}">
        <p14:creationId xmlns:p14="http://schemas.microsoft.com/office/powerpoint/2010/main" val="10606653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21704" y="1923366"/>
            <a:ext cx="8948592" cy="2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3.</a:t>
            </a:r>
            <a:r>
              <a:rPr lang="zh-CN" altLang="zh-CN" b="1" dirty="0"/>
              <a:t>计算控件</a:t>
            </a:r>
            <a:endParaRPr lang="zh-CN" altLang="zh-CN" dirty="0"/>
          </a:p>
          <a:p>
            <a:pPr indent="457200"/>
            <a:r>
              <a:rPr lang="zh-CN" altLang="zh-CN" dirty="0"/>
              <a:t>数据源是表达式而不是字段的控件。可以通过将表达式定义为控件的数据源来指定所需的控件值。表达式是运算符（如</a:t>
            </a:r>
            <a:r>
              <a:rPr lang="en-US" altLang="zh-CN" dirty="0"/>
              <a:t> = </a:t>
            </a:r>
            <a:r>
              <a:rPr lang="zh-CN" altLang="zh-CN" dirty="0"/>
              <a:t>和</a:t>
            </a:r>
            <a:r>
              <a:rPr lang="en-US" altLang="zh-CN" dirty="0"/>
              <a:t> +</a:t>
            </a:r>
            <a:r>
              <a:rPr lang="zh-CN" altLang="zh-CN" dirty="0"/>
              <a:t>）、控件名称、字段名称、返回单个值的函数以及常量值的组合。表达式所使用的数据可以来自报表的基础表或查询中的字段，也可以来自报表上的控件。</a:t>
            </a:r>
          </a:p>
        </p:txBody>
      </p:sp>
    </p:spTree>
    <p:extLst>
      <p:ext uri="{BB962C8B-B14F-4D97-AF65-F5344CB8AC3E}">
        <p14:creationId xmlns:p14="http://schemas.microsoft.com/office/powerpoint/2010/main" val="10041470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763485" y="549275"/>
            <a:ext cx="8665029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7.3.2  </a:t>
            </a:r>
            <a:r>
              <a:rPr lang="zh-CN" altLang="zh-CN" b="1" dirty="0"/>
              <a:t>创建排序和分组报表</a:t>
            </a:r>
          </a:p>
          <a:p>
            <a:pPr indent="457200"/>
            <a:r>
              <a:rPr lang="zh-CN" altLang="zh-CN" dirty="0"/>
              <a:t>分组和计算是报表的重要功能。分组的目的是以某指定字段为依据，将与此字段有关的记录打印在一起。计算功能则可使用在任意报表，不一定非与分组功能共同设置。但是，常在分组报表中加入更多计算功能，这样的计算才有分析意义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7D4019A0-88DE-4485-9F37-C1C612E1DF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799" y="2997156"/>
            <a:ext cx="6042400" cy="286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3219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806517" y="549275"/>
            <a:ext cx="866502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7.3.3  </a:t>
            </a:r>
            <a:r>
              <a:rPr lang="zh-CN" altLang="zh-CN" b="1" dirty="0"/>
              <a:t>自定义报表设计</a:t>
            </a:r>
          </a:p>
          <a:p>
            <a:pPr indent="457200"/>
            <a:r>
              <a:rPr lang="zh-CN" altLang="zh-CN" dirty="0"/>
              <a:t>在设计视图中新建一个空报表，通过添加自定义控件以及编写代码可以对报表进行高级设计。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300EF123-49AD-4C56-BA85-581620FB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517" y="2370591"/>
            <a:ext cx="3484538" cy="327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CDB529D8-982B-42B6-B104-DE925012A4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887" y="2370591"/>
            <a:ext cx="4666659" cy="327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5790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467625" y="82566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165B3E1C-B1BD-418B-98A3-9757880BDE8E}"/>
              </a:ext>
            </a:extLst>
          </p:cNvPr>
          <p:cNvSpPr txBox="1"/>
          <p:nvPr/>
        </p:nvSpPr>
        <p:spPr>
          <a:xfrm>
            <a:off x="1516208" y="2344611"/>
            <a:ext cx="9170552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/>
              <a:t>本章主要讲述</a:t>
            </a:r>
            <a:r>
              <a:rPr lang="en-US" altLang="zh-CN" dirty="0"/>
              <a:t>Access 2016</a:t>
            </a:r>
            <a:r>
              <a:rPr lang="zh-CN" altLang="zh-CN" dirty="0"/>
              <a:t>数据库中创建报表的相关知识。报表是</a:t>
            </a:r>
            <a:r>
              <a:rPr lang="en-US" altLang="zh-CN" dirty="0"/>
              <a:t>Access</a:t>
            </a:r>
            <a:r>
              <a:rPr lang="zh-CN" altLang="zh-CN" dirty="0"/>
              <a:t>的对象之一，是打印后的成果，也是数据库应用的最后目的。用户可以控制报表上每个控件的大小和外观，按照所需的方式显示信息便于查看结果。</a:t>
            </a:r>
          </a:p>
        </p:txBody>
      </p:sp>
    </p:spTree>
    <p:extLst>
      <p:ext uri="{BB962C8B-B14F-4D97-AF65-F5344CB8AC3E}">
        <p14:creationId xmlns:p14="http://schemas.microsoft.com/office/powerpoint/2010/main" val="7819708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3400714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6260666" y="3972975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打印报表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3713348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9955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549275"/>
            <a:ext cx="9132605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7.4.1  </a:t>
            </a:r>
            <a:r>
              <a:rPr lang="zh-CN" altLang="zh-CN" b="1" dirty="0"/>
              <a:t>报表页面设置</a:t>
            </a:r>
          </a:p>
          <a:p>
            <a:pPr indent="457200"/>
            <a:r>
              <a:rPr lang="zh-CN" altLang="zh-CN" dirty="0"/>
              <a:t>页面设置包括纸张大小、页面距、打印方向等的设置。由于报表必须通过打印机输出，所以也可以在报表中针对打印机做打印前的更改。所以也可以在报表中针对打印机做打印前的更改。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295D3BEB-25F9-477E-88BA-97186E5CA9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020" y="2483242"/>
            <a:ext cx="2748751" cy="3458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B5E39109-BE5D-49C3-9716-44F9C30857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543" y="2462921"/>
            <a:ext cx="4536759" cy="3480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69849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296261" y="447676"/>
            <a:ext cx="9632807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7.4.2  </a:t>
            </a:r>
            <a:r>
              <a:rPr lang="zh-CN" altLang="zh-CN" b="1" dirty="0"/>
              <a:t>分页打印报表</a:t>
            </a:r>
          </a:p>
          <a:p>
            <a:pPr indent="457200"/>
            <a:r>
              <a:rPr lang="zh-CN" altLang="zh-CN" dirty="0"/>
              <a:t>在默认情况下，报表会依纸张大小及各节高度自动分页，若本页不够打印时，及移至下页。当然，也可为报表指定固定分页的位置或方式。</a:t>
            </a:r>
          </a:p>
          <a:p>
            <a:pPr indent="457200"/>
            <a:r>
              <a:rPr lang="en-US" altLang="zh-CN" b="1" dirty="0"/>
              <a:t>1.</a:t>
            </a:r>
            <a:r>
              <a:rPr lang="zh-CN" altLang="zh-CN" b="1" dirty="0"/>
              <a:t>强制分页</a:t>
            </a:r>
            <a:endParaRPr lang="zh-CN" altLang="zh-CN" dirty="0"/>
          </a:p>
          <a:p>
            <a:pPr indent="457200"/>
            <a:r>
              <a:rPr lang="zh-CN" altLang="zh-CN" dirty="0"/>
              <a:t>“强制分页”是每一节都有的属性，常使用在页眉。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183B3C06-96FB-453D-8D04-CE4F58C2B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249" y="2837501"/>
            <a:ext cx="4484523" cy="320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">
            <a:extLst>
              <a:ext uri="{FF2B5EF4-FFF2-40B4-BE49-F238E27FC236}">
                <a16:creationId xmlns:a16="http://schemas.microsoft.com/office/drawing/2014/main" id="{03301A76-A680-4BCF-B0E5-231AC5E297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883" y="2837502"/>
            <a:ext cx="4477509" cy="3208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45034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279596" y="549275"/>
            <a:ext cx="9632807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2.</a:t>
            </a:r>
            <a:r>
              <a:rPr lang="zh-CN" altLang="zh-CN" b="1" dirty="0"/>
              <a:t>保持同页</a:t>
            </a:r>
            <a:endParaRPr lang="zh-CN" altLang="zh-CN" dirty="0"/>
          </a:p>
          <a:p>
            <a:pPr indent="457200"/>
            <a:r>
              <a:rPr lang="zh-CN" altLang="zh-CN" dirty="0"/>
              <a:t>在“分组、排序和分组”窗口中，可以设置“保持同页”属性。有</a:t>
            </a:r>
            <a:r>
              <a:rPr lang="en-US" altLang="zh-CN" dirty="0"/>
              <a:t>3</a:t>
            </a:r>
            <a:r>
              <a:rPr lang="zh-CN" altLang="zh-CN" dirty="0"/>
              <a:t>个选项可供选择，分别是：不将组放在同一页上、将整个组放在同一页上、将页眉和第一条记录放在同一页上。前两个选项分别代表分组而无法打印在同一页时的处理。</a:t>
            </a:r>
            <a:endParaRPr lang="en-US" altLang="zh-CN" dirty="0"/>
          </a:p>
          <a:p>
            <a:pPr indent="457200"/>
            <a:r>
              <a:rPr lang="en-US" altLang="zh-CN" b="1" dirty="0"/>
              <a:t>3.</a:t>
            </a:r>
            <a:r>
              <a:rPr lang="zh-CN" altLang="zh-CN" b="1" dirty="0"/>
              <a:t>分页控件</a:t>
            </a:r>
            <a:endParaRPr lang="zh-CN" altLang="zh-CN" dirty="0"/>
          </a:p>
          <a:p>
            <a:pPr indent="457200"/>
            <a:r>
              <a:rPr lang="zh-CN" altLang="zh-CN" dirty="0"/>
              <a:t>最后一个分页设置是使用分页控件，将此空间拖至报表的各节均可以。分页空间的唯一功能是跳页，不论它在什么位置，打印时只要遇到此控件，就会另起新页。</a:t>
            </a:r>
          </a:p>
        </p:txBody>
      </p:sp>
      <p:pic>
        <p:nvPicPr>
          <p:cNvPr id="7170" name="图片 194">
            <a:extLst>
              <a:ext uri="{FF2B5EF4-FFF2-40B4-BE49-F238E27FC236}">
                <a16:creationId xmlns:a16="http://schemas.microsoft.com/office/drawing/2014/main" id="{F61EE0D0-44F9-4F28-A339-31315F5A86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024" y="3938134"/>
            <a:ext cx="6169952" cy="1970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70700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81310" y="549275"/>
            <a:ext cx="9050192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7.4.3  </a:t>
            </a:r>
            <a:r>
              <a:rPr lang="zh-CN" altLang="zh-CN" b="1" dirty="0"/>
              <a:t>分列打印报表</a:t>
            </a:r>
          </a:p>
          <a:p>
            <a:pPr indent="457200"/>
            <a:r>
              <a:rPr lang="zh-CN" altLang="zh-CN" dirty="0"/>
              <a:t>在报表中，分列打印主要用于字段较少的报表中，其目的是为了节省纸张，重复打印。如果要多列打印，先要将页眉中的字段标签复制、粘贴，再将粘贴的标签移动到适当的位置（页眉的右半部分），然后调整好布局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0F2FDC14-1B7B-4D69-8B81-5D41C1208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924" y="2559278"/>
            <a:ext cx="2956151" cy="3409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89060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996684" y="1015613"/>
            <a:ext cx="10198631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7.4.4  </a:t>
            </a:r>
            <a:r>
              <a:rPr lang="zh-CN" altLang="zh-CN" b="1" dirty="0"/>
              <a:t>打印报表</a:t>
            </a:r>
          </a:p>
          <a:p>
            <a:pPr indent="457200"/>
            <a:r>
              <a:rPr lang="zh-CN" altLang="zh-CN" dirty="0"/>
              <a:t>打印的报表多是表格式报表，此时报表会将记录忠实地由上而下逐条打印，直到完毕，这是</a:t>
            </a:r>
            <a:r>
              <a:rPr lang="en-US" altLang="zh-CN" dirty="0"/>
              <a:t>Access</a:t>
            </a:r>
            <a:r>
              <a:rPr lang="zh-CN" altLang="zh-CN" dirty="0"/>
              <a:t>打印报表的基本原理。打印中常遇到以下两个问题。</a:t>
            </a:r>
          </a:p>
          <a:p>
            <a:pPr indent="457200"/>
            <a:r>
              <a:rPr lang="en-US" altLang="zh-CN" b="1" dirty="0"/>
              <a:t>1.</a:t>
            </a:r>
            <a:r>
              <a:rPr lang="zh-CN" altLang="zh-CN" b="1" dirty="0"/>
              <a:t>没有每页打印记录数</a:t>
            </a:r>
            <a:endParaRPr lang="zh-CN" altLang="zh-CN" dirty="0"/>
          </a:p>
          <a:p>
            <a:pPr indent="457200"/>
            <a:r>
              <a:rPr lang="zh-CN" altLang="zh-CN" dirty="0"/>
              <a:t>用户无法设置一页打印固定记录数，</a:t>
            </a:r>
            <a:r>
              <a:rPr lang="en-US" altLang="zh-CN" dirty="0"/>
              <a:t>Access</a:t>
            </a:r>
            <a:r>
              <a:rPr lang="zh-CN" altLang="zh-CN" dirty="0"/>
              <a:t>没有这个功能。每页可以打印多少条记录的关键是每条记录的高度和纸张的高度，每条记录的高度就等于设计窗口中主体的高度。</a:t>
            </a:r>
          </a:p>
          <a:p>
            <a:pPr indent="457200"/>
            <a:r>
              <a:rPr lang="en-US" altLang="zh-CN" b="1" dirty="0"/>
              <a:t>2.</a:t>
            </a:r>
            <a:r>
              <a:rPr lang="zh-CN" altLang="zh-CN" b="1" dirty="0"/>
              <a:t>没有空白表格线</a:t>
            </a:r>
            <a:endParaRPr lang="zh-CN" altLang="zh-CN" dirty="0"/>
          </a:p>
          <a:p>
            <a:pPr indent="457200"/>
            <a:r>
              <a:rPr lang="zh-CN" altLang="zh-CN" dirty="0"/>
              <a:t>最后一页的空白部分，通常会要求打印空白表格线，但</a:t>
            </a:r>
            <a:r>
              <a:rPr lang="en-US" altLang="zh-CN" dirty="0"/>
              <a:t>Access</a:t>
            </a:r>
            <a:r>
              <a:rPr lang="zh-CN" altLang="zh-CN" dirty="0"/>
              <a:t>没有这项功能。我们通过打印预览可以发现，表格线只打印到最后一条记录，此记录以下即为空白，这是因为表格线是主体当中的控件，它同主体中的其他数据一样，打印到最后一条记录为止。</a:t>
            </a:r>
          </a:p>
        </p:txBody>
      </p:sp>
    </p:spTree>
    <p:extLst>
      <p:ext uri="{BB962C8B-B14F-4D97-AF65-F5344CB8AC3E}">
        <p14:creationId xmlns:p14="http://schemas.microsoft.com/office/powerpoint/2010/main" val="8220717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71620" y="527169"/>
            <a:ext cx="481728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b="1" dirty="0"/>
              <a:t>实战演练——创建公司采购统计报表</a:t>
            </a:r>
            <a:endParaRPr lang="zh-CN" altLang="zh-CN" dirty="0"/>
          </a:p>
        </p:txBody>
      </p:sp>
      <p:sp>
        <p:nvSpPr>
          <p:cNvPr id="7" name="文本框 23">
            <a:extLst>
              <a:ext uri="{FF2B5EF4-FFF2-40B4-BE49-F238E27FC236}">
                <a16:creationId xmlns:a16="http://schemas.microsoft.com/office/drawing/2014/main" id="{639D47D3-2540-42BA-BC5C-1D25F2C24CD0}"/>
              </a:ext>
            </a:extLst>
          </p:cNvPr>
          <p:cNvSpPr txBox="1"/>
          <p:nvPr/>
        </p:nvSpPr>
        <p:spPr>
          <a:xfrm>
            <a:off x="1671619" y="1096549"/>
            <a:ext cx="9020725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/>
              <a:t>每个公司都需要采购办公用品、原材料等，因此，对采购数据进行很好的管理，可以帮助公司进行预算，控制成本。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4576FD67-24C9-4687-9FD7-153679E073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126" y="2340842"/>
            <a:ext cx="6713748" cy="340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14035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86134" y="527169"/>
            <a:ext cx="481728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b="1" dirty="0"/>
              <a:t>实战演练——管理水果销售统计数据库</a:t>
            </a:r>
            <a:endParaRPr lang="zh-CN" altLang="zh-CN" dirty="0"/>
          </a:p>
        </p:txBody>
      </p:sp>
      <p:sp>
        <p:nvSpPr>
          <p:cNvPr id="7" name="文本框 23">
            <a:extLst>
              <a:ext uri="{FF2B5EF4-FFF2-40B4-BE49-F238E27FC236}">
                <a16:creationId xmlns:a16="http://schemas.microsoft.com/office/drawing/2014/main" id="{639D47D3-2540-42BA-BC5C-1D25F2C24CD0}"/>
              </a:ext>
            </a:extLst>
          </p:cNvPr>
          <p:cNvSpPr txBox="1"/>
          <p:nvPr/>
        </p:nvSpPr>
        <p:spPr>
          <a:xfrm>
            <a:off x="1252878" y="1262990"/>
            <a:ext cx="6192951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/>
              <a:t>创建报表完毕，可根据需要对报表进行美化。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31654F05-6D7F-47A2-AFBA-5336F4481C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139" y="2109335"/>
            <a:ext cx="6715722" cy="3681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26940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013039" y="1370919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162339" y="1500251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015707" y="2428256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CD55F1-7E53-4D94-B849-03B234E0F197}"/>
              </a:ext>
            </a:extLst>
          </p:cNvPr>
          <p:cNvSpPr txBox="1"/>
          <p:nvPr/>
        </p:nvSpPr>
        <p:spPr>
          <a:xfrm>
            <a:off x="7037051" y="3466199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175408" y="2559595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C40EEEA-082D-4E9C-AD82-845A3CAF94C9}"/>
              </a:ext>
            </a:extLst>
          </p:cNvPr>
          <p:cNvCxnSpPr/>
          <p:nvPr/>
        </p:nvCxnSpPr>
        <p:spPr>
          <a:xfrm flipH="1">
            <a:off x="7146816" y="361277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rId2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7976188" y="241279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创建报表</a:t>
            </a:r>
            <a:endParaRPr lang="zh-CN" altLang="en-US" dirty="0"/>
          </a:p>
        </p:txBody>
      </p:sp>
      <p:sp>
        <p:nvSpPr>
          <p:cNvPr id="12" name="文本框 11">
            <a:hlinkClick r:id="rId3" action="ppaction://hlinksldjump"/>
            <a:extLst>
              <a:ext uri="{FF2B5EF4-FFF2-40B4-BE49-F238E27FC236}">
                <a16:creationId xmlns:a16="http://schemas.microsoft.com/office/drawing/2014/main" id="{434003EC-243D-457F-A944-3C9706F6BB77}"/>
              </a:ext>
            </a:extLst>
          </p:cNvPr>
          <p:cNvSpPr txBox="1"/>
          <p:nvPr/>
        </p:nvSpPr>
        <p:spPr>
          <a:xfrm>
            <a:off x="7990043" y="3461284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使用设计视图创建和修改报表</a:t>
            </a:r>
            <a:endParaRPr lang="zh-CN" altLang="en-US" dirty="0"/>
          </a:p>
        </p:txBody>
      </p:sp>
      <p:sp>
        <p:nvSpPr>
          <p:cNvPr id="22" name="文本框 21">
            <a:hlinkClick r:id="rId4" action="ppaction://hlinksldjump"/>
            <a:extLst>
              <a:ext uri="{FF2B5EF4-FFF2-40B4-BE49-F238E27FC236}">
                <a16:creationId xmlns:a16="http://schemas.microsoft.com/office/drawing/2014/main" id="{A4FA8CBE-305F-4333-AF39-400B25841AD0}"/>
              </a:ext>
            </a:extLst>
          </p:cNvPr>
          <p:cNvSpPr txBox="1"/>
          <p:nvPr/>
        </p:nvSpPr>
        <p:spPr>
          <a:xfrm>
            <a:off x="7983448" y="136051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报表的概念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996F3D3-18E8-4464-A8D2-8D67610EE59D}"/>
              </a:ext>
            </a:extLst>
          </p:cNvPr>
          <p:cNvSpPr txBox="1"/>
          <p:nvPr/>
        </p:nvSpPr>
        <p:spPr>
          <a:xfrm>
            <a:off x="7032607" y="4534071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BE9AF99-F497-4F77-8B21-B9E6CDCD527E}"/>
              </a:ext>
            </a:extLst>
          </p:cNvPr>
          <p:cNvCxnSpPr/>
          <p:nvPr/>
        </p:nvCxnSpPr>
        <p:spPr>
          <a:xfrm flipH="1">
            <a:off x="7173278" y="4665513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hlinkClick r:id="rId5" action="ppaction://hlinksldjump"/>
            <a:extLst>
              <a:ext uri="{FF2B5EF4-FFF2-40B4-BE49-F238E27FC236}">
                <a16:creationId xmlns:a16="http://schemas.microsoft.com/office/drawing/2014/main" id="{7A7A1D8E-0B7B-47BB-8AF2-19B2C8A9BD59}"/>
              </a:ext>
            </a:extLst>
          </p:cNvPr>
          <p:cNvSpPr txBox="1"/>
          <p:nvPr/>
        </p:nvSpPr>
        <p:spPr>
          <a:xfrm>
            <a:off x="8005568" y="446543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打印报表</a:t>
            </a:r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93626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796212" y="3972975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报表的概念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32488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88269" y="680845"/>
            <a:ext cx="9267503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7.1.1  </a:t>
            </a:r>
            <a:r>
              <a:rPr lang="zh-CN" altLang="zh-CN" b="1" dirty="0"/>
              <a:t>报表的类型</a:t>
            </a:r>
          </a:p>
          <a:p>
            <a:pPr indent="457200"/>
            <a:r>
              <a:rPr lang="en-US" altLang="zh-CN" dirty="0"/>
              <a:t>Access 2016</a:t>
            </a:r>
            <a:r>
              <a:rPr lang="zh-CN" altLang="zh-CN" dirty="0"/>
              <a:t>提供了比较丰富多样的报表样式，主要有纵栏式报表、表格式报表、图表式报表和标签报表</a:t>
            </a:r>
            <a:r>
              <a:rPr lang="en-US" altLang="zh-CN" dirty="0"/>
              <a:t>4</a:t>
            </a:r>
            <a:r>
              <a:rPr lang="zh-CN" altLang="zh-CN" dirty="0"/>
              <a:t>种类型。</a:t>
            </a:r>
          </a:p>
          <a:p>
            <a:pPr indent="457200"/>
            <a:r>
              <a:rPr lang="en-US" altLang="zh-CN" b="1" dirty="0"/>
              <a:t>1.</a:t>
            </a:r>
            <a:r>
              <a:rPr lang="zh-CN" altLang="zh-CN" b="1" dirty="0"/>
              <a:t>纵栏式报表</a:t>
            </a:r>
            <a:endParaRPr lang="zh-CN" altLang="zh-CN" dirty="0"/>
          </a:p>
          <a:p>
            <a:pPr indent="457200"/>
            <a:r>
              <a:rPr lang="zh-CN" altLang="zh-CN" dirty="0"/>
              <a:t>纵栏式报表也称为窗体报表。它是数据表中的字段名纵向排列的一种数据显示方式，其格式是在报表的一页上以垂直方式显示，在报表的</a:t>
            </a:r>
            <a:r>
              <a:rPr lang="en-US" altLang="zh-CN" dirty="0"/>
              <a:t>“</a:t>
            </a:r>
            <a:r>
              <a:rPr lang="zh-CN" altLang="zh-CN" dirty="0"/>
              <a:t>主体</a:t>
            </a:r>
            <a:r>
              <a:rPr lang="en-US" altLang="zh-CN" dirty="0"/>
              <a:t>”</a:t>
            </a:r>
            <a:r>
              <a:rPr lang="zh-CN" altLang="zh-CN" dirty="0"/>
              <a:t>显示数据表的字段名与字段内容。</a:t>
            </a:r>
          </a:p>
          <a:p>
            <a:pPr indent="457200"/>
            <a:r>
              <a:rPr lang="en-US" altLang="zh-CN" b="1" dirty="0"/>
              <a:t>2.</a:t>
            </a:r>
            <a:r>
              <a:rPr lang="zh-CN" altLang="zh-CN" b="1" dirty="0"/>
              <a:t>表格式报表</a:t>
            </a:r>
            <a:endParaRPr lang="zh-CN" altLang="zh-CN" dirty="0"/>
          </a:p>
          <a:p>
            <a:pPr indent="457200"/>
            <a:r>
              <a:rPr lang="zh-CN" altLang="zh-CN" dirty="0"/>
              <a:t>表格式报表是字段名横向排列的数据显示方式。它类似于数据表的格式，以行、列的形式输出数据，因为可以在一页上输出报表的多条记录内容。此类报表格式适宜输出记录较多的数据表，便于保存与阅览。</a:t>
            </a:r>
          </a:p>
        </p:txBody>
      </p:sp>
    </p:spTree>
    <p:extLst>
      <p:ext uri="{BB962C8B-B14F-4D97-AF65-F5344CB8AC3E}">
        <p14:creationId xmlns:p14="http://schemas.microsoft.com/office/powerpoint/2010/main" val="2332343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71619" y="1783930"/>
            <a:ext cx="9267503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3.</a:t>
            </a:r>
            <a:r>
              <a:rPr lang="zh-CN" altLang="zh-CN" b="1" dirty="0"/>
              <a:t>图表式报表</a:t>
            </a:r>
            <a:endParaRPr lang="zh-CN" altLang="zh-CN" dirty="0"/>
          </a:p>
          <a:p>
            <a:pPr indent="457200"/>
            <a:r>
              <a:rPr lang="zh-CN" altLang="zh-CN" dirty="0"/>
              <a:t>图表式报表是用图形来显示数据表中的数据或统计结果。类似</a:t>
            </a:r>
            <a:r>
              <a:rPr lang="en-US" altLang="zh-CN" dirty="0"/>
              <a:t>“Excel”</a:t>
            </a:r>
            <a:r>
              <a:rPr lang="zh-CN" altLang="zh-CN" dirty="0"/>
              <a:t>中的图表，图表可直观地展示数据之间的关系。</a:t>
            </a:r>
            <a:r>
              <a:rPr lang="en-US" altLang="zh-CN" dirty="0"/>
              <a:t>       </a:t>
            </a:r>
            <a:endParaRPr lang="zh-CN" altLang="zh-CN" dirty="0"/>
          </a:p>
          <a:p>
            <a:pPr indent="457200"/>
            <a:r>
              <a:rPr lang="en-US" altLang="zh-CN" b="1" dirty="0"/>
              <a:t>4.</a:t>
            </a:r>
            <a:r>
              <a:rPr lang="zh-CN" altLang="zh-CN" b="1" dirty="0"/>
              <a:t>标签报表</a:t>
            </a:r>
            <a:endParaRPr lang="zh-CN" altLang="zh-CN" dirty="0"/>
          </a:p>
          <a:p>
            <a:pPr indent="457200"/>
            <a:r>
              <a:rPr lang="zh-CN" altLang="zh-CN" dirty="0"/>
              <a:t>标签报表是一种特殊的报表格式。将每条记录中的数据按照标签的形式输出，例如实际的应用中，可制作学生表的标签，用来邮寄学生的通知、信件等。</a:t>
            </a:r>
          </a:p>
        </p:txBody>
      </p:sp>
    </p:spTree>
    <p:extLst>
      <p:ext uri="{BB962C8B-B14F-4D97-AF65-F5344CB8AC3E}">
        <p14:creationId xmlns:p14="http://schemas.microsoft.com/office/powerpoint/2010/main" val="1406304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323141" y="1055722"/>
            <a:ext cx="9632801" cy="468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7.1.2  </a:t>
            </a:r>
            <a:r>
              <a:rPr lang="zh-CN" altLang="zh-CN" b="1" dirty="0"/>
              <a:t>报表的组成</a:t>
            </a:r>
          </a:p>
          <a:p>
            <a:pPr indent="457200"/>
            <a:r>
              <a:rPr lang="zh-CN" altLang="zh-CN" dirty="0"/>
              <a:t>在报表设计窗口中包含了</a:t>
            </a:r>
            <a:r>
              <a:rPr lang="en-US" altLang="zh-CN" dirty="0"/>
              <a:t>7</a:t>
            </a:r>
            <a:r>
              <a:rPr lang="zh-CN" altLang="zh-CN" dirty="0"/>
              <a:t>个节，数据可置于任一节。每一节任务不同，适合放置不同的数据。</a:t>
            </a:r>
            <a:r>
              <a:rPr lang="en-US" altLang="zh-CN" dirty="0"/>
              <a:t>7</a:t>
            </a:r>
            <a:r>
              <a:rPr lang="zh-CN" altLang="zh-CN" dirty="0"/>
              <a:t>个节分别如下：</a:t>
            </a:r>
          </a:p>
          <a:p>
            <a:pPr indent="457200"/>
            <a:r>
              <a:rPr lang="en-US" altLang="zh-CN" b="1" dirty="0"/>
              <a:t>1.</a:t>
            </a:r>
            <a:r>
              <a:rPr lang="zh-CN" altLang="zh-CN" b="1" dirty="0"/>
              <a:t>主体</a:t>
            </a:r>
            <a:endParaRPr lang="zh-CN" altLang="zh-CN" dirty="0"/>
          </a:p>
          <a:p>
            <a:pPr indent="457200"/>
            <a:r>
              <a:rPr lang="zh-CN" altLang="zh-CN" dirty="0"/>
              <a:t>主体是输出数据的主要区域，一般常用来设计每行输出数据表字段的内容，所以此节在设计窗口中的高度等于打印后的一条记录高度。高度越高，表示打印后各条记录之间的距离越大，反之则越小。</a:t>
            </a:r>
          </a:p>
          <a:p>
            <a:pPr indent="457200"/>
            <a:r>
              <a:rPr lang="en-US" altLang="zh-CN" b="1" dirty="0"/>
              <a:t>2.</a:t>
            </a:r>
            <a:r>
              <a:rPr lang="zh-CN" altLang="zh-CN" b="1" dirty="0"/>
              <a:t>页面页眉、页面页脚</a:t>
            </a:r>
            <a:endParaRPr lang="zh-CN" altLang="zh-CN" dirty="0"/>
          </a:p>
          <a:p>
            <a:pPr indent="457200"/>
            <a:r>
              <a:rPr lang="zh-CN" altLang="zh-CN" dirty="0"/>
              <a:t>顾名思义，页面页眉会在每页上方显示，页脚则在每页下方显示。通常，页面页眉放置字段名称，如公司抬头、报表名称等信息，页面页脚放置页码等信息。</a:t>
            </a:r>
          </a:p>
        </p:txBody>
      </p:sp>
    </p:spTree>
    <p:extLst>
      <p:ext uri="{BB962C8B-B14F-4D97-AF65-F5344CB8AC3E}">
        <p14:creationId xmlns:p14="http://schemas.microsoft.com/office/powerpoint/2010/main" val="13447666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25226" y="1824979"/>
            <a:ext cx="9141547" cy="2819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3.</a:t>
            </a:r>
            <a:r>
              <a:rPr lang="zh-CN" altLang="zh-CN" b="1" dirty="0"/>
              <a:t>报表页眉、报表页脚</a:t>
            </a:r>
            <a:endParaRPr lang="zh-CN" altLang="zh-CN" dirty="0"/>
          </a:p>
          <a:p>
            <a:pPr indent="457200"/>
            <a:r>
              <a:rPr lang="zh-CN" altLang="zh-CN" dirty="0"/>
              <a:t>报表页眉在报表的顶部，只显示在报表的第一页最上方，适合放置如报表标题等信息。则报表页脚则显示在最后一条记录的下方，适合放置一些统计数据。</a:t>
            </a:r>
          </a:p>
          <a:p>
            <a:pPr indent="457200"/>
            <a:r>
              <a:rPr lang="en-US" altLang="zh-CN" b="1" dirty="0"/>
              <a:t>4.</a:t>
            </a:r>
            <a:r>
              <a:rPr lang="zh-CN" altLang="zh-CN" b="1" dirty="0"/>
              <a:t>组页眉、组页脚</a:t>
            </a:r>
            <a:endParaRPr lang="zh-CN" altLang="zh-CN" dirty="0"/>
          </a:p>
          <a:p>
            <a:pPr indent="457200"/>
            <a:r>
              <a:rPr lang="zh-CN" altLang="zh-CN" dirty="0"/>
              <a:t>组页眉是输出分组的有关信息，一般常用来设计分组的标题或提示信息。组页脚也是输出分组的有关信息，一般常用来放置分组的小计、平均值等等。</a:t>
            </a:r>
          </a:p>
        </p:txBody>
      </p:sp>
    </p:spTree>
    <p:extLst>
      <p:ext uri="{BB962C8B-B14F-4D97-AF65-F5344CB8AC3E}">
        <p14:creationId xmlns:p14="http://schemas.microsoft.com/office/powerpoint/2010/main" val="837776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285740" y="1418578"/>
            <a:ext cx="9620519" cy="3777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7.1.3  </a:t>
            </a:r>
            <a:r>
              <a:rPr lang="zh-CN" altLang="zh-CN" b="1" dirty="0"/>
              <a:t>报表和窗体的区别</a:t>
            </a:r>
          </a:p>
          <a:p>
            <a:pPr indent="457200"/>
            <a:r>
              <a:rPr lang="zh-CN" altLang="zh-CN" dirty="0"/>
              <a:t>报表和窗体是</a:t>
            </a:r>
            <a:r>
              <a:rPr lang="en-US" altLang="zh-CN" dirty="0" err="1"/>
              <a:t>Accsee</a:t>
            </a:r>
            <a:r>
              <a:rPr lang="zh-CN" altLang="zh-CN" dirty="0"/>
              <a:t>数据库的两个不同对象，是</a:t>
            </a:r>
            <a:r>
              <a:rPr lang="en-US" altLang="zh-CN" dirty="0" err="1"/>
              <a:t>Accsee</a:t>
            </a:r>
            <a:r>
              <a:rPr lang="zh-CN" altLang="zh-CN" dirty="0"/>
              <a:t>数据库的主要操作界面，两者显示数据的形式很类似，但其输出目的不同。</a:t>
            </a:r>
          </a:p>
          <a:p>
            <a:pPr indent="457200"/>
            <a:r>
              <a:rPr lang="zh-CN" altLang="zh-CN" dirty="0"/>
              <a:t>窗体是交互式界面，可用于屏幕显示。用户通过窗体可以对数据进行筛选、分析，也可以对数据进行输入和编辑。而报表是数据的打印结果，不具有交互性。</a:t>
            </a:r>
          </a:p>
          <a:p>
            <a:pPr indent="457200"/>
            <a:r>
              <a:rPr lang="zh-CN" altLang="zh-CN" dirty="0"/>
              <a:t>窗体可以用户控制程序流程操作，其中包含一部分功能控件，如命令按钮、单选按钮、复选框等，这些是报表所不具备的。报表中包含较多控件的是文本框和标签，以实现报表的分类、汇总等功能。</a:t>
            </a:r>
          </a:p>
        </p:txBody>
      </p:sp>
    </p:spTree>
    <p:extLst>
      <p:ext uri="{BB962C8B-B14F-4D97-AF65-F5344CB8AC3E}">
        <p14:creationId xmlns:p14="http://schemas.microsoft.com/office/powerpoint/2010/main" val="11473008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2302</TotalTime>
  <Words>1939</Words>
  <Application>Microsoft Office PowerPoint</Application>
  <PresentationFormat>宽屏</PresentationFormat>
  <Paragraphs>95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4" baseType="lpstr">
      <vt:lpstr>微软雅黑</vt:lpstr>
      <vt:lpstr>幼圆</vt:lpstr>
      <vt:lpstr>站酷小薇LOGO体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623</cp:revision>
  <dcterms:created xsi:type="dcterms:W3CDTF">2020-06-26T11:31:00Z</dcterms:created>
  <dcterms:modified xsi:type="dcterms:W3CDTF">2023-01-09T03:05:50Z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