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13" r:id="rId7"/>
    <p:sldId id="514" r:id="rId8"/>
    <p:sldId id="515" r:id="rId9"/>
    <p:sldId id="516" r:id="rId10"/>
    <p:sldId id="517" r:id="rId11"/>
    <p:sldId id="518" r:id="rId12"/>
    <p:sldId id="519" r:id="rId13"/>
    <p:sldId id="520" r:id="rId14"/>
    <p:sldId id="521" r:id="rId15"/>
    <p:sldId id="522" r:id="rId16"/>
    <p:sldId id="523" r:id="rId17"/>
    <p:sldId id="524" r:id="rId18"/>
    <p:sldId id="525" r:id="rId19"/>
    <p:sldId id="526" r:id="rId20"/>
    <p:sldId id="527" r:id="rId21"/>
    <p:sldId id="528" r:id="rId22"/>
    <p:sldId id="529" r:id="rId23"/>
    <p:sldId id="530" r:id="rId24"/>
    <p:sldId id="531" r:id="rId25"/>
    <p:sldId id="532" r:id="rId26"/>
    <p:sldId id="533" r:id="rId27"/>
    <p:sldId id="512" r:id="rId28"/>
    <p:sldId id="286"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114" d="100"/>
          <a:sy n="114" d="100"/>
        </p:scale>
        <p:origin x="2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2</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熟悉</a:t>
            </a:r>
            <a:r>
              <a:rPr lang="en-US" altLang="zh-CN" sz="6000" b="1" dirty="0">
                <a:solidFill>
                  <a:schemeClr val="bg1"/>
                </a:solidFill>
                <a:latin typeface="微软雅黑" panose="020B0503020204020204" pitchFamily="34" charset="-122"/>
                <a:ea typeface="微软雅黑" panose="020B0503020204020204" pitchFamily="34" charset="-122"/>
              </a:rPr>
              <a:t>Access</a:t>
            </a:r>
            <a:r>
              <a:rPr lang="zh-CN" altLang="zh-CN" sz="6000" b="1" dirty="0">
                <a:solidFill>
                  <a:schemeClr val="bg1"/>
                </a:solidFill>
                <a:latin typeface="微软雅黑" panose="020B0503020204020204" pitchFamily="34" charset="-122"/>
                <a:ea typeface="微软雅黑" panose="020B0503020204020204" pitchFamily="34" charset="-122"/>
              </a:rPr>
              <a:t>操作界面</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4727" y="1712299"/>
            <a:ext cx="9294482" cy="14246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2.1.5  </a:t>
            </a:r>
            <a:r>
              <a:rPr lang="zh-CN" altLang="zh-CN" b="1" dirty="0"/>
              <a:t>状态栏</a:t>
            </a:r>
          </a:p>
          <a:p>
            <a:pPr indent="457200"/>
            <a:r>
              <a:rPr lang="zh-CN" altLang="zh-CN" dirty="0"/>
              <a:t>状态栏位于</a:t>
            </a:r>
            <a:r>
              <a:rPr lang="en-US" altLang="zh-CN" dirty="0"/>
              <a:t>Access</a:t>
            </a:r>
            <a:r>
              <a:rPr lang="zh-CN" altLang="zh-CN" dirty="0"/>
              <a:t>窗口的底部，它主要用于显示当前文件的信息。在状态栏的右侧包含了视图按钮，单击相应按钮可切换视图。</a:t>
            </a:r>
          </a:p>
        </p:txBody>
      </p:sp>
      <p:pic>
        <p:nvPicPr>
          <p:cNvPr id="6146" name="图片 1">
            <a:extLst>
              <a:ext uri="{FF2B5EF4-FFF2-40B4-BE49-F238E27FC236}">
                <a16:creationId xmlns:a16="http://schemas.microsoft.com/office/drawing/2014/main" id="{0231FC87-393F-4FAF-89DE-9E1AF4815B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3194" y="3695001"/>
            <a:ext cx="7605612" cy="343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943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8803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547986" y="3972975"/>
            <a:ext cx="6324167" cy="830997"/>
          </a:xfrm>
          <a:prstGeom prst="rect">
            <a:avLst/>
          </a:prstGeom>
        </p:spPr>
        <p:txBody>
          <a:bodyPr wrap="none">
            <a:spAutoFit/>
          </a:bodyPr>
          <a:lstStyle/>
          <a:p>
            <a:r>
              <a:rPr lang="en-US" altLang="zh-CN" sz="4800" b="1" dirty="0"/>
              <a:t>Access</a:t>
            </a:r>
            <a:r>
              <a:rPr lang="zh-CN" altLang="zh-CN" sz="4800" b="1" dirty="0"/>
              <a:t>的</a:t>
            </a:r>
            <a:r>
              <a:rPr lang="en-US" altLang="zh-CN" sz="4800" b="1" dirty="0"/>
              <a:t>7</a:t>
            </a:r>
            <a:r>
              <a:rPr lang="zh-CN" altLang="zh-CN" sz="4800" b="1" dirty="0"/>
              <a:t>种基本对象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00066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08309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4853" y="549275"/>
            <a:ext cx="9417319"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2.2.1  </a:t>
            </a:r>
            <a:r>
              <a:rPr lang="zh-CN" altLang="zh-CN" b="1" dirty="0"/>
              <a:t>表</a:t>
            </a:r>
          </a:p>
          <a:p>
            <a:pPr indent="457200"/>
            <a:r>
              <a:rPr lang="zh-CN" altLang="zh-CN" dirty="0"/>
              <a:t>如果把数据比作一滴滴的水，那么表就是盛水的容器。在数据库中，不同主题的数据存储在不同的表中，通过行与列来组织信息。每张表都有多条记录组成，每个记录为一行，每行又有多个字段。其中，用户可以设置一个或者多个字段为记录的关键字，这些字段就叫做“主键”。可以通过这些关键字来标识不同的记录。</a:t>
            </a:r>
          </a:p>
        </p:txBody>
      </p:sp>
      <p:pic>
        <p:nvPicPr>
          <p:cNvPr id="7170" name="图片 1">
            <a:extLst>
              <a:ext uri="{FF2B5EF4-FFF2-40B4-BE49-F238E27FC236}">
                <a16:creationId xmlns:a16="http://schemas.microsoft.com/office/drawing/2014/main" id="{2C15E0EB-0AA8-40AF-BFCF-973C3DBCC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9380" y="2982642"/>
            <a:ext cx="4288263" cy="294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3932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491218"/>
            <a:ext cx="1004141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a:t>
            </a:r>
            <a:r>
              <a:rPr lang="zh-CN" altLang="zh-CN" b="1" dirty="0"/>
              <a:t>数据表视图</a:t>
            </a:r>
            <a:endParaRPr lang="zh-CN" altLang="zh-CN" dirty="0"/>
          </a:p>
          <a:p>
            <a:pPr indent="457200"/>
            <a:r>
              <a:rPr lang="zh-CN" altLang="zh-CN" dirty="0"/>
              <a:t>打开表对象后的默认视图模式，在其中可以方便地查看、添加、删除和编辑表中的数据，在其他视图模式下单击状态栏中的按钮可以切换到数据表视图中。</a:t>
            </a:r>
            <a:endParaRPr lang="en-US" altLang="zh-CN" dirty="0"/>
          </a:p>
          <a:p>
            <a:pPr indent="457200"/>
            <a:r>
              <a:rPr lang="en-US" altLang="zh-CN" b="1" dirty="0"/>
              <a:t>2.</a:t>
            </a:r>
            <a:r>
              <a:rPr lang="zh-CN" altLang="zh-CN" b="1" dirty="0"/>
              <a:t>设计视图</a:t>
            </a:r>
            <a:endParaRPr lang="zh-CN" altLang="zh-CN" dirty="0"/>
          </a:p>
          <a:p>
            <a:pPr indent="457200"/>
            <a:r>
              <a:rPr lang="zh-CN" altLang="zh-CN" dirty="0"/>
              <a:t>在“开始”选项卡中单击“视图”下拉按钮，在展开的列表中选择“设计视图”选项。可以切换到该视图模式。在其中可以方便地修改表的结构和定义字段的数据类型等。</a:t>
            </a:r>
          </a:p>
        </p:txBody>
      </p:sp>
      <p:pic>
        <p:nvPicPr>
          <p:cNvPr id="8194" name="图片 1">
            <a:extLst>
              <a:ext uri="{FF2B5EF4-FFF2-40B4-BE49-F238E27FC236}">
                <a16:creationId xmlns:a16="http://schemas.microsoft.com/office/drawing/2014/main" id="{0358ABC4-EEB6-4128-AA03-DCDEF7751C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664" y="3472542"/>
            <a:ext cx="3528682" cy="241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5452C670-3D8F-411F-8630-0E449F49EB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7136" y="3472542"/>
            <a:ext cx="3492566" cy="241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1">
            <a:extLst>
              <a:ext uri="{FF2B5EF4-FFF2-40B4-BE49-F238E27FC236}">
                <a16:creationId xmlns:a16="http://schemas.microsoft.com/office/drawing/2014/main" id="{A8898E4C-8248-4BAB-8DFE-CC47DE8ED8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9004" y="3472542"/>
            <a:ext cx="3340420" cy="241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8493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520246"/>
            <a:ext cx="9908608" cy="2879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2.2.2  </a:t>
            </a:r>
            <a:r>
              <a:rPr lang="zh-CN" altLang="zh-CN" b="1" dirty="0"/>
              <a:t>查询</a:t>
            </a:r>
          </a:p>
          <a:p>
            <a:pPr indent="457200"/>
            <a:r>
              <a:rPr lang="zh-CN" altLang="zh-CN" dirty="0"/>
              <a:t>数据库的主要目的是存储和提取信息。在输入数据后，信息是可以立即从数据库中获取，也可以几年后再获取这些信息。查询即在一个或多个表内根据搜索准则查找某些特定的数据，并将其集中起来，形成一个全局性的集合，供用户查看。</a:t>
            </a:r>
          </a:p>
          <a:p>
            <a:pPr indent="457200"/>
            <a:r>
              <a:rPr lang="zh-CN" altLang="zh-CN" dirty="0"/>
              <a:t>由于数据是分表存储的，用户可以通过复杂的查询将多张表的“关键字”连接起来。将查询出来的数据组成一张新表，查询需要的数据信息。</a:t>
            </a:r>
          </a:p>
        </p:txBody>
      </p:sp>
      <p:pic>
        <p:nvPicPr>
          <p:cNvPr id="9218" name="图片 1">
            <a:extLst>
              <a:ext uri="{FF2B5EF4-FFF2-40B4-BE49-F238E27FC236}">
                <a16:creationId xmlns:a16="http://schemas.microsoft.com/office/drawing/2014/main" id="{4E4AEEAC-3554-48B4-845D-BEDAAB6D4F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7054" y="3399971"/>
            <a:ext cx="4077891" cy="269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004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96420" y="899499"/>
            <a:ext cx="9918190" cy="46304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Accsee2016</a:t>
            </a:r>
            <a:r>
              <a:rPr lang="zh-CN" altLang="zh-CN" dirty="0"/>
              <a:t>提供了以下</a:t>
            </a:r>
            <a:r>
              <a:rPr lang="en-US" altLang="zh-CN" dirty="0"/>
              <a:t>4</a:t>
            </a:r>
            <a:r>
              <a:rPr lang="zh-CN" altLang="zh-CN" dirty="0"/>
              <a:t>种杳询方式：</a:t>
            </a:r>
          </a:p>
          <a:p>
            <a:pPr indent="457200"/>
            <a:r>
              <a:rPr lang="en-US" altLang="zh-CN" b="1" dirty="0"/>
              <a:t>1.</a:t>
            </a:r>
            <a:r>
              <a:rPr lang="zh-CN" altLang="zh-CN" b="1" dirty="0"/>
              <a:t>简单查询</a:t>
            </a:r>
            <a:endParaRPr lang="zh-CN" altLang="zh-CN" dirty="0"/>
          </a:p>
          <a:p>
            <a:pPr indent="457200"/>
            <a:r>
              <a:rPr lang="zh-CN" altLang="zh-CN" dirty="0"/>
              <a:t>简单查询可以从选中的字段中创建选择查询。</a:t>
            </a:r>
          </a:p>
          <a:p>
            <a:pPr indent="457200"/>
            <a:r>
              <a:rPr lang="en-US" altLang="zh-CN" b="1" dirty="0"/>
              <a:t>1.</a:t>
            </a:r>
            <a:r>
              <a:rPr lang="zh-CN" altLang="zh-CN" b="1" dirty="0"/>
              <a:t>交叉数据表查询</a:t>
            </a:r>
            <a:endParaRPr lang="zh-CN" altLang="zh-CN" dirty="0"/>
          </a:p>
          <a:p>
            <a:pPr indent="457200"/>
            <a:r>
              <a:rPr lang="zh-CN" altLang="zh-CN" dirty="0"/>
              <a:t>查询数据不仅要在数据表中找到特定的字段、记录，有时还需对数据表进行统计、摘要、如求和、计数、求平均值等，这样就需要使用交叉数据表查询方式。</a:t>
            </a:r>
          </a:p>
          <a:p>
            <a:pPr indent="457200"/>
            <a:r>
              <a:rPr lang="en-US" altLang="zh-CN" b="1" dirty="0"/>
              <a:t>3.</a:t>
            </a:r>
            <a:r>
              <a:rPr lang="zh-CN" altLang="zh-CN" b="1" dirty="0"/>
              <a:t>查找重复项查询</a:t>
            </a:r>
            <a:endParaRPr lang="zh-CN" altLang="zh-CN" dirty="0"/>
          </a:p>
          <a:p>
            <a:pPr indent="457200"/>
            <a:r>
              <a:rPr lang="zh-CN" altLang="zh-CN" dirty="0"/>
              <a:t>查找重复项查询方式可以在单一表或查询中查找具有重复字段值的记录。</a:t>
            </a:r>
          </a:p>
          <a:p>
            <a:pPr indent="457200"/>
            <a:r>
              <a:rPr lang="en-US" altLang="zh-CN" b="1" dirty="0"/>
              <a:t>4.</a:t>
            </a:r>
            <a:r>
              <a:rPr lang="zh-CN" altLang="zh-CN" b="1" dirty="0"/>
              <a:t>查找不匹配项查询</a:t>
            </a:r>
            <a:endParaRPr lang="zh-CN" altLang="zh-CN" dirty="0"/>
          </a:p>
          <a:p>
            <a:pPr indent="457200"/>
            <a:r>
              <a:rPr lang="zh-CN" altLang="zh-CN" dirty="0"/>
              <a:t>查找不匹配查询方式可以在一个表中查找那些在另一个表中没有相关记录的行。</a:t>
            </a:r>
          </a:p>
        </p:txBody>
      </p:sp>
    </p:spTree>
    <p:extLst>
      <p:ext uri="{BB962C8B-B14F-4D97-AF65-F5344CB8AC3E}">
        <p14:creationId xmlns:p14="http://schemas.microsoft.com/office/powerpoint/2010/main" val="3311207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44894" y="782445"/>
            <a:ext cx="950220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2.2.3  </a:t>
            </a:r>
            <a:r>
              <a:rPr lang="zh-CN" altLang="zh-CN" b="1" dirty="0"/>
              <a:t>窗体</a:t>
            </a:r>
          </a:p>
          <a:p>
            <a:pPr indent="457200"/>
            <a:r>
              <a:rPr lang="zh-CN" altLang="zh-CN" dirty="0"/>
              <a:t>窗体好比记录单，是</a:t>
            </a:r>
            <a:r>
              <a:rPr lang="en-US" altLang="zh-CN" dirty="0"/>
              <a:t>Access 2016</a:t>
            </a:r>
            <a:r>
              <a:rPr lang="zh-CN" altLang="zh-CN" dirty="0"/>
              <a:t>提供的可以输入数据的</a:t>
            </a:r>
            <a:r>
              <a:rPr lang="en-US" altLang="zh-CN" dirty="0"/>
              <a:t>“</a:t>
            </a:r>
            <a:r>
              <a:rPr lang="zh-CN" altLang="zh-CN" dirty="0"/>
              <a:t>对话框</a:t>
            </a:r>
            <a:r>
              <a:rPr lang="en-US" altLang="zh-CN" dirty="0"/>
              <a:t>”</a:t>
            </a:r>
            <a:r>
              <a:rPr lang="zh-CN" altLang="zh-CN" dirty="0"/>
              <a:t>，使用户在输入数据时感到界面比较友好。一个窗体可以包括多个表的字段，输入数据时，用户不必在表与表之间来回切换。</a:t>
            </a:r>
          </a:p>
        </p:txBody>
      </p:sp>
      <p:pic>
        <p:nvPicPr>
          <p:cNvPr id="10242" name="图片 1">
            <a:extLst>
              <a:ext uri="{FF2B5EF4-FFF2-40B4-BE49-F238E27FC236}">
                <a16:creationId xmlns:a16="http://schemas.microsoft.com/office/drawing/2014/main" id="{F1F5B219-101D-4963-8565-3400297E1A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0689" y="2875696"/>
            <a:ext cx="5510621" cy="286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1728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15891" y="827322"/>
            <a:ext cx="592553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2.2.4  </a:t>
            </a:r>
            <a:r>
              <a:rPr lang="zh-CN" altLang="zh-CN" b="1" dirty="0"/>
              <a:t>报表</a:t>
            </a:r>
          </a:p>
          <a:p>
            <a:pPr indent="457200"/>
            <a:r>
              <a:rPr lang="zh-CN" altLang="zh-CN" dirty="0"/>
              <a:t>表用来存储信息，窗体用来编辑和浏览信息，查询用来检索和更新信息，但是如果不能将这些信息以便于使用的格式输出，那么信息就不能以有效的方式传达给信息用户，信息管理的目标也就不能说已经完全得以实现，因此，有必要将信息以分类形式输出。要实现此功能，报表是很好的选择。</a:t>
            </a:r>
          </a:p>
          <a:p>
            <a:pPr indent="457200"/>
            <a:r>
              <a:rPr lang="zh-CN" altLang="zh-CN" dirty="0"/>
              <a:t>报表中用来将选定的数据信息进行格式化显示和打印。报表可以基于某一数据表，也可以基于某一查询结果，这个查询结果可以是在多个表之间的关系查询结果。报表在打印之前可以进行打印预。</a:t>
            </a:r>
          </a:p>
        </p:txBody>
      </p:sp>
      <p:pic>
        <p:nvPicPr>
          <p:cNvPr id="11266" name="图片 1">
            <a:extLst>
              <a:ext uri="{FF2B5EF4-FFF2-40B4-BE49-F238E27FC236}">
                <a16:creationId xmlns:a16="http://schemas.microsoft.com/office/drawing/2014/main" id="{9ECB281E-F93B-4988-B98A-1F48E079B1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2397" y="2332397"/>
            <a:ext cx="4399311" cy="219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978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80308" y="505733"/>
            <a:ext cx="10153155" cy="5546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2.2.5  </a:t>
            </a:r>
            <a:r>
              <a:rPr lang="zh-CN" altLang="zh-CN" b="1" dirty="0"/>
              <a:t>宏</a:t>
            </a:r>
          </a:p>
          <a:p>
            <a:pPr indent="457200"/>
            <a:r>
              <a:rPr lang="zh-CN" altLang="zh-CN" dirty="0"/>
              <a:t>宏是包含一个或多个操作的集合，使用它可以使</a:t>
            </a:r>
            <a:r>
              <a:rPr lang="en-US" altLang="zh-CN" dirty="0"/>
              <a:t>Access</a:t>
            </a:r>
            <a:r>
              <a:rPr lang="zh-CN" altLang="zh-CN" dirty="0"/>
              <a:t>自动完成这些操作。代码就是用语言编写的程序段，用来定义比较复杂的功能。</a:t>
            </a:r>
          </a:p>
          <a:p>
            <a:pPr indent="457200"/>
            <a:r>
              <a:rPr lang="zh-CN" altLang="zh-CN" dirty="0"/>
              <a:t>用户可以设计一个宏来控制一系列操作，当执行这个宏时，就会按这个宏的定义依次执行相应的操作。</a:t>
            </a:r>
          </a:p>
          <a:p>
            <a:pPr indent="457200"/>
            <a:r>
              <a:rPr lang="en-US" altLang="zh-CN" b="1" dirty="0"/>
              <a:t>2.2.6  </a:t>
            </a:r>
            <a:r>
              <a:rPr lang="zh-CN" altLang="zh-CN" b="1" dirty="0"/>
              <a:t>模块</a:t>
            </a:r>
          </a:p>
          <a:p>
            <a:pPr indent="457200"/>
            <a:r>
              <a:rPr lang="zh-CN" altLang="zh-CN" dirty="0"/>
              <a:t>模块是</a:t>
            </a:r>
            <a:r>
              <a:rPr lang="en-US" altLang="zh-CN" dirty="0"/>
              <a:t>Access</a:t>
            </a:r>
            <a:r>
              <a:rPr lang="zh-CN" altLang="zh-CN" dirty="0"/>
              <a:t>所提供的</a:t>
            </a:r>
            <a:r>
              <a:rPr lang="en-US" altLang="zh-CN" dirty="0" err="1"/>
              <a:t>Vsiual</a:t>
            </a:r>
            <a:r>
              <a:rPr lang="en-US" altLang="zh-CN" dirty="0"/>
              <a:t> Basic For Application</a:t>
            </a:r>
            <a:r>
              <a:rPr lang="zh-CN" altLang="zh-CN" dirty="0"/>
              <a:t>语言编写的程序段。模块有两个基本类型：类模块和标准模块。模块中的每一个过程都可以是一个函数过程或一个子程序。</a:t>
            </a:r>
          </a:p>
          <a:p>
            <a:pPr indent="457200"/>
            <a:r>
              <a:rPr lang="en-US" altLang="zh-CN" b="1" dirty="0"/>
              <a:t>2.2.7  </a:t>
            </a:r>
            <a:r>
              <a:rPr lang="zh-CN" altLang="zh-CN" b="1" dirty="0"/>
              <a:t>页</a:t>
            </a:r>
          </a:p>
          <a:p>
            <a:pPr indent="457200"/>
            <a:r>
              <a:rPr lang="zh-CN" altLang="zh-CN" dirty="0"/>
              <a:t>页使</a:t>
            </a:r>
            <a:r>
              <a:rPr lang="en-US" altLang="zh-CN" dirty="0"/>
              <a:t>Access</a:t>
            </a:r>
            <a:r>
              <a:rPr lang="zh-CN" altLang="zh-CN" dirty="0"/>
              <a:t>与</a:t>
            </a:r>
            <a:r>
              <a:rPr lang="en-US" altLang="zh-CN" dirty="0"/>
              <a:t>Internet</a:t>
            </a:r>
            <a:r>
              <a:rPr lang="zh-CN" altLang="zh-CN" dirty="0"/>
              <a:t>紧密结合起来，在</a:t>
            </a:r>
            <a:r>
              <a:rPr lang="en-US" altLang="zh-CN" dirty="0"/>
              <a:t>Access</a:t>
            </a:r>
            <a:r>
              <a:rPr lang="zh-CN" altLang="zh-CN" dirty="0"/>
              <a:t>中用户可以直接建立</a:t>
            </a:r>
            <a:r>
              <a:rPr lang="en-US" altLang="zh-CN" dirty="0"/>
              <a:t>Web</a:t>
            </a:r>
            <a:r>
              <a:rPr lang="zh-CN" altLang="zh-CN" dirty="0"/>
              <a:t>页，通过</a:t>
            </a:r>
            <a:r>
              <a:rPr lang="en-US" altLang="zh-CN" dirty="0"/>
              <a:t>Web</a:t>
            </a:r>
            <a:r>
              <a:rPr lang="zh-CN" altLang="zh-CN" dirty="0"/>
              <a:t>页，用户可以方便、快捷地将所有文件作为</a:t>
            </a:r>
            <a:r>
              <a:rPr lang="en-US" altLang="zh-CN" dirty="0"/>
              <a:t>Web</a:t>
            </a:r>
            <a:r>
              <a:rPr lang="zh-CN" altLang="zh-CN" dirty="0"/>
              <a:t>发布程序存储到指定的文件夹，或者将其复制到</a:t>
            </a:r>
            <a:r>
              <a:rPr lang="en-US" altLang="zh-CN" dirty="0"/>
              <a:t>Web</a:t>
            </a:r>
            <a:r>
              <a:rPr lang="zh-CN" altLang="zh-CN" dirty="0"/>
              <a:t>服务器上，以便在网络上发布信息。</a:t>
            </a:r>
          </a:p>
        </p:txBody>
      </p:sp>
    </p:spTree>
    <p:extLst>
      <p:ext uri="{BB962C8B-B14F-4D97-AF65-F5344CB8AC3E}">
        <p14:creationId xmlns:p14="http://schemas.microsoft.com/office/powerpoint/2010/main" val="22096891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841047"/>
            <a:ext cx="9605035" cy="281803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2.2 8  Access</a:t>
            </a:r>
            <a:r>
              <a:rPr lang="zh-CN" altLang="zh-CN" b="1" dirty="0"/>
              <a:t>对象之间的关系</a:t>
            </a:r>
          </a:p>
          <a:p>
            <a:pPr indent="457200"/>
            <a:r>
              <a:rPr lang="zh-CN" altLang="zh-CN" dirty="0"/>
              <a:t>所有数据库之间通过关系、宏及模块联系。表之间系统的应用主要表现在查询中。因为创建查询主要依据表之间的关系，如果表之间不存在关系，几乎就没有创建查询的必要。结合型窗体、报表及数据访问页以表或查询为基础，非结合型窗体和报表仅是窗体和报表功能的扩展而已。设计宏和模块的主要目的是进一步扩展数据库功能，增加数据库管理的自动化程序，以提高数据库管理的效率。</a:t>
            </a:r>
          </a:p>
        </p:txBody>
      </p:sp>
    </p:spTree>
    <p:extLst>
      <p:ext uri="{BB962C8B-B14F-4D97-AF65-F5344CB8AC3E}">
        <p14:creationId xmlns:p14="http://schemas.microsoft.com/office/powerpoint/2010/main" val="100905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859555" y="2344611"/>
            <a:ext cx="8808445"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Access2016</a:t>
            </a:r>
            <a:r>
              <a:rPr lang="zh-CN" altLang="zh-CN" dirty="0"/>
              <a:t>属于功能强大、而且操作很方便灵活的关系型数据库管理系统。它具有完整的数据库应用程序开发工具，可用于开发适合特定数据库管理的</a:t>
            </a:r>
            <a:r>
              <a:rPr lang="en-US" altLang="zh-CN" dirty="0"/>
              <a:t>Windows</a:t>
            </a:r>
            <a:r>
              <a:rPr lang="zh-CN" altLang="zh-CN" dirty="0"/>
              <a:t>应用程序。为了方便以后的学习和使用，用户需要先熟悉其操作界面。本章内容将对</a:t>
            </a:r>
            <a:r>
              <a:rPr lang="en-US" altLang="zh-CN" dirty="0"/>
              <a:t>Access2016</a:t>
            </a:r>
            <a:r>
              <a:rPr lang="zh-CN" altLang="zh-CN" dirty="0"/>
              <a:t>的操作界面进行详细介绍。</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05326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913219" y="3972975"/>
            <a:ext cx="7555273" cy="830997"/>
          </a:xfrm>
          <a:prstGeom prst="rect">
            <a:avLst/>
          </a:prstGeom>
        </p:spPr>
        <p:txBody>
          <a:bodyPr wrap="none">
            <a:spAutoFit/>
          </a:bodyPr>
          <a:lstStyle/>
          <a:p>
            <a:r>
              <a:rPr lang="en-US" altLang="zh-CN" sz="4800" b="1" dirty="0"/>
              <a:t>Access7</a:t>
            </a:r>
            <a:r>
              <a:rPr lang="zh-CN" altLang="zh-CN" sz="4800" b="1" dirty="0"/>
              <a:t>种对象的基本作用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36590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264258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28637"/>
            <a:ext cx="9199604" cy="18891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2.3.1  </a:t>
            </a:r>
            <a:r>
              <a:rPr lang="zh-CN" altLang="zh-CN" b="1" dirty="0"/>
              <a:t>组织数据</a:t>
            </a:r>
          </a:p>
          <a:p>
            <a:pPr indent="457200"/>
            <a:r>
              <a:rPr lang="zh-CN" altLang="zh-CN" dirty="0"/>
              <a:t>数据库管理系统最主要的作用就是组织、管理各种各样的数据。在</a:t>
            </a:r>
            <a:r>
              <a:rPr lang="en-US" altLang="zh-CN" dirty="0"/>
              <a:t>Access</a:t>
            </a:r>
            <a:r>
              <a:rPr lang="zh-CN" altLang="zh-CN" dirty="0"/>
              <a:t>中，可以将每一种类型的数据存放在一个表里。可以定义多个表之间的关系，从而将各个表中相关数据有机地联系在一起。</a:t>
            </a:r>
          </a:p>
        </p:txBody>
      </p:sp>
      <p:pic>
        <p:nvPicPr>
          <p:cNvPr id="12290" name="图片 1">
            <a:extLst>
              <a:ext uri="{FF2B5EF4-FFF2-40B4-BE49-F238E27FC236}">
                <a16:creationId xmlns:a16="http://schemas.microsoft.com/office/drawing/2014/main" id="{FC78A68D-D780-4BEE-8FC5-84AF80A7A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0584" y="2612686"/>
            <a:ext cx="6396918" cy="324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66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05733"/>
            <a:ext cx="919960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2.3.2  </a:t>
            </a:r>
            <a:r>
              <a:rPr lang="zh-CN" altLang="zh-CN" b="1" dirty="0"/>
              <a:t>创建查询</a:t>
            </a:r>
          </a:p>
          <a:p>
            <a:pPr indent="457200"/>
            <a:r>
              <a:rPr lang="zh-CN" altLang="zh-CN" dirty="0"/>
              <a:t>如果建立了数据库，并且在数据库中输入了大量数据，那么下一步工作就是从数据库中找出那些有意义的数据。因此，查询是数据库管理系统不可缺少的工具。例如，通过“教师信息”表和“考试成绩”表。创建“名次”查询。</a:t>
            </a:r>
          </a:p>
        </p:txBody>
      </p:sp>
      <p:pic>
        <p:nvPicPr>
          <p:cNvPr id="13314" name="图片 1">
            <a:extLst>
              <a:ext uri="{FF2B5EF4-FFF2-40B4-BE49-F238E27FC236}">
                <a16:creationId xmlns:a16="http://schemas.microsoft.com/office/drawing/2014/main" id="{CCEB1988-2E45-4117-B001-9768D85A92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4088" y="2617334"/>
            <a:ext cx="5569910" cy="3231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3712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49275"/>
            <a:ext cx="9004173" cy="23245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2.3.3  </a:t>
            </a:r>
            <a:r>
              <a:rPr lang="zh-CN" altLang="zh-CN" b="1" dirty="0"/>
              <a:t>生成窗体</a:t>
            </a:r>
          </a:p>
          <a:p>
            <a:pPr indent="457200"/>
            <a:r>
              <a:rPr lang="zh-CN" altLang="zh-CN" dirty="0"/>
              <a:t>窗体是用户和数据库应用程序之间的主要接口，窗体在数据库系统中的应用可以极大的提高数据操作的安全性，可以丰富操作界面。在</a:t>
            </a:r>
            <a:r>
              <a:rPr lang="en-US" altLang="zh-CN" dirty="0"/>
              <a:t>Access</a:t>
            </a:r>
            <a:r>
              <a:rPr lang="zh-CN" altLang="zh-CN" dirty="0"/>
              <a:t>中，一方面可以创建窗体来直接查看、输入和更改表中数据，另一方面也可以通过创建的窗体来实现功能的选择。</a:t>
            </a:r>
          </a:p>
        </p:txBody>
      </p:sp>
      <p:pic>
        <p:nvPicPr>
          <p:cNvPr id="14338" name="图片 1">
            <a:extLst>
              <a:ext uri="{FF2B5EF4-FFF2-40B4-BE49-F238E27FC236}">
                <a16:creationId xmlns:a16="http://schemas.microsoft.com/office/drawing/2014/main" id="{E4A1A238-68EE-4F29-81C1-9611882569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3990" y="3103790"/>
            <a:ext cx="6724019" cy="253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6306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0684" y="505733"/>
            <a:ext cx="9805954"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2.3.4  </a:t>
            </a:r>
            <a:r>
              <a:rPr lang="zh-CN" altLang="zh-CN" b="1" dirty="0"/>
              <a:t>打印报表</a:t>
            </a:r>
          </a:p>
          <a:p>
            <a:pPr indent="457200"/>
            <a:r>
              <a:rPr lang="zh-CN" altLang="zh-CN" dirty="0"/>
              <a:t>在实际工作中，往往需要将各种数据或查询结果以书面报表形式与同事或上级进行交流。在</a:t>
            </a:r>
            <a:r>
              <a:rPr lang="en-US" altLang="zh-CN" dirty="0"/>
              <a:t>Access</a:t>
            </a:r>
            <a:r>
              <a:rPr lang="zh-CN" altLang="zh-CN" dirty="0"/>
              <a:t>中，可以通过创建一个报表来分析数据或以特定方式打印出来。</a:t>
            </a:r>
          </a:p>
        </p:txBody>
      </p:sp>
      <p:pic>
        <p:nvPicPr>
          <p:cNvPr id="15362" name="图片 1">
            <a:extLst>
              <a:ext uri="{FF2B5EF4-FFF2-40B4-BE49-F238E27FC236}">
                <a16:creationId xmlns:a16="http://schemas.microsoft.com/office/drawing/2014/main" id="{3A72426A-907B-4B89-A05A-C592E51B3E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857" y="1928687"/>
            <a:ext cx="2904286" cy="410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8082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665389"/>
            <a:ext cx="9159584" cy="51112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2.3.5  </a:t>
            </a:r>
            <a:r>
              <a:rPr lang="zh-CN" altLang="zh-CN" b="1" dirty="0"/>
              <a:t>共享数据</a:t>
            </a:r>
          </a:p>
          <a:p>
            <a:pPr indent="457200"/>
            <a:r>
              <a:rPr lang="en-US" altLang="zh-CN" dirty="0"/>
              <a:t>Access2016</a:t>
            </a:r>
            <a:r>
              <a:rPr lang="zh-CN" altLang="zh-CN" dirty="0"/>
              <a:t>本身不但具有强大、方便的数据管理功能，而且提供与其他应用程序的接口，即数据的导入及导出。通过这些功能，可以将其他系统的数据库数据导入或链接到</a:t>
            </a:r>
            <a:r>
              <a:rPr lang="en-US" altLang="zh-CN" dirty="0"/>
              <a:t>Access2016</a:t>
            </a:r>
            <a:r>
              <a:rPr lang="zh-CN" altLang="zh-CN" dirty="0"/>
              <a:t>的数据库中，将</a:t>
            </a:r>
            <a:r>
              <a:rPr lang="en-US" altLang="zh-CN" dirty="0"/>
              <a:t>Access2016</a:t>
            </a:r>
            <a:r>
              <a:rPr lang="zh-CN" altLang="zh-CN" dirty="0"/>
              <a:t>的数据库导出到其他系统的数据库中。</a:t>
            </a:r>
            <a:endParaRPr lang="en-US" altLang="zh-CN" dirty="0"/>
          </a:p>
          <a:p>
            <a:pPr indent="457200"/>
            <a:r>
              <a:rPr lang="en-US" altLang="zh-CN" b="1" dirty="0"/>
              <a:t>2.3.6  </a:t>
            </a:r>
            <a:r>
              <a:rPr lang="zh-CN" altLang="zh-CN" b="1" dirty="0"/>
              <a:t>支持超级链接</a:t>
            </a:r>
          </a:p>
          <a:p>
            <a:pPr indent="457200"/>
            <a:r>
              <a:rPr lang="zh-CN" altLang="zh-CN" dirty="0"/>
              <a:t>超级链接是浏览器中一段比较醒目的文本或一个图标，单击超级链接，浏览器中的页面就会跳转到该链接所指向的网络对象。在</a:t>
            </a:r>
            <a:r>
              <a:rPr lang="en-US" altLang="zh-CN" dirty="0"/>
              <a:t>Access2016</a:t>
            </a:r>
            <a:r>
              <a:rPr lang="zh-CN" altLang="zh-CN" dirty="0"/>
              <a:t>中，可以将某个字段的数据类型定义成超级链接，并且将</a:t>
            </a:r>
            <a:r>
              <a:rPr lang="en-US" altLang="zh-CN" dirty="0"/>
              <a:t>Internet</a:t>
            </a:r>
            <a:r>
              <a:rPr lang="zh-CN" altLang="zh-CN" dirty="0"/>
              <a:t>网络或局域网中的某个对象赋予这个超级链接，这样当在数据表或窗体中单击超级链接字段时就可以启动浏览器并进入该链接所指向的对象。</a:t>
            </a:r>
          </a:p>
        </p:txBody>
      </p:sp>
    </p:spTree>
    <p:extLst>
      <p:ext uri="{BB962C8B-B14F-4D97-AF65-F5344CB8AC3E}">
        <p14:creationId xmlns:p14="http://schemas.microsoft.com/office/powerpoint/2010/main" val="3653516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971675"/>
            <a:ext cx="9097981"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2.3.7  </a:t>
            </a:r>
            <a:r>
              <a:rPr lang="zh-CN" altLang="zh-CN" b="1" dirty="0"/>
              <a:t>创建应用系统</a:t>
            </a:r>
          </a:p>
          <a:p>
            <a:pPr indent="457200"/>
            <a:r>
              <a:rPr lang="en-US" altLang="zh-CN" dirty="0"/>
              <a:t>Access2016</a:t>
            </a:r>
            <a:r>
              <a:rPr lang="zh-CN" altLang="zh-CN" dirty="0"/>
              <a:t>提供的宏和</a:t>
            </a:r>
            <a:r>
              <a:rPr lang="en-US" altLang="zh-CN" dirty="0"/>
              <a:t>VBA</a:t>
            </a:r>
            <a:r>
              <a:rPr lang="zh-CN" altLang="zh-CN" dirty="0"/>
              <a:t>可以将各种数据库对象连接在一起，从而形成一个数据库应用系统，可以通过使用数据库应用系统来完成不同的操作，提高工作效率。另外，</a:t>
            </a:r>
            <a:r>
              <a:rPr lang="en-US" altLang="zh-CN" dirty="0"/>
              <a:t>Access2016</a:t>
            </a:r>
            <a:r>
              <a:rPr lang="zh-CN" altLang="zh-CN" dirty="0"/>
              <a:t>还提供了切换面板管理器，可以将已经建立的各种数据库对象连接在一起，形成所需要的应用系统。</a:t>
            </a:r>
          </a:p>
        </p:txBody>
      </p:sp>
    </p:spTree>
    <p:extLst>
      <p:ext uri="{BB962C8B-B14F-4D97-AF65-F5344CB8AC3E}">
        <p14:creationId xmlns:p14="http://schemas.microsoft.com/office/powerpoint/2010/main" val="3419539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实战演练——设计</a:t>
            </a:r>
            <a:r>
              <a:rPr lang="en-US" altLang="zh-CN" b="1" dirty="0"/>
              <a:t>Access</a:t>
            </a:r>
            <a:r>
              <a:rPr lang="zh-CN" altLang="zh-CN" b="1" dirty="0"/>
              <a:t>窗体视图</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413830"/>
            <a:ext cx="9020725"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本章主要学习了</a:t>
            </a:r>
            <a:r>
              <a:rPr lang="en-US" altLang="zh-CN" dirty="0"/>
              <a:t>Access</a:t>
            </a:r>
            <a:r>
              <a:rPr lang="zh-CN" altLang="zh-CN" dirty="0"/>
              <a:t>的操作界面、</a:t>
            </a:r>
            <a:r>
              <a:rPr lang="en-US" altLang="zh-CN" dirty="0"/>
              <a:t>7</a:t>
            </a:r>
            <a:r>
              <a:rPr lang="zh-CN" altLang="zh-CN" dirty="0"/>
              <a:t>种基本对象以及这</a:t>
            </a:r>
            <a:r>
              <a:rPr lang="en-US" altLang="zh-CN" dirty="0"/>
              <a:t>7</a:t>
            </a:r>
            <a:r>
              <a:rPr lang="zh-CN" altLang="zh-CN" dirty="0"/>
              <a:t>种对象的作用。通过实战演练深入了解如何切换窗体的视图。</a:t>
            </a:r>
          </a:p>
        </p:txBody>
      </p:sp>
      <p:pic>
        <p:nvPicPr>
          <p:cNvPr id="16386" name="图片 1">
            <a:extLst>
              <a:ext uri="{FF2B5EF4-FFF2-40B4-BE49-F238E27FC236}">
                <a16:creationId xmlns:a16="http://schemas.microsoft.com/office/drawing/2014/main" id="{0368DEF2-9BDF-4546-9720-DCF9B3B84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272" y="2646039"/>
            <a:ext cx="4274959" cy="3063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3BEA9548-D1DE-431B-92D5-8A19F48CD2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5258" y="2646039"/>
            <a:ext cx="4102571" cy="3063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114640" y="187891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263940" y="20082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117308" y="293625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138652" y="397419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277009" y="30675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248417" y="412077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150359" y="2920794"/>
            <a:ext cx="269496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Access</a:t>
            </a:r>
            <a:r>
              <a:rPr lang="zh-CN" altLang="zh-CN" dirty="0"/>
              <a:t>的</a:t>
            </a:r>
            <a:r>
              <a:rPr lang="en-US" altLang="zh-CN" dirty="0"/>
              <a:t>7</a:t>
            </a:r>
            <a:r>
              <a:rPr lang="zh-CN" altLang="zh-CN" dirty="0"/>
              <a:t>种基本对象</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164214" y="3969284"/>
            <a:ext cx="32079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Access7</a:t>
            </a:r>
            <a:r>
              <a:rPr lang="zh-CN" altLang="zh-CN" dirty="0"/>
              <a:t>种对象的基本作用</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157619" y="1868510"/>
            <a:ext cx="2106667"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Access </a:t>
            </a:r>
            <a:r>
              <a:rPr lang="zh-CN" altLang="zh-CN" dirty="0"/>
              <a:t>工作界面</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4895892" cy="830997"/>
          </a:xfrm>
          <a:prstGeom prst="rect">
            <a:avLst/>
          </a:prstGeom>
        </p:spPr>
        <p:txBody>
          <a:bodyPr wrap="none">
            <a:spAutoFit/>
          </a:bodyPr>
          <a:lstStyle/>
          <a:p>
            <a:r>
              <a:rPr lang="en-US" altLang="zh-CN" sz="4800" b="1" dirty="0"/>
              <a:t>Access </a:t>
            </a:r>
            <a:r>
              <a:rPr lang="zh-CN" altLang="zh-CN" sz="4800" b="1" dirty="0"/>
              <a:t>工作界面</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51817"/>
            <a:ext cx="905019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用户启动</a:t>
            </a:r>
            <a:r>
              <a:rPr lang="en-US" altLang="zh-CN" dirty="0"/>
              <a:t>Access 2016</a:t>
            </a:r>
            <a:r>
              <a:rPr lang="zh-CN" altLang="zh-CN" dirty="0"/>
              <a:t>后，即可进行</a:t>
            </a:r>
            <a:r>
              <a:rPr lang="en-US" altLang="zh-CN" dirty="0"/>
              <a:t>Access 2016</a:t>
            </a:r>
            <a:r>
              <a:rPr lang="zh-CN" altLang="zh-CN" dirty="0"/>
              <a:t>的工作界面，其工作界面主要由文件选项、功能区、导航窗格、编辑区、状态栏等主要部分组成</a:t>
            </a:r>
            <a:r>
              <a:rPr lang="zh-CN" altLang="en-US" dirty="0"/>
              <a:t>。</a:t>
            </a:r>
            <a:endParaRPr lang="zh-CN" altLang="zh-CN" dirty="0"/>
          </a:p>
        </p:txBody>
      </p:sp>
      <p:pic>
        <p:nvPicPr>
          <p:cNvPr id="1026" name="图片 1">
            <a:extLst>
              <a:ext uri="{FF2B5EF4-FFF2-40B4-BE49-F238E27FC236}">
                <a16:creationId xmlns:a16="http://schemas.microsoft.com/office/drawing/2014/main" id="{C89F7C70-4183-433E-85E5-A602461BB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2070" y="1729220"/>
            <a:ext cx="6047860" cy="424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4788" y="1688390"/>
            <a:ext cx="9282421"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2.1.1  </a:t>
            </a:r>
            <a:r>
              <a:rPr lang="zh-CN" altLang="zh-CN" b="1" dirty="0"/>
              <a:t>快速访问工具栏</a:t>
            </a:r>
          </a:p>
          <a:p>
            <a:pPr indent="457200"/>
            <a:r>
              <a:rPr lang="zh-CN" altLang="zh-CN" dirty="0"/>
              <a:t>“快速访问工具栏”位于窗口的左上角。“快速访问工具栏”中集成了多个常用的按钮，在系统默认状态下集成了“保存”、“撒消”、“重复”按钮。用户可以根据需要向“快速访问工具栏”中添加或删除常用的功能按钮。</a:t>
            </a:r>
          </a:p>
        </p:txBody>
      </p:sp>
      <p:pic>
        <p:nvPicPr>
          <p:cNvPr id="2050" name="图片 1">
            <a:extLst>
              <a:ext uri="{FF2B5EF4-FFF2-40B4-BE49-F238E27FC236}">
                <a16:creationId xmlns:a16="http://schemas.microsoft.com/office/drawing/2014/main" id="{E9121439-4024-452C-94D2-6935995121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3414" y="4025221"/>
            <a:ext cx="3885168" cy="82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670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534761"/>
            <a:ext cx="9133192" cy="190269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2.1.2  </a:t>
            </a:r>
            <a:r>
              <a:rPr lang="zh-CN" altLang="zh-CN" b="1" dirty="0"/>
              <a:t>文件选项</a:t>
            </a:r>
          </a:p>
          <a:p>
            <a:pPr indent="457200"/>
            <a:r>
              <a:rPr lang="zh-CN" altLang="zh-CN" dirty="0"/>
              <a:t>“文件”选项在快速访问工具栏的下方，单击“文件”选项，可以打开“文件菜单”，在文件菜单中可以对数据库文件执行“新建”、“打开”、“保存”、“打印”等操作。</a:t>
            </a:r>
          </a:p>
        </p:txBody>
      </p:sp>
      <p:pic>
        <p:nvPicPr>
          <p:cNvPr id="3074" name="图片 1">
            <a:extLst>
              <a:ext uri="{FF2B5EF4-FFF2-40B4-BE49-F238E27FC236}">
                <a16:creationId xmlns:a16="http://schemas.microsoft.com/office/drawing/2014/main" id="{319C2412-D599-4CFD-9419-756112769D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0153" y="2437459"/>
            <a:ext cx="5031694" cy="35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656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70471" y="534761"/>
            <a:ext cx="9622028" cy="23390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2.1.3  </a:t>
            </a:r>
            <a:r>
              <a:rPr lang="zh-CN" altLang="zh-CN" b="1" dirty="0"/>
              <a:t>功能区</a:t>
            </a:r>
          </a:p>
          <a:p>
            <a:pPr indent="457200"/>
            <a:r>
              <a:rPr lang="zh-CN" altLang="zh-CN" dirty="0"/>
              <a:t>功能区中集成了“快速访问工具栏”、“文件”选项、“标题栏”、“选项卡”、“窗口控制按钮”等。其中“选项卡”默认包括“开始”、“创建”、“外部数据”、“帮助”以及“表格工具</a:t>
            </a:r>
            <a:r>
              <a:rPr lang="en-US" altLang="zh-CN" dirty="0"/>
              <a:t>-</a:t>
            </a:r>
            <a:r>
              <a:rPr lang="zh-CN" altLang="zh-CN" dirty="0"/>
              <a:t>表字段”和“表格工具</a:t>
            </a:r>
            <a:r>
              <a:rPr lang="en-US" altLang="zh-CN" dirty="0"/>
              <a:t>-</a:t>
            </a:r>
            <a:r>
              <a:rPr lang="zh-CN" altLang="zh-CN" dirty="0"/>
              <a:t>表”。通过单击，可以打开相应选项卡，每个选项卡中按功能对命令按钮进行了分组，方便用户的选择和使用。</a:t>
            </a:r>
          </a:p>
        </p:txBody>
      </p:sp>
      <p:pic>
        <p:nvPicPr>
          <p:cNvPr id="4098" name="图片 1">
            <a:extLst>
              <a:ext uri="{FF2B5EF4-FFF2-40B4-BE49-F238E27FC236}">
                <a16:creationId xmlns:a16="http://schemas.microsoft.com/office/drawing/2014/main" id="{731A13E5-3845-44E0-83BF-3EAED70E2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958" y="3429000"/>
            <a:ext cx="8166083" cy="169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1543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3638" y="549275"/>
            <a:ext cx="962202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2.1.4  </a:t>
            </a:r>
            <a:r>
              <a:rPr lang="zh-CN" altLang="zh-CN" b="1" dirty="0"/>
              <a:t>导航窗格</a:t>
            </a:r>
          </a:p>
          <a:p>
            <a:pPr indent="457200"/>
            <a:r>
              <a:rPr lang="zh-CN" altLang="zh-CN" dirty="0"/>
              <a:t>导航窗格显示了数据中的表名称，也可以轻松地显示查询、窗体、报表和其他</a:t>
            </a:r>
            <a:r>
              <a:rPr lang="en-US" altLang="zh-CN" dirty="0"/>
              <a:t>Access</a:t>
            </a:r>
            <a:r>
              <a:rPr lang="zh-CN" altLang="zh-CN" dirty="0"/>
              <a:t>对象类型。导航窗格中还可以显示出多种不同类型的对象。</a:t>
            </a:r>
          </a:p>
        </p:txBody>
      </p:sp>
      <p:pic>
        <p:nvPicPr>
          <p:cNvPr id="5122" name="图片 1">
            <a:extLst>
              <a:ext uri="{FF2B5EF4-FFF2-40B4-BE49-F238E27FC236}">
                <a16:creationId xmlns:a16="http://schemas.microsoft.com/office/drawing/2014/main" id="{7F69D461-EBF8-4924-A87A-0E98BBCB5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8010" y="2264009"/>
            <a:ext cx="2715979" cy="344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39819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TotalTime>
  <Words>1790</Words>
  <Application>Microsoft Office PowerPoint</Application>
  <PresentationFormat>宽屏</PresentationFormat>
  <Paragraphs>75</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571</cp:revision>
  <dcterms:created xsi:type="dcterms:W3CDTF">2020-06-26T11:31:00Z</dcterms:created>
  <dcterms:modified xsi:type="dcterms:W3CDTF">2023-01-09T03:05:30Z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