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560" r:id="rId7"/>
    <p:sldId id="576" r:id="rId8"/>
    <p:sldId id="577" r:id="rId9"/>
    <p:sldId id="578" r:id="rId10"/>
    <p:sldId id="579" r:id="rId11"/>
    <p:sldId id="580" r:id="rId12"/>
    <p:sldId id="581" r:id="rId13"/>
    <p:sldId id="582" r:id="rId14"/>
    <p:sldId id="583" r:id="rId15"/>
    <p:sldId id="584" r:id="rId16"/>
    <p:sldId id="512" r:id="rId17"/>
    <p:sldId id="286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472536" y="4186262"/>
            <a:ext cx="95659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用宏实现操作自动化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582444" y="1256551"/>
            <a:ext cx="6575624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9.2.1  </a:t>
            </a:r>
            <a:r>
              <a:rPr lang="zh-CN" altLang="zh-CN" b="1" dirty="0"/>
              <a:t>执行查询</a:t>
            </a:r>
          </a:p>
          <a:p>
            <a:pPr indent="457200"/>
            <a:r>
              <a:rPr lang="zh-CN" altLang="zh-CN" dirty="0"/>
              <a:t>执行查询的操作及功能如表。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4A703DC-A6E0-413F-A253-E9784010AC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045699"/>
              </p:ext>
            </p:extLst>
          </p:nvPr>
        </p:nvGraphicFramePr>
        <p:xfrm>
          <a:off x="3230306" y="2886510"/>
          <a:ext cx="5731388" cy="158907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956532">
                  <a:extLst>
                    <a:ext uri="{9D8B030D-6E8A-4147-A177-3AD203B41FA5}">
                      <a16:colId xmlns:a16="http://schemas.microsoft.com/office/drawing/2014/main" val="3631531744"/>
                    </a:ext>
                  </a:extLst>
                </a:gridCol>
                <a:gridCol w="3774856">
                  <a:extLst>
                    <a:ext uri="{9D8B030D-6E8A-4147-A177-3AD203B41FA5}">
                      <a16:colId xmlns:a16="http://schemas.microsoft.com/office/drawing/2014/main" val="2307168555"/>
                    </a:ext>
                  </a:extLst>
                </a:gridCol>
              </a:tblGrid>
              <a:tr h="308638">
                <a:tc>
                  <a:txBody>
                    <a:bodyPr/>
                    <a:lstStyle/>
                    <a:p>
                      <a:pPr marL="39370" marR="39370" indent="2286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宏操作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9370" marR="39370" indent="2286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功能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883352"/>
                  </a:ext>
                </a:extLst>
              </a:tr>
              <a:tr h="1280440">
                <a:tc>
                  <a:txBody>
                    <a:bodyPr/>
                    <a:lstStyle/>
                    <a:p>
                      <a:pPr marL="39370" marR="39370" indent="2286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RunSQL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9370" marR="39370" indent="22860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可以使用该操作运行</a:t>
                      </a:r>
                      <a:r>
                        <a:rPr lang="en-US" sz="1400" kern="0" dirty="0">
                          <a:effectLst/>
                        </a:rPr>
                        <a:t>Access 2016</a:t>
                      </a:r>
                      <a:r>
                        <a:rPr lang="zh-CN" sz="1400" kern="0" dirty="0">
                          <a:effectLst/>
                        </a:rPr>
                        <a:t>动作查询，方法是使用相应的</a:t>
                      </a:r>
                      <a:r>
                        <a:rPr lang="en-US" sz="1400" kern="0" dirty="0">
                          <a:effectLst/>
                        </a:rPr>
                        <a:t>SQL</a:t>
                      </a:r>
                      <a:r>
                        <a:rPr lang="zh-CN" sz="1400" kern="0" dirty="0">
                          <a:effectLst/>
                        </a:rPr>
                        <a:t>语句，也可以运行数据定义查询。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3063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5379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484631" y="1073671"/>
            <a:ext cx="7222738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9.2.2  </a:t>
            </a:r>
            <a:r>
              <a:rPr lang="zh-CN" altLang="zh-CN" b="1" dirty="0"/>
              <a:t>删除指定字段</a:t>
            </a:r>
          </a:p>
          <a:p>
            <a:pPr indent="457200"/>
            <a:r>
              <a:rPr lang="zh-CN" altLang="zh-CN" dirty="0"/>
              <a:t>使用</a:t>
            </a:r>
            <a:r>
              <a:rPr lang="en-US" altLang="zh-CN" dirty="0" err="1"/>
              <a:t>RunSQL</a:t>
            </a:r>
            <a:r>
              <a:rPr lang="zh-CN" altLang="zh-CN" dirty="0"/>
              <a:t>命令删除“销售报表”中的“客户代码”字段。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505A41A2-1C74-4B18-BD97-5F04268B7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23" y="2210898"/>
            <a:ext cx="6136354" cy="334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6625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332935" y="2811376"/>
            <a:ext cx="3977363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9.2.3 </a:t>
            </a:r>
            <a:r>
              <a:rPr lang="zh-CN" altLang="zh-CN" b="1" dirty="0"/>
              <a:t>常用的查询语句</a:t>
            </a:r>
          </a:p>
          <a:p>
            <a:pPr indent="457200"/>
            <a:r>
              <a:rPr lang="zh-CN" altLang="zh-CN" dirty="0"/>
              <a:t>常用宏操作及其功能说明如表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2C82C9A-425A-4B1F-8A76-67C13722A6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939730"/>
              </p:ext>
            </p:extLst>
          </p:nvPr>
        </p:nvGraphicFramePr>
        <p:xfrm>
          <a:off x="4310298" y="552760"/>
          <a:ext cx="6929787" cy="560890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555930">
                  <a:extLst>
                    <a:ext uri="{9D8B030D-6E8A-4147-A177-3AD203B41FA5}">
                      <a16:colId xmlns:a16="http://schemas.microsoft.com/office/drawing/2014/main" val="2529154826"/>
                    </a:ext>
                  </a:extLst>
                </a:gridCol>
                <a:gridCol w="5373857">
                  <a:extLst>
                    <a:ext uri="{9D8B030D-6E8A-4147-A177-3AD203B41FA5}">
                      <a16:colId xmlns:a16="http://schemas.microsoft.com/office/drawing/2014/main" val="2406732277"/>
                    </a:ext>
                  </a:extLst>
                </a:gridCol>
              </a:tblGrid>
              <a:tr h="283079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宏操作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功能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6982961"/>
                  </a:ext>
                </a:extLst>
              </a:tr>
              <a:tr h="798993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Requery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可以使用该操作对活动对象上的指定控件的源进行重新查询，以此实现对该控件中数据的更新。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6300428"/>
                  </a:ext>
                </a:extLst>
              </a:tr>
              <a:tr h="1074998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ApplyFilter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可以使用该操作将筛选、查询或</a:t>
                      </a:r>
                      <a:r>
                        <a:rPr lang="en-US" sz="1400" kern="0">
                          <a:effectLst/>
                        </a:rPr>
                        <a:t>SQL WHERE</a:t>
                      </a:r>
                      <a:r>
                        <a:rPr lang="zh-CN" sz="1400" kern="0">
                          <a:effectLst/>
                        </a:rPr>
                        <a:t>子句应用到表、窗体或报表，以便对表或基础表中的记录或者窗体或报表的查询进行限制或排序。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7952383"/>
                  </a:ext>
                </a:extLst>
              </a:tr>
              <a:tr h="438027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GoToRecord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可以使用该操作使打开的表、窗体或查询结果集成为当前记录。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1260972"/>
                  </a:ext>
                </a:extLst>
              </a:tr>
              <a:tr h="599424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FindRecord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使用该操作，可以查找符合</a:t>
                      </a:r>
                      <a:r>
                        <a:rPr lang="en-US" sz="1400" kern="0">
                          <a:effectLst/>
                        </a:rPr>
                        <a:t>FindRecord</a:t>
                      </a:r>
                      <a:r>
                        <a:rPr lang="zh-CN" sz="1400" kern="0">
                          <a:effectLst/>
                        </a:rPr>
                        <a:t>参数所指定的条件的第一个数据实例。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0916149"/>
                  </a:ext>
                </a:extLst>
              </a:tr>
              <a:tr h="737421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FindNext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使用该操作，可以查找符合前一</a:t>
                      </a:r>
                      <a:r>
                        <a:rPr lang="en-US" sz="1400" kern="0">
                          <a:effectLst/>
                        </a:rPr>
                        <a:t>FindRecord</a:t>
                      </a:r>
                      <a:r>
                        <a:rPr lang="zh-CN" sz="1400" kern="0">
                          <a:effectLst/>
                        </a:rPr>
                        <a:t>操作所指定条件或者“查找和替换”对话框中值的下一条记录。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1347654"/>
                  </a:ext>
                </a:extLst>
              </a:tr>
              <a:tr h="867667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SetValue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可以使用该操作设置</a:t>
                      </a:r>
                      <a:r>
                        <a:rPr lang="en-US" sz="1400" kern="0" dirty="0">
                          <a:effectLst/>
                        </a:rPr>
                        <a:t>Microsoft Office Access 2016</a:t>
                      </a:r>
                      <a:r>
                        <a:rPr lang="zh-CN" sz="1400" kern="0" dirty="0">
                          <a:effectLst/>
                        </a:rPr>
                        <a:t>字段、控件或属性的值（在窗体、窗体数据表或报表上）。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9507954"/>
                  </a:ext>
                </a:extLst>
              </a:tr>
              <a:tr h="798993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SendKeys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可以使用该操作将其直接发送到</a:t>
                      </a:r>
                      <a:r>
                        <a:rPr lang="en-US" sz="1400" kern="0" dirty="0">
                          <a:effectLst/>
                        </a:rPr>
                        <a:t>Microsoft Office Access 2016</a:t>
                      </a:r>
                      <a:r>
                        <a:rPr lang="zh-CN" sz="1400" kern="0" dirty="0">
                          <a:effectLst/>
                        </a:rPr>
                        <a:t>或基于</a:t>
                      </a:r>
                      <a:r>
                        <a:rPr lang="en-US" sz="1400" kern="0" dirty="0">
                          <a:effectLst/>
                        </a:rPr>
                        <a:t>Windows</a:t>
                      </a:r>
                      <a:r>
                        <a:rPr lang="zh-CN" sz="1400" kern="0" dirty="0">
                          <a:effectLst/>
                        </a:rPr>
                        <a:t>的活动应用程序。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005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3522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591867" y="2104218"/>
            <a:ext cx="2714039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9.2.4  </a:t>
            </a:r>
            <a:r>
              <a:rPr lang="zh-CN" altLang="zh-CN" b="1" dirty="0"/>
              <a:t>窗口的控制以及加载宏</a:t>
            </a:r>
          </a:p>
          <a:p>
            <a:pPr indent="457200"/>
            <a:r>
              <a:rPr lang="zh-CN" altLang="zh-CN" dirty="0"/>
              <a:t>有关控制显示和焦点的宏操作及其功能说明如表。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C516804E-E4EB-407B-AA4F-B4BD0C4FC3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687009"/>
              </p:ext>
            </p:extLst>
          </p:nvPr>
        </p:nvGraphicFramePr>
        <p:xfrm>
          <a:off x="3217444" y="389785"/>
          <a:ext cx="8460399" cy="57610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720316">
                  <a:extLst>
                    <a:ext uri="{9D8B030D-6E8A-4147-A177-3AD203B41FA5}">
                      <a16:colId xmlns:a16="http://schemas.microsoft.com/office/drawing/2014/main" val="1043452472"/>
                    </a:ext>
                  </a:extLst>
                </a:gridCol>
                <a:gridCol w="6740083">
                  <a:extLst>
                    <a:ext uri="{9D8B030D-6E8A-4147-A177-3AD203B41FA5}">
                      <a16:colId xmlns:a16="http://schemas.microsoft.com/office/drawing/2014/main" val="1108679246"/>
                    </a:ext>
                  </a:extLst>
                </a:gridCol>
              </a:tblGrid>
              <a:tr h="214824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宏操作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功能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1385084430"/>
                  </a:ext>
                </a:extLst>
              </a:tr>
              <a:tr h="44029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GoToControl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可以使用该操作，在打开的窗体、窗体数据表、表数据表或查询数据表的当前记录中，将焦点移至指定的字段或控件。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2579185373"/>
                  </a:ext>
                </a:extLst>
              </a:tr>
              <a:tr h="23215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GoToPage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使用该操作，可以将活动窗体中的焦点移至指定页中的第一个控件。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1648934085"/>
                  </a:ext>
                </a:extLst>
              </a:tr>
              <a:tr h="665768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Hourglass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在宏运行时，可以使用该操作将鼠标指针变为沙漏形状的图像（或用户选中的其他图标）。此操作可直观地表示宏正在运行。当宏操作或宏本身运行时间较长时，这一作用非常有用。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847123474"/>
                  </a:ext>
                </a:extLst>
              </a:tr>
              <a:tr h="44029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Maximize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如果将</a:t>
                      </a:r>
                      <a:r>
                        <a:rPr lang="en-US" sz="1400" kern="0">
                          <a:effectLst/>
                        </a:rPr>
                        <a:t>Microsoft Office Access 2016</a:t>
                      </a:r>
                      <a:r>
                        <a:rPr lang="zh-CN" sz="1400" kern="0">
                          <a:effectLst/>
                        </a:rPr>
                        <a:t>配置为使用重叠窗口而非选项卡式文档，则可使用该操作放大活动窗口，以使其充满</a:t>
                      </a:r>
                      <a:r>
                        <a:rPr lang="en-US" sz="1400" kern="0">
                          <a:effectLst/>
                        </a:rPr>
                        <a:t>Access</a:t>
                      </a:r>
                      <a:r>
                        <a:rPr lang="zh-CN" sz="1400" kern="0">
                          <a:effectLst/>
                        </a:rPr>
                        <a:t>窗口。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588053689"/>
                  </a:ext>
                </a:extLst>
              </a:tr>
              <a:tr h="518519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Minimize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如果将</a:t>
                      </a:r>
                      <a:r>
                        <a:rPr lang="en-US" sz="1400" kern="0" dirty="0">
                          <a:effectLst/>
                        </a:rPr>
                        <a:t>Microsoft Office Access 2016</a:t>
                      </a:r>
                      <a:r>
                        <a:rPr lang="zh-CN" sz="1400" kern="0" dirty="0">
                          <a:effectLst/>
                        </a:rPr>
                        <a:t>配置为使用重叠窗口而非选项卡式文档，则可使用该操作将活动窗口缩小为</a:t>
                      </a:r>
                      <a:r>
                        <a:rPr lang="en-US" sz="1400" kern="0" dirty="0">
                          <a:effectLst/>
                        </a:rPr>
                        <a:t>Access</a:t>
                      </a:r>
                      <a:r>
                        <a:rPr lang="zh-CN" sz="1400" kern="0" dirty="0">
                          <a:effectLst/>
                        </a:rPr>
                        <a:t>窗口底部的一个小标题栏。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3997773559"/>
                  </a:ext>
                </a:extLst>
              </a:tr>
              <a:tr h="44029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MoveSize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如果已将文档窗口选项设置为使用重叠窗口而非选项卡式文档，则可以使用该操作移动活动窗口或调整其大小。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3550211439"/>
                  </a:ext>
                </a:extLst>
              </a:tr>
              <a:tr h="23215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ShowToolbar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可以使用该操作显示或隐藏“加载项”选项卡上的命令组。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1899892159"/>
                  </a:ext>
                </a:extLst>
              </a:tr>
              <a:tr h="44029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ShowAllRecords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可以使用该操作从活动表、查询结果集或窗体中删除任何应用的筛选，以及显示表或结果集中的所有记录，窗体的基础表或查询中的所有记录。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2167594081"/>
                  </a:ext>
                </a:extLst>
              </a:tr>
              <a:tr h="528450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SendObject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可以使用该操作将指定的</a:t>
                      </a:r>
                      <a:r>
                        <a:rPr lang="en-US" sz="1400" kern="0">
                          <a:effectLst/>
                        </a:rPr>
                        <a:t>Microsoft Office Access 2016</a:t>
                      </a:r>
                      <a:r>
                        <a:rPr lang="zh-CN" sz="1400" kern="0">
                          <a:effectLst/>
                        </a:rPr>
                        <a:t>数据表、窗体、报表、模块或数据访问页包含在电子邮件中，以便在其中进行查看和转发。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1385810165"/>
                  </a:ext>
                </a:extLst>
              </a:tr>
              <a:tr h="44029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Requery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可以使用该操作对活动对象上的指定控件的源进行重新查询，以此实现对该控件中数据的更新。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4228732025"/>
                  </a:ext>
                </a:extLst>
              </a:tr>
              <a:tr h="44029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RepaintObject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可以使用该操作完成指定的数据库对象（若未指定数据库对象，则是活动数据库对象）的任何未完成的屏幕更新。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3102418769"/>
                  </a:ext>
                </a:extLst>
              </a:tr>
              <a:tr h="23215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Restore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可以使用该操作将最大化或最小化的窗口还原为先前的大小。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95413974"/>
                  </a:ext>
                </a:extLst>
              </a:tr>
              <a:tr h="44029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Echo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可以使用该操作指定是否打开回响（回响：运行宏时</a:t>
                      </a:r>
                      <a:r>
                        <a:rPr lang="en-US" sz="1400" kern="0" dirty="0">
                          <a:effectLst/>
                        </a:rPr>
                        <a:t> Access </a:t>
                      </a:r>
                      <a:r>
                        <a:rPr lang="zh-CN" sz="1400" kern="0" dirty="0">
                          <a:effectLst/>
                        </a:rPr>
                        <a:t>更新或重画屏幕的过程。）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8140" marR="38140" marT="0" marB="0"/>
                </a:tc>
                <a:extLst>
                  <a:ext uri="{0D108BD9-81ED-4DB2-BD59-A6C34878D82A}">
                    <a16:rowId xmlns:a16="http://schemas.microsoft.com/office/drawing/2014/main" val="210731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3103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06517" y="1073671"/>
            <a:ext cx="8907458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9.2.5  </a:t>
            </a:r>
            <a:r>
              <a:rPr lang="zh-CN" altLang="zh-CN" b="1" dirty="0"/>
              <a:t>运行另一个应用程序</a:t>
            </a:r>
          </a:p>
          <a:p>
            <a:pPr indent="457200"/>
            <a:r>
              <a:rPr lang="zh-CN" altLang="zh-CN" dirty="0"/>
              <a:t>运行另一个应用程序使用的宏操作类型为</a:t>
            </a:r>
            <a:r>
              <a:rPr lang="en-US" altLang="zh-CN" dirty="0" err="1"/>
              <a:t>RunApp</a:t>
            </a:r>
            <a:r>
              <a:rPr lang="zh-CN" altLang="zh-CN" dirty="0"/>
              <a:t>，这样用户可以启动一个基于</a:t>
            </a:r>
            <a:r>
              <a:rPr lang="en-US" altLang="zh-CN" dirty="0"/>
              <a:t>Microsoft Windows</a:t>
            </a:r>
            <a:r>
              <a:rPr lang="zh-CN" altLang="zh-CN" dirty="0"/>
              <a:t>或</a:t>
            </a:r>
            <a:r>
              <a:rPr lang="en-US" altLang="zh-CN" dirty="0"/>
              <a:t>MS-DOS</a:t>
            </a:r>
            <a:r>
              <a:rPr lang="zh-CN" altLang="zh-CN" dirty="0"/>
              <a:t>的应用程序从</a:t>
            </a:r>
            <a:r>
              <a:rPr lang="en-US" altLang="zh-CN" dirty="0"/>
              <a:t>Access 2016</a:t>
            </a:r>
            <a:r>
              <a:rPr lang="zh-CN" altLang="zh-CN" dirty="0"/>
              <a:t>中运行。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E2BA0F14-9F47-4716-9A36-CC591D40E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426" y="2860504"/>
            <a:ext cx="4223302" cy="29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EDEC9EAC-C75C-4833-81E3-CC4FB4D52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025" y="2860503"/>
            <a:ext cx="4411386" cy="29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209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42270" y="811473"/>
            <a:ext cx="8907458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9.2.6  </a:t>
            </a:r>
            <a:r>
              <a:rPr lang="zh-CN" altLang="zh-CN" b="1" dirty="0"/>
              <a:t>在窗体中加载宏</a:t>
            </a:r>
          </a:p>
          <a:p>
            <a:pPr indent="457200"/>
            <a:r>
              <a:rPr lang="zh-CN" altLang="zh-CN" dirty="0"/>
              <a:t>在</a:t>
            </a:r>
            <a:r>
              <a:rPr lang="en-US" altLang="zh-CN" dirty="0"/>
              <a:t>Access</a:t>
            </a:r>
            <a:r>
              <a:rPr lang="zh-CN" altLang="zh-CN" dirty="0"/>
              <a:t>中，宏的一个重要的作用便是将宏链接到窗体中，由窗体或窗体上的控件来触发运行宏。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F8374127-B812-480D-A4E9-5D02E6866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867" y="2366112"/>
            <a:ext cx="5050266" cy="33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9968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13823" y="549275"/>
            <a:ext cx="5713919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b="1" dirty="0"/>
              <a:t>实战演练——使用按钮删除数据库中的记录</a:t>
            </a:r>
          </a:p>
        </p:txBody>
      </p:sp>
      <p:sp>
        <p:nvSpPr>
          <p:cNvPr id="7" name="文本框 23">
            <a:extLst>
              <a:ext uri="{FF2B5EF4-FFF2-40B4-BE49-F238E27FC236}">
                <a16:creationId xmlns:a16="http://schemas.microsoft.com/office/drawing/2014/main" id="{639D47D3-2540-42BA-BC5C-1D25F2C24CD0}"/>
              </a:ext>
            </a:extLst>
          </p:cNvPr>
          <p:cNvSpPr txBox="1"/>
          <p:nvPr/>
        </p:nvSpPr>
        <p:spPr>
          <a:xfrm>
            <a:off x="1585637" y="955769"/>
            <a:ext cx="9020725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通过本章内容的学习相信大家对宏的创建和应用已经有了基本了解，下面将在窗体中创建按钮，通过按钮删除指定的记录。</a:t>
            </a:r>
          </a:p>
          <a:p>
            <a:pPr indent="457200"/>
            <a:r>
              <a:rPr lang="en-US" altLang="zh-CN" b="1" dirty="0"/>
              <a:t>1.</a:t>
            </a:r>
            <a:r>
              <a:rPr lang="zh-CN" altLang="zh-CN" b="1" dirty="0"/>
              <a:t>创建窗体</a:t>
            </a:r>
            <a:endParaRPr lang="en-US" altLang="zh-CN" b="1" dirty="0"/>
          </a:p>
          <a:p>
            <a:pPr indent="457200"/>
            <a:r>
              <a:rPr lang="en-US" altLang="zh-CN" b="1" dirty="0"/>
              <a:t>2.</a:t>
            </a:r>
            <a:r>
              <a:rPr lang="zh-CN" altLang="zh-CN" b="1" dirty="0"/>
              <a:t>生成宏命令</a:t>
            </a:r>
            <a:endParaRPr lang="zh-CN" altLang="zh-CN" dirty="0"/>
          </a:p>
          <a:p>
            <a:pPr indent="457200"/>
            <a:r>
              <a:rPr lang="en-US" altLang="zh-CN" b="1" dirty="0"/>
              <a:t>3.</a:t>
            </a:r>
            <a:r>
              <a:rPr lang="zh-CN" altLang="zh-CN" b="1" dirty="0"/>
              <a:t>制作窗体按钮并链接宏</a:t>
            </a:r>
            <a:endParaRPr lang="zh-CN" altLang="zh-CN" dirty="0"/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C3F946ED-A046-4F0C-9F16-7279F0C29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119" y="3708159"/>
            <a:ext cx="3901030" cy="18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E4345F63-458B-477B-9E93-887B80E0B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16" y="3449922"/>
            <a:ext cx="3174383" cy="234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1">
            <a:extLst>
              <a:ext uri="{FF2B5EF4-FFF2-40B4-BE49-F238E27FC236}">
                <a16:creationId xmlns:a16="http://schemas.microsoft.com/office/drawing/2014/main" id="{D5395A3B-AFD3-4668-8787-938198450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281" y="3429000"/>
            <a:ext cx="3416628" cy="2360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403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67625" y="82566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165B3E1C-B1BD-418B-98A3-9757880BDE8E}"/>
              </a:ext>
            </a:extLst>
          </p:cNvPr>
          <p:cNvSpPr txBox="1"/>
          <p:nvPr/>
        </p:nvSpPr>
        <p:spPr>
          <a:xfrm>
            <a:off x="1643687" y="2135000"/>
            <a:ext cx="9063647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前面提到，在</a:t>
            </a:r>
            <a:r>
              <a:rPr lang="en-US" altLang="zh-CN" dirty="0"/>
              <a:t>Access</a:t>
            </a:r>
            <a:r>
              <a:rPr lang="zh-CN" altLang="zh-CN" dirty="0"/>
              <a:t>中使用宏，用户不需要编写代码，只需要在表格中选择有关的内容，填写需要进行的宏操作，并对宏进行相应的设置，这与传统意义上的程序设计有很大的区别。</a:t>
            </a:r>
          </a:p>
          <a:p>
            <a:pPr indent="457200"/>
            <a:r>
              <a:rPr lang="zh-CN" altLang="zh-CN" dirty="0"/>
              <a:t>宏可以自动完成常规任务，例如：执行一个宏可以使用户在单击某个命令时打印报表。宏可以是由一系列操作组成的单个宏，也可以是一个有多个宏和操作的宏组。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321412" y="2526030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470712" y="265536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324080" y="3583367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483781" y="371470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357131" y="3567905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使用宏执行操作</a:t>
            </a:r>
            <a:endParaRPr lang="zh-CN" altLang="en-US" dirty="0"/>
          </a:p>
        </p:txBody>
      </p:sp>
      <p:sp>
        <p:nvSpPr>
          <p:cNvPr id="22" name="文本框 21">
            <a:hlinkClick r:id="rId2" action="ppaction://hlinksldjump"/>
            <a:extLst>
              <a:ext uri="{FF2B5EF4-FFF2-40B4-BE49-F238E27FC236}">
                <a16:creationId xmlns:a16="http://schemas.microsoft.com/office/drawing/2014/main" id="{A4FA8CBE-305F-4333-AF39-400B25841AD0}"/>
              </a:ext>
            </a:extLst>
          </p:cNvPr>
          <p:cNvSpPr txBox="1"/>
          <p:nvPr/>
        </p:nvSpPr>
        <p:spPr>
          <a:xfrm>
            <a:off x="8364391" y="2515621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使用宏操作数据库对象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129714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89666" y="3972975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使用宏操作数据库对象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44234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577801" y="2547158"/>
            <a:ext cx="4076898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9.1.1  </a:t>
            </a:r>
            <a:r>
              <a:rPr lang="zh-CN" altLang="zh-CN" b="1" dirty="0"/>
              <a:t>打开和关闭</a:t>
            </a:r>
            <a:r>
              <a:rPr lang="en-US" altLang="zh-CN" b="1" dirty="0"/>
              <a:t>Access</a:t>
            </a:r>
            <a:r>
              <a:rPr lang="zh-CN" altLang="zh-CN" b="1" dirty="0"/>
              <a:t>对象</a:t>
            </a:r>
          </a:p>
          <a:p>
            <a:pPr indent="457200"/>
            <a:r>
              <a:rPr lang="zh-CN" altLang="zh-CN" dirty="0"/>
              <a:t>打开和关闭</a:t>
            </a:r>
            <a:r>
              <a:rPr lang="en-US" altLang="zh-CN" dirty="0"/>
              <a:t>Access</a:t>
            </a:r>
            <a:r>
              <a:rPr lang="zh-CN" altLang="zh-CN" dirty="0"/>
              <a:t>对象的操作及功能如表。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71B590D-D80F-4528-8959-8B1BF3FF9B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001261"/>
              </p:ext>
            </p:extLst>
          </p:nvPr>
        </p:nvGraphicFramePr>
        <p:xfrm>
          <a:off x="4564578" y="390465"/>
          <a:ext cx="6959500" cy="579261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16708">
                  <a:extLst>
                    <a:ext uri="{9D8B030D-6E8A-4147-A177-3AD203B41FA5}">
                      <a16:colId xmlns:a16="http://schemas.microsoft.com/office/drawing/2014/main" val="878381178"/>
                    </a:ext>
                  </a:extLst>
                </a:gridCol>
                <a:gridCol w="4642792">
                  <a:extLst>
                    <a:ext uri="{9D8B030D-6E8A-4147-A177-3AD203B41FA5}">
                      <a16:colId xmlns:a16="http://schemas.microsoft.com/office/drawing/2014/main" val="1672876151"/>
                    </a:ext>
                  </a:extLst>
                </a:gridCol>
              </a:tblGrid>
              <a:tr h="220457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宏操作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功能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1692794274"/>
                  </a:ext>
                </a:extLst>
              </a:tr>
              <a:tr h="46512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OpenDataAccessPage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可以使用该操作在页面视图或设计视图中打开数据访问页。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3508663400"/>
                  </a:ext>
                </a:extLst>
              </a:tr>
              <a:tr h="46512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OpenDiagram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在</a:t>
                      </a:r>
                      <a:r>
                        <a:rPr lang="en-US" sz="1400" kern="0" dirty="0">
                          <a:effectLst/>
                        </a:rPr>
                        <a:t>Access</a:t>
                      </a:r>
                      <a:r>
                        <a:rPr lang="zh-CN" sz="1400" kern="0" dirty="0">
                          <a:effectLst/>
                        </a:rPr>
                        <a:t>项目中，可以使用该操作在设计视图中打开数据库图表。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3211195680"/>
                  </a:ext>
                </a:extLst>
              </a:tr>
              <a:tr h="46512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OpenForm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可以使用该操作在窗体视图、设计视图、打印预览或数据表视图中打开窗体。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3007359137"/>
                  </a:ext>
                </a:extLst>
              </a:tr>
              <a:tr h="714411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OpenFunction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在</a:t>
                      </a:r>
                      <a:r>
                        <a:rPr lang="en-US" sz="1400" kern="0" dirty="0">
                          <a:effectLst/>
                        </a:rPr>
                        <a:t>Access</a:t>
                      </a:r>
                      <a:r>
                        <a:rPr lang="zh-CN" sz="1400" kern="0" dirty="0">
                          <a:effectLst/>
                        </a:rPr>
                        <a:t>项目中，可以使用该操作在数据表视图、内嵌函数设计视图、</a:t>
                      </a:r>
                      <a:r>
                        <a:rPr lang="en-US" sz="1400" kern="0" dirty="0">
                          <a:effectLst/>
                        </a:rPr>
                        <a:t>SQL</a:t>
                      </a:r>
                      <a:r>
                        <a:rPr lang="zh-CN" sz="1400" kern="0" dirty="0">
                          <a:effectLst/>
                        </a:rPr>
                        <a:t>文本编辑器视图或打印预览中打开用户定义的函数。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992268689"/>
                  </a:ext>
                </a:extLst>
              </a:tr>
              <a:tr h="46512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OpenModule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可以使用该操作在指定过程打开指定的</a:t>
                      </a:r>
                      <a:r>
                        <a:rPr lang="en-US" sz="1400" kern="0" dirty="0">
                          <a:effectLst/>
                        </a:rPr>
                        <a:t>VBA</a:t>
                      </a:r>
                      <a:r>
                        <a:rPr lang="zh-CN" sz="1400" kern="0" dirty="0">
                          <a:effectLst/>
                        </a:rPr>
                        <a:t>模块。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1774239867"/>
                  </a:ext>
                </a:extLst>
              </a:tr>
              <a:tr h="46512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OpenQuery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可以使用该操作在数据表视图、设计视图或“打印预览” 中打开选择查询或交叉表查询。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324287289"/>
                  </a:ext>
                </a:extLst>
              </a:tr>
              <a:tr h="46512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OpenReport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可以使用该操作在设计视图或打印预览中打开报表，或将报表直接发送到打印机。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3343112984"/>
                  </a:ext>
                </a:extLst>
              </a:tr>
              <a:tr h="671609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OpenStoredProcedure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在</a:t>
                      </a:r>
                      <a:r>
                        <a:rPr lang="en-US" sz="1400" kern="0" dirty="0">
                          <a:effectLst/>
                        </a:rPr>
                        <a:t>Access</a:t>
                      </a:r>
                      <a:r>
                        <a:rPr lang="zh-CN" sz="1400" kern="0" dirty="0">
                          <a:effectLst/>
                        </a:rPr>
                        <a:t>项目中，可以使用该操作在数据表视图、设计视图或打印预览中打开存储过程。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2468504944"/>
                  </a:ext>
                </a:extLst>
              </a:tr>
              <a:tr h="46512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OpenTable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可以使用该操作在数据表视图、设计视图或打印预览中打开表。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2303644982"/>
                  </a:ext>
                </a:extLst>
              </a:tr>
              <a:tr h="46512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OpenView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在</a:t>
                      </a:r>
                      <a:r>
                        <a:rPr lang="en-US" sz="1400" kern="0" dirty="0">
                          <a:effectLst/>
                        </a:rPr>
                        <a:t>Access</a:t>
                      </a:r>
                      <a:r>
                        <a:rPr lang="zh-CN" sz="1400" kern="0" dirty="0">
                          <a:effectLst/>
                        </a:rPr>
                        <a:t>项目中，可以使用该操作在数据表视图 、设计视图或打印预览中打开视图。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3783819781"/>
                  </a:ext>
                </a:extLst>
              </a:tr>
              <a:tr h="46512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 dirty="0">
                          <a:effectLst/>
                        </a:rPr>
                        <a:t>Close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使用</a:t>
                      </a:r>
                      <a:r>
                        <a:rPr lang="en-US" sz="1400" kern="0" dirty="0">
                          <a:effectLst/>
                        </a:rPr>
                        <a:t>Close</a:t>
                      </a:r>
                      <a:r>
                        <a:rPr lang="zh-CN" sz="1400" kern="0" dirty="0">
                          <a:effectLst/>
                        </a:rPr>
                        <a:t>操作可以关闭指定的窗口或数据库对象。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773" marR="60773" marT="0" marB="0"/>
                </a:tc>
                <a:extLst>
                  <a:ext uri="{0D108BD9-81ED-4DB2-BD59-A6C34878D82A}">
                    <a16:rowId xmlns:a16="http://schemas.microsoft.com/office/drawing/2014/main" val="431520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1073671"/>
            <a:ext cx="6020480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9.1.2  </a:t>
            </a:r>
            <a:r>
              <a:rPr lang="zh-CN" altLang="zh-CN" b="1" dirty="0"/>
              <a:t>报表的打印预览</a:t>
            </a:r>
          </a:p>
          <a:p>
            <a:pPr indent="457200"/>
            <a:r>
              <a:rPr lang="zh-CN" altLang="zh-CN" dirty="0"/>
              <a:t>打印产品数据的操作及功能如表。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0F74D61-03AC-43B5-9991-38F135C365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682275"/>
              </p:ext>
            </p:extLst>
          </p:nvPr>
        </p:nvGraphicFramePr>
        <p:xfrm>
          <a:off x="2386293" y="2362021"/>
          <a:ext cx="7419413" cy="28698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600930">
                  <a:extLst>
                    <a:ext uri="{9D8B030D-6E8A-4147-A177-3AD203B41FA5}">
                      <a16:colId xmlns:a16="http://schemas.microsoft.com/office/drawing/2014/main" val="3733889558"/>
                    </a:ext>
                  </a:extLst>
                </a:gridCol>
                <a:gridCol w="4818483">
                  <a:extLst>
                    <a:ext uri="{9D8B030D-6E8A-4147-A177-3AD203B41FA5}">
                      <a16:colId xmlns:a16="http://schemas.microsoft.com/office/drawing/2014/main" val="1137421731"/>
                    </a:ext>
                  </a:extLst>
                </a:gridCol>
              </a:tblGrid>
              <a:tr h="405533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宏操作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>
                          <a:effectLst/>
                        </a:rPr>
                        <a:t>功能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6686435"/>
                  </a:ext>
                </a:extLst>
              </a:tr>
              <a:tr h="1319186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0">
                          <a:effectLst/>
                        </a:rPr>
                        <a:t>OutputTo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8100" marR="39370" indent="12700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可以使用该操作将指定的</a:t>
                      </a:r>
                      <a:r>
                        <a:rPr lang="en-US" sz="1400" kern="0" dirty="0">
                          <a:effectLst/>
                        </a:rPr>
                        <a:t>Microsoft Office Access 2016</a:t>
                      </a:r>
                      <a:r>
                        <a:rPr lang="zh-CN" sz="1400" kern="0" dirty="0">
                          <a:effectLst/>
                        </a:rPr>
                        <a:t>数据库对象、窗体、报表、模块或数据访问页中的数据输出为多种输出格式。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1159626"/>
                  </a:ext>
                </a:extLst>
              </a:tr>
              <a:tr h="1145091">
                <a:tc>
                  <a:txBody>
                    <a:bodyPr/>
                    <a:lstStyle/>
                    <a:p>
                      <a:pPr marL="38100" marR="39370" indent="127000" algn="ctr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effectLst/>
                        </a:rPr>
                        <a:t>ExportWithFormatting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9370" indent="12700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可以使用该操作打印打开的数据库中的活动对象。可以打印数据表、报表、窗体、数据访问页和模块。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0910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4700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37060" y="834415"/>
            <a:ext cx="8717879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9.1.3  </a:t>
            </a:r>
            <a:r>
              <a:rPr lang="zh-CN" altLang="zh-CN" b="1" dirty="0"/>
              <a:t>将数据库输出为</a:t>
            </a:r>
            <a:r>
              <a:rPr lang="en-US" altLang="zh-CN" b="1" dirty="0"/>
              <a:t>Excel</a:t>
            </a:r>
            <a:r>
              <a:rPr lang="zh-CN" altLang="zh-CN" b="1" dirty="0"/>
              <a:t>文件</a:t>
            </a:r>
          </a:p>
          <a:p>
            <a:pPr indent="457200"/>
            <a:r>
              <a:rPr lang="zh-CN" altLang="zh-CN" dirty="0"/>
              <a:t>数据库中的数据可以利用宏输出为</a:t>
            </a:r>
            <a:r>
              <a:rPr lang="en-US" altLang="zh-CN" dirty="0"/>
              <a:t>Excel</a:t>
            </a:r>
            <a:r>
              <a:rPr lang="zh-CN" altLang="zh-CN" dirty="0"/>
              <a:t>文件，从而方便在更多场合使用。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FD154209-E302-45AE-9566-12C88E399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862" y="1983178"/>
            <a:ext cx="5812273" cy="386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9696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582444" y="1073671"/>
            <a:ext cx="7027112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9.1.4  </a:t>
            </a:r>
            <a:r>
              <a:rPr lang="zh-CN" altLang="zh-CN" b="1" dirty="0"/>
              <a:t>打印数据表</a:t>
            </a:r>
          </a:p>
          <a:p>
            <a:pPr indent="457200"/>
            <a:r>
              <a:rPr lang="zh-CN" altLang="zh-CN" dirty="0"/>
              <a:t>使用</a:t>
            </a:r>
            <a:r>
              <a:rPr lang="en-US" altLang="zh-CN" dirty="0" err="1"/>
              <a:t>PrintOut</a:t>
            </a:r>
            <a:r>
              <a:rPr lang="zh-CN" altLang="zh-CN" dirty="0"/>
              <a:t>命令可以打印数据库中的指定对象。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B2222A75-AE2E-4622-9A38-C0B6F6122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851" y="2902673"/>
            <a:ext cx="5892298" cy="2288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2381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397001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256953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使用宏执行操作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70963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9980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</TotalTime>
  <Words>1338</Words>
  <Application>Microsoft Office PowerPoint</Application>
  <PresentationFormat>宽屏</PresentationFormat>
  <Paragraphs>117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微软雅黑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630</cp:revision>
  <dcterms:created xsi:type="dcterms:W3CDTF">2020-06-26T11:31:00Z</dcterms:created>
  <dcterms:modified xsi:type="dcterms:W3CDTF">2023-01-09T03:05:58Z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