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477" r:id="rId7"/>
    <p:sldId id="478" r:id="rId8"/>
    <p:sldId id="479" r:id="rId9"/>
    <p:sldId id="480" r:id="rId10"/>
    <p:sldId id="481" r:id="rId11"/>
    <p:sldId id="482" r:id="rId12"/>
    <p:sldId id="483" r:id="rId13"/>
    <p:sldId id="484" r:id="rId14"/>
    <p:sldId id="485" r:id="rId15"/>
    <p:sldId id="486" r:id="rId16"/>
    <p:sldId id="487" r:id="rId17"/>
    <p:sldId id="488" r:id="rId18"/>
    <p:sldId id="489" r:id="rId19"/>
    <p:sldId id="490" r:id="rId20"/>
    <p:sldId id="491" r:id="rId21"/>
    <p:sldId id="492" r:id="rId22"/>
    <p:sldId id="493" r:id="rId23"/>
    <p:sldId id="494" r:id="rId24"/>
    <p:sldId id="495" r:id="rId25"/>
    <p:sldId id="496" r:id="rId26"/>
    <p:sldId id="497" r:id="rId27"/>
    <p:sldId id="498" r:id="rId28"/>
    <p:sldId id="499" r:id="rId29"/>
    <p:sldId id="500" r:id="rId30"/>
    <p:sldId id="501" r:id="rId31"/>
    <p:sldId id="502" r:id="rId32"/>
    <p:sldId id="503" r:id="rId33"/>
    <p:sldId id="504" r:id="rId34"/>
    <p:sldId id="505" r:id="rId35"/>
    <p:sldId id="506" r:id="rId36"/>
    <p:sldId id="507" r:id="rId37"/>
    <p:sldId id="508" r:id="rId38"/>
    <p:sldId id="509" r:id="rId39"/>
    <p:sldId id="510" r:id="rId40"/>
    <p:sldId id="511" r:id="rId41"/>
    <p:sldId id="512" r:id="rId42"/>
    <p:sldId id="286"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2" autoAdjust="0"/>
    <p:restoredTop sz="94660"/>
  </p:normalViewPr>
  <p:slideViewPr>
    <p:cSldViewPr snapToGrid="0">
      <p:cViewPr varScale="1">
        <p:scale>
          <a:sx n="114" d="100"/>
          <a:sy n="114" d="100"/>
        </p:scale>
        <p:origin x="24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slide" Target="slide2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447433" y="4187013"/>
            <a:ext cx="9794348"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1</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Access</a:t>
            </a:r>
            <a:r>
              <a:rPr lang="zh-CN" altLang="zh-CN" sz="6000" b="1" dirty="0">
                <a:solidFill>
                  <a:schemeClr val="bg1"/>
                </a:solidFill>
                <a:latin typeface="微软雅黑" panose="020B0503020204020204" pitchFamily="34" charset="-122"/>
                <a:ea typeface="微软雅黑" panose="020B0503020204020204" pitchFamily="34" charset="-122"/>
              </a:rPr>
              <a:t>与数据库基础</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39576"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259185" y="3972975"/>
            <a:ext cx="4493538" cy="830997"/>
          </a:xfrm>
          <a:prstGeom prst="rect">
            <a:avLst/>
          </a:prstGeom>
        </p:spPr>
        <p:txBody>
          <a:bodyPr wrap="none">
            <a:spAutoFit/>
          </a:bodyPr>
          <a:lstStyle/>
          <a:p>
            <a:r>
              <a:rPr lang="zh-CN" altLang="zh-CN" sz="4800" b="1" dirty="0"/>
              <a:t>详细了解数据库</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552210"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7678230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1218815"/>
            <a:ext cx="9228610" cy="37450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1.2.1  </a:t>
            </a:r>
            <a:r>
              <a:rPr lang="zh-CN" altLang="zh-CN" b="1" dirty="0"/>
              <a:t>数据库的概念</a:t>
            </a:r>
          </a:p>
          <a:p>
            <a:pPr indent="457200"/>
            <a:r>
              <a:rPr lang="zh-CN" altLang="zh-CN" dirty="0"/>
              <a:t>数据库是一种用于收集和组织信息的工具。利用数据库，用户可以存储有关联系人信息、订购产品的祥单，货物订单或其他任何内容的信息。在关系数据库中，数据库是指与系统相关的所有数据、关系、索引、规则、约束、触发器和存储过程等。</a:t>
            </a:r>
          </a:p>
          <a:p>
            <a:pPr indent="457200"/>
            <a:r>
              <a:rPr lang="zh-CN" altLang="zh-CN" dirty="0"/>
              <a:t>数据就是对现实世界中客观事物的符号表示，可以是数值数据，也可以是非数值数据，如声音、图像等。计算机中的数据是能输入计算机，并能被其处理的简单符号序列。数据库是一种用于收集和组织这些数据信息的工具。</a:t>
            </a:r>
          </a:p>
        </p:txBody>
      </p:sp>
    </p:spTree>
    <p:extLst>
      <p:ext uri="{BB962C8B-B14F-4D97-AF65-F5344CB8AC3E}">
        <p14:creationId xmlns:p14="http://schemas.microsoft.com/office/powerpoint/2010/main" val="40101322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52878" y="607331"/>
            <a:ext cx="9981179" cy="511129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1.2.2  </a:t>
            </a:r>
            <a:r>
              <a:rPr lang="zh-CN" altLang="zh-CN" b="1" dirty="0"/>
              <a:t>数据库技术的发展</a:t>
            </a:r>
          </a:p>
          <a:p>
            <a:pPr indent="457200"/>
            <a:r>
              <a:rPr lang="zh-CN" altLang="zh-CN" dirty="0"/>
              <a:t>数据库技术在</a:t>
            </a:r>
            <a:r>
              <a:rPr lang="en-US" altLang="zh-CN" dirty="0"/>
              <a:t>20</a:t>
            </a:r>
            <a:r>
              <a:rPr lang="zh-CN" altLang="zh-CN" dirty="0"/>
              <a:t>世纪</a:t>
            </a:r>
            <a:r>
              <a:rPr lang="en-US" altLang="zh-CN" dirty="0"/>
              <a:t>70</a:t>
            </a:r>
            <a:r>
              <a:rPr lang="zh-CN" altLang="zh-CN" dirty="0"/>
              <a:t>年代得到了广泛的发展，其发展历程主要经历了人工管理阶段、文件系统阶段和数据库系统三个阶段。</a:t>
            </a:r>
          </a:p>
          <a:p>
            <a:pPr indent="457200"/>
            <a:r>
              <a:rPr lang="en-US" altLang="zh-CN" b="1" dirty="0"/>
              <a:t>1.</a:t>
            </a:r>
            <a:r>
              <a:rPr lang="zh-CN" altLang="zh-CN" b="1" dirty="0"/>
              <a:t>人工管理阶段</a:t>
            </a:r>
            <a:endParaRPr lang="zh-CN" altLang="zh-CN" dirty="0"/>
          </a:p>
          <a:p>
            <a:pPr indent="457200"/>
            <a:r>
              <a:rPr lang="zh-CN" altLang="zh-CN" dirty="0"/>
              <a:t>在</a:t>
            </a:r>
            <a:r>
              <a:rPr lang="en-US" altLang="zh-CN" dirty="0"/>
              <a:t>20</a:t>
            </a:r>
            <a:r>
              <a:rPr lang="zh-CN" altLang="zh-CN" dirty="0"/>
              <a:t>世纪</a:t>
            </a:r>
            <a:r>
              <a:rPr lang="en-US" altLang="zh-CN" dirty="0"/>
              <a:t>50</a:t>
            </a:r>
            <a:r>
              <a:rPr lang="zh-CN" altLang="zh-CN" dirty="0"/>
              <a:t>年代中期以前，计算机主要用于科学计算。当时的硬件状况是外存只有纸带、卡片、磁带，没有磁盘等直接存取的存储的设备。从软件看，没有操作系统，没有管理数据的软件，数据处理方式是批处理。在人工管理阶段，数据管理的特点是：</a:t>
            </a:r>
            <a:endParaRPr lang="en-US" altLang="zh-CN" dirty="0"/>
          </a:p>
          <a:p>
            <a:pPr indent="457200"/>
            <a:r>
              <a:rPr lang="zh-CN" altLang="zh-CN" dirty="0"/>
              <a:t>（</a:t>
            </a:r>
            <a:r>
              <a:rPr lang="en-US" altLang="zh-CN" dirty="0"/>
              <a:t>1</a:t>
            </a:r>
            <a:r>
              <a:rPr lang="zh-CN" altLang="zh-CN" dirty="0"/>
              <a:t>）数据不保存</a:t>
            </a:r>
            <a:endParaRPr lang="en-US" altLang="zh-CN" dirty="0"/>
          </a:p>
          <a:p>
            <a:pPr indent="457200"/>
            <a:r>
              <a:rPr lang="zh-CN" altLang="zh-CN" dirty="0"/>
              <a:t>（</a:t>
            </a:r>
            <a:r>
              <a:rPr lang="en-US" altLang="zh-CN" dirty="0"/>
              <a:t>2</a:t>
            </a:r>
            <a:r>
              <a:rPr lang="zh-CN" altLang="zh-CN" dirty="0"/>
              <a:t>）数据需要由应用程序自己管理，没有相应的软件系统负责数据的管理工作</a:t>
            </a:r>
            <a:endParaRPr lang="en-US" altLang="zh-CN" dirty="0"/>
          </a:p>
          <a:p>
            <a:pPr indent="457200"/>
            <a:r>
              <a:rPr lang="zh-CN" altLang="zh-CN" dirty="0"/>
              <a:t>（</a:t>
            </a:r>
            <a:r>
              <a:rPr lang="en-US" altLang="zh-CN" dirty="0"/>
              <a:t>3</a:t>
            </a:r>
            <a:r>
              <a:rPr lang="zh-CN" altLang="zh-CN" dirty="0"/>
              <a:t>）数据不共享</a:t>
            </a:r>
            <a:endParaRPr lang="en-US" altLang="zh-CN" dirty="0"/>
          </a:p>
          <a:p>
            <a:pPr indent="457200"/>
            <a:r>
              <a:rPr lang="zh-CN" altLang="zh-CN" dirty="0"/>
              <a:t>（</a:t>
            </a:r>
            <a:r>
              <a:rPr lang="en-US" altLang="zh-CN" dirty="0"/>
              <a:t>4</a:t>
            </a:r>
            <a:r>
              <a:rPr lang="zh-CN" altLang="zh-CN" dirty="0"/>
              <a:t>）数据不具有独立性</a:t>
            </a:r>
          </a:p>
        </p:txBody>
      </p:sp>
    </p:spTree>
    <p:extLst>
      <p:ext uri="{BB962C8B-B14F-4D97-AF65-F5344CB8AC3E}">
        <p14:creationId xmlns:p14="http://schemas.microsoft.com/office/powerpoint/2010/main" val="2777075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17468" y="985584"/>
            <a:ext cx="9357064"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a:t>
            </a:r>
            <a:r>
              <a:rPr lang="zh-CN" altLang="zh-CN" b="1" dirty="0"/>
              <a:t>文件系统阶段</a:t>
            </a:r>
            <a:endParaRPr lang="zh-CN" altLang="zh-CN" dirty="0"/>
          </a:p>
          <a:p>
            <a:pPr indent="457200"/>
            <a:r>
              <a:rPr lang="en-US" altLang="zh-CN" dirty="0"/>
              <a:t>20</a:t>
            </a:r>
            <a:r>
              <a:rPr lang="zh-CN" altLang="zh-CN" dirty="0"/>
              <a:t>世纪</a:t>
            </a:r>
            <a:r>
              <a:rPr lang="en-US" altLang="zh-CN" dirty="0"/>
              <a:t>50</a:t>
            </a:r>
            <a:r>
              <a:rPr lang="zh-CN" altLang="zh-CN" dirty="0"/>
              <a:t>年代后期到</a:t>
            </a:r>
            <a:r>
              <a:rPr lang="en-US" altLang="zh-CN" dirty="0"/>
              <a:t>20</a:t>
            </a:r>
            <a:r>
              <a:rPr lang="zh-CN" altLang="zh-CN" dirty="0"/>
              <a:t>世纪</a:t>
            </a:r>
            <a:r>
              <a:rPr lang="en-US" altLang="zh-CN" dirty="0"/>
              <a:t>60</a:t>
            </a:r>
            <a:r>
              <a:rPr lang="zh-CN" altLang="zh-CN" dirty="0"/>
              <a:t>年代中期，计算机的应用范围逐渐扩大，计算机不仅用于科学计算，而且还大量用于管理。这时硬件上已有了磁盘磁鼓等直接存取存储设备。软件方面，操作系统中已有了专门的数据管理软件，一般称为文件系统。处理方式上不仅有了文件批处理，而且能够联机实时处理。用文件系统管理数据有如下特点：</a:t>
            </a:r>
            <a:endParaRPr lang="en-US" altLang="zh-CN" dirty="0"/>
          </a:p>
          <a:p>
            <a:pPr indent="457200"/>
            <a:r>
              <a:rPr lang="zh-CN" altLang="zh-CN" dirty="0"/>
              <a:t>（</a:t>
            </a:r>
            <a:r>
              <a:rPr lang="en-US" altLang="zh-CN" dirty="0"/>
              <a:t>1</a:t>
            </a:r>
            <a:r>
              <a:rPr lang="zh-CN" altLang="zh-CN" dirty="0"/>
              <a:t>）数据可以长期保存</a:t>
            </a:r>
            <a:endParaRPr lang="en-US" altLang="zh-CN" dirty="0"/>
          </a:p>
          <a:p>
            <a:pPr indent="457200"/>
            <a:r>
              <a:rPr lang="zh-CN" altLang="zh-CN" dirty="0"/>
              <a:t>（</a:t>
            </a:r>
            <a:r>
              <a:rPr lang="en-US" altLang="zh-CN" dirty="0"/>
              <a:t>2</a:t>
            </a:r>
            <a:r>
              <a:rPr lang="zh-CN" altLang="zh-CN" dirty="0"/>
              <a:t>）由专门的软件即文件系统进行数据管理</a:t>
            </a:r>
            <a:endParaRPr lang="en-US" altLang="zh-CN" dirty="0"/>
          </a:p>
          <a:p>
            <a:pPr indent="457200"/>
            <a:r>
              <a:rPr lang="zh-CN" altLang="zh-CN" dirty="0"/>
              <a:t>（</a:t>
            </a:r>
            <a:r>
              <a:rPr lang="en-US" altLang="zh-CN" dirty="0"/>
              <a:t>3</a:t>
            </a:r>
            <a:r>
              <a:rPr lang="zh-CN" altLang="zh-CN" dirty="0"/>
              <a:t>）数据共享性差</a:t>
            </a:r>
            <a:endParaRPr lang="en-US" altLang="zh-CN" dirty="0"/>
          </a:p>
          <a:p>
            <a:pPr indent="457200"/>
            <a:r>
              <a:rPr lang="zh-CN" altLang="zh-CN" dirty="0"/>
              <a:t>（</a:t>
            </a:r>
            <a:r>
              <a:rPr lang="en-US" altLang="zh-CN" dirty="0"/>
              <a:t>4</a:t>
            </a:r>
            <a:r>
              <a:rPr lang="zh-CN" altLang="zh-CN" dirty="0"/>
              <a:t>）数据独立性低</a:t>
            </a:r>
          </a:p>
        </p:txBody>
      </p:sp>
    </p:spTree>
    <p:extLst>
      <p:ext uri="{BB962C8B-B14F-4D97-AF65-F5344CB8AC3E}">
        <p14:creationId xmlns:p14="http://schemas.microsoft.com/office/powerpoint/2010/main" val="9823477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1185150"/>
            <a:ext cx="9707604" cy="419965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 </a:t>
            </a:r>
            <a:r>
              <a:rPr lang="zh-CN" altLang="zh-CN" b="1" dirty="0"/>
              <a:t>数据库系统阶段</a:t>
            </a:r>
            <a:endParaRPr lang="zh-CN" altLang="zh-CN" dirty="0"/>
          </a:p>
          <a:p>
            <a:pPr indent="457200"/>
            <a:r>
              <a:rPr lang="en-US" altLang="zh-CN" dirty="0"/>
              <a:t>20</a:t>
            </a:r>
            <a:r>
              <a:rPr lang="zh-CN" altLang="zh-CN" dirty="0"/>
              <a:t>世纪</a:t>
            </a:r>
            <a:r>
              <a:rPr lang="en-US" altLang="zh-CN" dirty="0"/>
              <a:t>60</a:t>
            </a:r>
            <a:r>
              <a:rPr lang="zh-CN" altLang="zh-CN" dirty="0"/>
              <a:t>年代后期以来，计算机用于管理的规模更为庞大，应用越来越广泛，数据量急剧增长，同时多种应用、多种语言互相覆盖地共享数据集合的要求越来越强烈。与传统的文件管理阶段相比，现代的数据库管理系统阶段具有下列一些特点：</a:t>
            </a:r>
          </a:p>
          <a:p>
            <a:pPr indent="457200"/>
            <a:r>
              <a:rPr lang="zh-CN" altLang="zh-CN" dirty="0"/>
              <a:t>（</a:t>
            </a:r>
            <a:r>
              <a:rPr lang="en-US" altLang="zh-CN" dirty="0"/>
              <a:t>1</a:t>
            </a:r>
            <a:r>
              <a:rPr lang="zh-CN" altLang="zh-CN" dirty="0"/>
              <a:t>）使用复杂的数据模型表示结构</a:t>
            </a:r>
            <a:endParaRPr lang="en-US" altLang="zh-CN" dirty="0"/>
          </a:p>
          <a:p>
            <a:pPr indent="457200"/>
            <a:r>
              <a:rPr lang="zh-CN" altLang="zh-CN" dirty="0"/>
              <a:t>（</a:t>
            </a:r>
            <a:r>
              <a:rPr lang="en-US" altLang="zh-CN" dirty="0"/>
              <a:t>2</a:t>
            </a:r>
            <a:r>
              <a:rPr lang="zh-CN" altLang="zh-CN" dirty="0"/>
              <a:t>）具有很高的数据独立性</a:t>
            </a:r>
            <a:endParaRPr lang="en-US" altLang="zh-CN" dirty="0"/>
          </a:p>
          <a:p>
            <a:pPr indent="457200"/>
            <a:r>
              <a:rPr lang="zh-CN" altLang="zh-CN" dirty="0"/>
              <a:t>（</a:t>
            </a:r>
            <a:r>
              <a:rPr lang="en-US" altLang="zh-CN" dirty="0"/>
              <a:t>3</a:t>
            </a:r>
            <a:r>
              <a:rPr lang="zh-CN" altLang="zh-CN" dirty="0"/>
              <a:t>）为用户提供了方便的接口</a:t>
            </a:r>
            <a:endParaRPr lang="en-US" altLang="zh-CN" dirty="0"/>
          </a:p>
          <a:p>
            <a:pPr indent="457200"/>
            <a:r>
              <a:rPr lang="zh-CN" altLang="zh-CN" dirty="0"/>
              <a:t>（</a:t>
            </a:r>
            <a:r>
              <a:rPr lang="en-US" altLang="zh-CN" dirty="0"/>
              <a:t>4</a:t>
            </a:r>
            <a:r>
              <a:rPr lang="zh-CN" altLang="zh-CN" dirty="0"/>
              <a:t>）提供了完整的数据控制功能</a:t>
            </a:r>
            <a:endParaRPr lang="en-US" altLang="zh-CN" dirty="0"/>
          </a:p>
          <a:p>
            <a:pPr indent="457200"/>
            <a:r>
              <a:rPr lang="zh-CN" altLang="zh-CN" dirty="0"/>
              <a:t>（</a:t>
            </a:r>
            <a:r>
              <a:rPr lang="en-US" altLang="zh-CN" dirty="0"/>
              <a:t>5</a:t>
            </a:r>
            <a:r>
              <a:rPr lang="zh-CN" altLang="zh-CN" dirty="0"/>
              <a:t>）提高了系统的灵活性</a:t>
            </a:r>
          </a:p>
        </p:txBody>
      </p:sp>
    </p:spTree>
    <p:extLst>
      <p:ext uri="{BB962C8B-B14F-4D97-AF65-F5344CB8AC3E}">
        <p14:creationId xmlns:p14="http://schemas.microsoft.com/office/powerpoint/2010/main" val="38984309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811473"/>
            <a:ext cx="9074644" cy="477652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1.2.3  </a:t>
            </a:r>
            <a:r>
              <a:rPr lang="zh-CN" altLang="zh-CN" b="1" dirty="0"/>
              <a:t>数据模型</a:t>
            </a:r>
          </a:p>
          <a:p>
            <a:pPr indent="457200"/>
            <a:r>
              <a:rPr lang="zh-CN" altLang="zh-CN" dirty="0"/>
              <a:t>模型一般而言，模型是现实世界某些特征的模拟和抽象，分为实物模型与抽象模型。在实现数据库管理的过程中，数据模型起着关键作用。整个数据库技术的发展就是沿着数据模型的主线展开的。现有的数据库均是基于某种数据模型，了解数据模型的基本概念是学习数据库的基础。根据模型应用的不同目的，可以将这些模型划分为两类，他们分属于两个不同的层次。</a:t>
            </a:r>
          </a:p>
          <a:p>
            <a:pPr indent="457200"/>
            <a:r>
              <a:rPr lang="zh-CN" altLang="zh-CN" dirty="0"/>
              <a:t>第一类模型是概念模型，也称信息模型。它是按用户的观点来对数据和信息建模，主要用于数据库设计。</a:t>
            </a:r>
          </a:p>
          <a:p>
            <a:pPr indent="457200"/>
            <a:r>
              <a:rPr lang="zh-CN" altLang="zh-CN" dirty="0"/>
              <a:t>另一类模型是数据模型，主要包括网状模型、层次模型、关系模型等，它是按计算机系统的观点对数据建模，这种数据模型也叫结构数据模型。</a:t>
            </a:r>
          </a:p>
        </p:txBody>
      </p:sp>
    </p:spTree>
    <p:extLst>
      <p:ext uri="{BB962C8B-B14F-4D97-AF65-F5344CB8AC3E}">
        <p14:creationId xmlns:p14="http://schemas.microsoft.com/office/powerpoint/2010/main" val="22022437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20439" y="3972975"/>
            <a:ext cx="3877985" cy="830997"/>
          </a:xfrm>
          <a:prstGeom prst="rect">
            <a:avLst/>
          </a:prstGeom>
        </p:spPr>
        <p:txBody>
          <a:bodyPr wrap="none">
            <a:spAutoFit/>
          </a:bodyPr>
          <a:lstStyle/>
          <a:p>
            <a:r>
              <a:rPr lang="zh-CN" altLang="zh-CN" sz="4800" b="1" dirty="0"/>
              <a:t>数据库的元素</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0976056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26959" y="476705"/>
            <a:ext cx="9765175"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1.3.1  </a:t>
            </a:r>
            <a:r>
              <a:rPr lang="zh-CN" altLang="zh-CN" b="1" dirty="0"/>
              <a:t>数据元素</a:t>
            </a:r>
          </a:p>
          <a:p>
            <a:pPr indent="457200"/>
            <a:r>
              <a:rPr lang="zh-CN" altLang="zh-CN" dirty="0"/>
              <a:t>数据元素是数据的基本单位。数据元素也成元素、结点、顶点、记录。一个数据元素可以由若干个数据项（也可称字段、域、属性）组成。数据项是具有独立含义的最小标识单位。</a:t>
            </a:r>
          </a:p>
          <a:p>
            <a:pPr indent="457200"/>
            <a:r>
              <a:rPr lang="zh-CN" altLang="zh-CN" dirty="0"/>
              <a:t>为了加快访问数据库的速度，数据库都使用索引，类似于图书馆为图书建立的图书索引，使读者可以方便地查阅到所需要的图书，索引是一个独立的文件或表格（每个数据库处理的方式不同），在数据库的整个生命周期中，它一直存在，并得到相应的维护。</a:t>
            </a:r>
            <a:endParaRPr lang="en-US" altLang="zh-CN" dirty="0"/>
          </a:p>
          <a:p>
            <a:pPr indent="457200"/>
            <a:r>
              <a:rPr lang="zh-CN" altLang="zh-CN" dirty="0"/>
              <a:t>主键是表中一列或多列的组合，其值惟一标识了表中的一行记录。在数据表中，任意两条记录的主键不能具有相同的值。</a:t>
            </a:r>
            <a:endParaRPr lang="en-US" altLang="zh-CN" dirty="0"/>
          </a:p>
          <a:p>
            <a:pPr indent="457200"/>
            <a:r>
              <a:rPr lang="zh-CN" altLang="zh-CN" dirty="0"/>
              <a:t>在浏览数据表时，我们常常对数据表按某种类型进行排序。例如，按姓氏拼音、出生年月等。这种操作即为排序。排序有倒序、顺序之分，也可以几个条件组合排序。</a:t>
            </a:r>
          </a:p>
        </p:txBody>
      </p:sp>
    </p:spTree>
    <p:extLst>
      <p:ext uri="{BB962C8B-B14F-4D97-AF65-F5344CB8AC3E}">
        <p14:creationId xmlns:p14="http://schemas.microsoft.com/office/powerpoint/2010/main" val="15859815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6796" y="1221696"/>
            <a:ext cx="9670220" cy="4182381"/>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1.3.2  </a:t>
            </a:r>
            <a:r>
              <a:rPr lang="zh-CN" altLang="zh-CN" b="1" dirty="0"/>
              <a:t>区分数据和信息</a:t>
            </a:r>
          </a:p>
          <a:p>
            <a:pPr indent="457200"/>
            <a:r>
              <a:rPr lang="zh-CN" altLang="zh-CN" dirty="0"/>
              <a:t>数据是信息的载体和具体表现形式，信息不随着数据形式的变化而变化。数据有文字、数字、图形、声音等表现形式。</a:t>
            </a:r>
          </a:p>
          <a:p>
            <a:pPr indent="457200"/>
            <a:r>
              <a:rPr lang="zh-CN" altLang="zh-CN" dirty="0"/>
              <a:t>信息是现实世界事物的存在方式或运动状态的反映，或认为，信息是一种已经被加工为特定形式的数据。信息的主要特征是：信息的传递需要物质载体，信息的获取和传递需要消耗能量，信息可以感知，还可以存储、压缩、加工、传递、共享、扩散、再生和增值。</a:t>
            </a:r>
          </a:p>
          <a:p>
            <a:pPr indent="457200"/>
            <a:r>
              <a:rPr lang="zh-CN" altLang="zh-CN" dirty="0"/>
              <a:t>数据是存储在数据表中静态值的集合，信息是提取出来供人们浏览的组织起来的数据。数据与信息的关系为：一般情况下将数据与信息作为一个概念而不加区分。</a:t>
            </a:r>
          </a:p>
        </p:txBody>
      </p:sp>
    </p:spTree>
    <p:extLst>
      <p:ext uri="{BB962C8B-B14F-4D97-AF65-F5344CB8AC3E}">
        <p14:creationId xmlns:p14="http://schemas.microsoft.com/office/powerpoint/2010/main" val="21969113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20439" y="3972975"/>
            <a:ext cx="4493538" cy="830997"/>
          </a:xfrm>
          <a:prstGeom prst="rect">
            <a:avLst/>
          </a:prstGeom>
        </p:spPr>
        <p:txBody>
          <a:bodyPr wrap="none">
            <a:spAutoFit/>
          </a:bodyPr>
          <a:lstStyle/>
          <a:p>
            <a:r>
              <a:rPr lang="zh-CN" altLang="zh-CN" sz="4800" b="1" dirty="0"/>
              <a:t>数据库设计概念</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5096144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2297346" y="2199468"/>
            <a:ext cx="7597308"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数据库由多条信息组合而成，比直接存放在纸张上更易于查询和记录，本章将对</a:t>
            </a:r>
            <a:r>
              <a:rPr lang="en-US" altLang="zh-CN" dirty="0"/>
              <a:t>Access 2016</a:t>
            </a:r>
            <a:r>
              <a:rPr lang="zh-CN" altLang="zh-CN" dirty="0"/>
              <a:t>数据库的基础知识，数据库的概念以及理论知识进行讲解。</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48759" y="811473"/>
            <a:ext cx="9294482" cy="463232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1.4.1  </a:t>
            </a:r>
            <a:r>
              <a:rPr lang="zh-CN" altLang="zh-CN" b="1" dirty="0"/>
              <a:t>设计标准化的数据库</a:t>
            </a:r>
          </a:p>
          <a:p>
            <a:pPr indent="457200"/>
            <a:r>
              <a:rPr lang="zh-CN" altLang="zh-CN" dirty="0"/>
              <a:t>什么是好的数据库设计？一些原则可为数据库设计过程提供指导。</a:t>
            </a:r>
          </a:p>
          <a:p>
            <a:pPr indent="457200"/>
            <a:r>
              <a:rPr lang="zh-CN" altLang="zh-CN" dirty="0"/>
              <a:t>第一个原则是，重复信息（也称为冗余数据）很糟糕，因为重复信息会浪费空间，并会增加出错和不一致的可能性。</a:t>
            </a:r>
          </a:p>
          <a:p>
            <a:pPr indent="457200"/>
            <a:r>
              <a:rPr lang="zh-CN" altLang="zh-CN" dirty="0"/>
              <a:t>第二个原则是，信息的正确性和完整性非常重要。如果数据库中包含不正确的信息，任何从数据库中提取信息的报表也将包含不正确的信息。因此，基于这些报表所做的任何决策都将提供错误信息。</a:t>
            </a:r>
            <a:endParaRPr lang="en-US" altLang="zh-CN" dirty="0"/>
          </a:p>
          <a:p>
            <a:pPr indent="457200"/>
            <a:r>
              <a:rPr lang="zh-CN" altLang="zh-CN" dirty="0"/>
              <a:t>所以，良好的数据库设计应该是：将信息划分到基于主题的表中，以减少冗余数据；向</a:t>
            </a:r>
            <a:r>
              <a:rPr lang="en-US" altLang="zh-CN" dirty="0"/>
              <a:t>Access</a:t>
            </a:r>
            <a:r>
              <a:rPr lang="zh-CN" altLang="zh-CN" dirty="0"/>
              <a:t>提供根据需要联接表中信息时所需的信息；可帮助支持和确保信息的准确性和完整性；可满足数据处理和报表需求。</a:t>
            </a:r>
          </a:p>
        </p:txBody>
      </p:sp>
    </p:spTree>
    <p:extLst>
      <p:ext uri="{BB962C8B-B14F-4D97-AF65-F5344CB8AC3E}">
        <p14:creationId xmlns:p14="http://schemas.microsoft.com/office/powerpoint/2010/main" val="14333169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17094" y="650875"/>
            <a:ext cx="9670220"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整体的设计过程包括以下几个方面的工作：</a:t>
            </a:r>
          </a:p>
          <a:p>
            <a:pPr indent="457200"/>
            <a:r>
              <a:rPr lang="en-US" altLang="zh-CN" b="1" dirty="0"/>
              <a:t>1.</a:t>
            </a:r>
            <a:r>
              <a:rPr lang="zh-CN" altLang="zh-CN" b="1" dirty="0"/>
              <a:t>确定数据库的用途：</a:t>
            </a:r>
            <a:endParaRPr lang="zh-CN" altLang="zh-CN" dirty="0"/>
          </a:p>
          <a:p>
            <a:pPr indent="457200"/>
            <a:r>
              <a:rPr lang="zh-CN" altLang="zh-CN" dirty="0"/>
              <a:t>这是进行其他步骤的准备工作。</a:t>
            </a:r>
          </a:p>
          <a:p>
            <a:pPr indent="457200"/>
            <a:r>
              <a:rPr lang="en-US" altLang="zh-CN" b="1" dirty="0"/>
              <a:t>2.</a:t>
            </a:r>
            <a:r>
              <a:rPr lang="zh-CN" altLang="zh-CN" b="1" dirty="0"/>
              <a:t>查找和组织所需的信息</a:t>
            </a:r>
            <a:endParaRPr lang="zh-CN" altLang="zh-CN" dirty="0"/>
          </a:p>
          <a:p>
            <a:pPr indent="457200"/>
            <a:r>
              <a:rPr lang="zh-CN" altLang="zh-CN" dirty="0"/>
              <a:t>收集可能希望在数据库中记录的各种信息，如产品名称和订单号。</a:t>
            </a:r>
          </a:p>
          <a:p>
            <a:pPr indent="457200"/>
            <a:r>
              <a:rPr lang="en-US" altLang="zh-CN" b="1" dirty="0"/>
              <a:t>3.</a:t>
            </a:r>
            <a:r>
              <a:rPr lang="zh-CN" altLang="zh-CN" b="1" dirty="0"/>
              <a:t>将信息划分到表中</a:t>
            </a:r>
            <a:endParaRPr lang="zh-CN" altLang="zh-CN" dirty="0"/>
          </a:p>
          <a:p>
            <a:pPr indent="457200"/>
            <a:r>
              <a:rPr lang="zh-CN" altLang="zh-CN" dirty="0"/>
              <a:t>将信息项划分到主要的实体或主题中，如“产品”或“订单”。每个主题即构成一个表。</a:t>
            </a:r>
          </a:p>
          <a:p>
            <a:pPr indent="457200"/>
            <a:r>
              <a:rPr lang="en-US" altLang="zh-CN" b="1" dirty="0"/>
              <a:t>4.</a:t>
            </a:r>
            <a:r>
              <a:rPr lang="zh-CN" altLang="zh-CN" b="1" dirty="0"/>
              <a:t>将信息项转换为列</a:t>
            </a:r>
            <a:endParaRPr lang="zh-CN" altLang="zh-CN" dirty="0"/>
          </a:p>
          <a:p>
            <a:pPr indent="457200"/>
            <a:r>
              <a:rPr lang="zh-CN" altLang="zh-CN" dirty="0"/>
              <a:t>确定希望在每个表中存储哪些信息。每个项将成为一个字段，并作为列显示在表中。例如，“雇员”表中可能包含“姓氏”和“聘用日期”等字段。</a:t>
            </a:r>
          </a:p>
        </p:txBody>
      </p:sp>
    </p:spTree>
    <p:extLst>
      <p:ext uri="{BB962C8B-B14F-4D97-AF65-F5344CB8AC3E}">
        <p14:creationId xmlns:p14="http://schemas.microsoft.com/office/powerpoint/2010/main" val="28235617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17094" y="549275"/>
            <a:ext cx="9786335" cy="514032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5.</a:t>
            </a:r>
            <a:r>
              <a:rPr lang="zh-CN" altLang="zh-CN" b="1" dirty="0"/>
              <a:t>指定主键</a:t>
            </a:r>
            <a:endParaRPr lang="zh-CN" altLang="zh-CN" dirty="0"/>
          </a:p>
          <a:p>
            <a:pPr indent="457200"/>
            <a:r>
              <a:rPr lang="zh-CN" altLang="zh-CN" dirty="0"/>
              <a:t>选择每个表的主键。主键是一个用于唯一标识每个行的列。例如，主键可以为“产品</a:t>
            </a:r>
            <a:r>
              <a:rPr lang="en-US" altLang="zh-CN" dirty="0"/>
              <a:t> ID</a:t>
            </a:r>
            <a:r>
              <a:rPr lang="zh-CN" altLang="zh-CN" dirty="0"/>
              <a:t>”或“订单</a:t>
            </a:r>
            <a:r>
              <a:rPr lang="en-US" altLang="zh-CN" dirty="0"/>
              <a:t> ID</a:t>
            </a:r>
            <a:r>
              <a:rPr lang="zh-CN" altLang="zh-CN" dirty="0"/>
              <a:t>”。</a:t>
            </a:r>
          </a:p>
          <a:p>
            <a:pPr indent="457200"/>
            <a:r>
              <a:rPr lang="en-US" altLang="zh-CN" b="1" dirty="0"/>
              <a:t>6.</a:t>
            </a:r>
            <a:r>
              <a:rPr lang="zh-CN" altLang="zh-CN" b="1" dirty="0"/>
              <a:t>建立表关系</a:t>
            </a:r>
            <a:endParaRPr lang="zh-CN" altLang="zh-CN" dirty="0"/>
          </a:p>
          <a:p>
            <a:pPr indent="457200"/>
            <a:r>
              <a:rPr lang="zh-CN" altLang="zh-CN" dirty="0"/>
              <a:t>查看每个表，并确定各个表中的数据如何彼此关联。根据需要，将字段添加到表中或创建新表，以便清楚地表达这些关系。</a:t>
            </a:r>
          </a:p>
          <a:p>
            <a:pPr indent="457200"/>
            <a:r>
              <a:rPr lang="en-US" altLang="zh-CN" b="1" dirty="0"/>
              <a:t>7.</a:t>
            </a:r>
            <a:r>
              <a:rPr lang="zh-CN" altLang="zh-CN" b="1" dirty="0"/>
              <a:t>优化设计</a:t>
            </a:r>
            <a:endParaRPr lang="zh-CN" altLang="zh-CN" dirty="0"/>
          </a:p>
          <a:p>
            <a:pPr indent="457200"/>
            <a:r>
              <a:rPr lang="zh-CN" altLang="zh-CN" dirty="0"/>
              <a:t>分析设计中是否存在错误。创建表并添加几条示例数据记录。确定是否可以从表中获得期望的结果。根据需要对设计进行调整。</a:t>
            </a:r>
          </a:p>
          <a:p>
            <a:pPr indent="457200"/>
            <a:r>
              <a:rPr lang="en-US" altLang="zh-CN" b="1" dirty="0"/>
              <a:t>8.</a:t>
            </a:r>
            <a:r>
              <a:rPr lang="zh-CN" altLang="zh-CN" b="1" dirty="0"/>
              <a:t>应用规范化规则</a:t>
            </a:r>
            <a:endParaRPr lang="zh-CN" altLang="zh-CN" dirty="0"/>
          </a:p>
          <a:p>
            <a:pPr indent="457200"/>
            <a:r>
              <a:rPr lang="zh-CN" altLang="zh-CN" dirty="0"/>
              <a:t>应用数据规范化规则，以确定表的结构是否正确。根据需要对表进行调整。</a:t>
            </a:r>
          </a:p>
        </p:txBody>
      </p:sp>
    </p:spTree>
    <p:extLst>
      <p:ext uri="{BB962C8B-B14F-4D97-AF65-F5344CB8AC3E}">
        <p14:creationId xmlns:p14="http://schemas.microsoft.com/office/powerpoint/2010/main" val="33306404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1073671"/>
            <a:ext cx="9622028" cy="420952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1.4.2  </a:t>
            </a:r>
            <a:r>
              <a:rPr lang="zh-CN" altLang="zh-CN" b="1" dirty="0"/>
              <a:t>优化设计</a:t>
            </a:r>
          </a:p>
          <a:p>
            <a:pPr indent="457200"/>
            <a:r>
              <a:rPr lang="zh-CN" altLang="zh-CN" dirty="0"/>
              <a:t>确定所需的表、字段和关系后，就应创建表并使用示例数据来填充表，然后尝试通过创建查询、添加新记录等操作来使用这些信息。这些操作可帮助发现潜在的问题，例如，可能需要添加在设计阶段忘记插入的列，或者可能需要将一个表拆分为两个表以消除重复。</a:t>
            </a:r>
          </a:p>
          <a:p>
            <a:pPr indent="457200"/>
            <a:r>
              <a:rPr lang="zh-CN" altLang="zh-CN" dirty="0"/>
              <a:t>在测试初始数据库时，可能会发现可改进之处。以下是要检查的事项：</a:t>
            </a:r>
          </a:p>
          <a:p>
            <a:pPr indent="457200"/>
            <a:r>
              <a:rPr lang="zh-CN" altLang="zh-CN" dirty="0"/>
              <a:t>（</a:t>
            </a:r>
            <a:r>
              <a:rPr lang="en-US" altLang="zh-CN" dirty="0"/>
              <a:t>1</a:t>
            </a:r>
            <a:r>
              <a:rPr lang="zh-CN" altLang="zh-CN" dirty="0"/>
              <a:t>）是否忘记了任何列？如果是的话，该信息是否属于现有的表？如果是有关其他主题的信息，则可能需要创建另一个表，并为需要跟踪的每个信息项创建一列。如果无法通过其他列计算出信息，则可能需要为其创建一个新列。</a:t>
            </a:r>
          </a:p>
        </p:txBody>
      </p:sp>
    </p:spTree>
    <p:extLst>
      <p:ext uri="{BB962C8B-B14F-4D97-AF65-F5344CB8AC3E}">
        <p14:creationId xmlns:p14="http://schemas.microsoft.com/office/powerpoint/2010/main" val="11253185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48759" y="928528"/>
            <a:ext cx="9294482"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a:t>
            </a:r>
            <a:r>
              <a:rPr lang="en-US" altLang="zh-CN" dirty="0"/>
              <a:t>2</a:t>
            </a:r>
            <a:r>
              <a:rPr lang="zh-CN" altLang="zh-CN" dirty="0"/>
              <a:t>）是否存在可通过现有字段计算得到的不必要的列？如果某信息项可以从其他现有列计算得出（例如通过零售价计算出的折扣价），则进行计算通常会更好，并能够避免创建新列。</a:t>
            </a:r>
          </a:p>
          <a:p>
            <a:pPr indent="457200"/>
            <a:r>
              <a:rPr lang="zh-CN" altLang="zh-CN" dirty="0"/>
              <a:t>（</a:t>
            </a:r>
            <a:r>
              <a:rPr lang="en-US" altLang="zh-CN" dirty="0"/>
              <a:t>3</a:t>
            </a:r>
            <a:r>
              <a:rPr lang="zh-CN" altLang="zh-CN" dirty="0"/>
              <a:t>）是否在某个表中重复输入相同的信息？如果是的话，则可能需要将这个表拆分为两个具有一对多关系的表。</a:t>
            </a:r>
          </a:p>
          <a:p>
            <a:pPr indent="457200"/>
            <a:r>
              <a:rPr lang="zh-CN" altLang="zh-CN" dirty="0"/>
              <a:t>（</a:t>
            </a:r>
            <a:r>
              <a:rPr lang="en-US" altLang="zh-CN" dirty="0"/>
              <a:t>4</a:t>
            </a:r>
            <a:r>
              <a:rPr lang="zh-CN" altLang="zh-CN" dirty="0"/>
              <a:t>）是否存在这样的表具有很多字段，但记录数量有限，且各个记录中有很多空字段？如果有的话，则要考虑对该表进行重新设计，使其包含更少的字段和更多的记录。</a:t>
            </a:r>
          </a:p>
          <a:p>
            <a:pPr indent="457200"/>
            <a:r>
              <a:rPr lang="zh-CN" altLang="zh-CN" dirty="0"/>
              <a:t>（</a:t>
            </a:r>
            <a:r>
              <a:rPr lang="en-US" altLang="zh-CN" dirty="0"/>
              <a:t>5</a:t>
            </a:r>
            <a:r>
              <a:rPr lang="zh-CN" altLang="zh-CN" dirty="0"/>
              <a:t>）表之间的所有关系是否已经都由公共字段或第三个表加以表示？一对一和一对多关系要求使用公共列，而多对多关系要求使用第三个表来表示。</a:t>
            </a:r>
          </a:p>
        </p:txBody>
      </p:sp>
    </p:spTree>
    <p:extLst>
      <p:ext uri="{BB962C8B-B14F-4D97-AF65-F5344CB8AC3E}">
        <p14:creationId xmlns:p14="http://schemas.microsoft.com/office/powerpoint/2010/main" val="5445167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0083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20439" y="3972975"/>
            <a:ext cx="3877985" cy="830997"/>
          </a:xfrm>
          <a:prstGeom prst="rect">
            <a:avLst/>
          </a:prstGeom>
        </p:spPr>
        <p:txBody>
          <a:bodyPr wrap="none">
            <a:spAutoFit/>
          </a:bodyPr>
          <a:lstStyle/>
          <a:p>
            <a:r>
              <a:rPr lang="zh-CN" altLang="zh-CN" sz="4800" b="1" dirty="0"/>
              <a:t>应用程序设计</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81346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7756884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9220" y="1218813"/>
            <a:ext cx="9413559" cy="419501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数据库设计是指在给定的数据库系统、操作系统和硬件环境下，如何表达用户的需求，并将其转换为有效的数据库结构，构成较好的数据库模式，这个过程称为数据库设计。数据库及其应用系统开发的全过程可分为两大阶段，数据库系统的分析与设计阶段；数据库系统的实施、运行与维护阶段。</a:t>
            </a:r>
            <a:endParaRPr lang="en-US" altLang="zh-CN" dirty="0"/>
          </a:p>
          <a:p>
            <a:pPr indent="457200"/>
            <a:r>
              <a:rPr lang="zh-CN" altLang="zh-CN" dirty="0"/>
              <a:t>数据库设计的任务，根据一个单位的信息需求，处理需求和数据库的支撑环境，设计出数据模式（包括外模式、逻辑概念），内模式以及典型的应用程序。其中信息需求表示一个单位所需要的数据及其结构；处理需求表示一个单位需要经常进行的数据处理。前者表达了数据库的内容及结构的要求，也就是静态要求；后者表达了基于数据库的数据处理要求，也就是动态要求。</a:t>
            </a:r>
          </a:p>
        </p:txBody>
      </p:sp>
    </p:spTree>
    <p:extLst>
      <p:ext uri="{BB962C8B-B14F-4D97-AF65-F5344CB8AC3E}">
        <p14:creationId xmlns:p14="http://schemas.microsoft.com/office/powerpoint/2010/main" val="23788056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869528"/>
            <a:ext cx="9622028" cy="46604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数据库系统设计包括：</a:t>
            </a:r>
          </a:p>
          <a:p>
            <a:pPr indent="457200"/>
            <a:r>
              <a:rPr lang="en-US" altLang="zh-CN" b="1" dirty="0"/>
              <a:t>1.</a:t>
            </a:r>
            <a:r>
              <a:rPr lang="zh-CN" altLang="zh-CN" b="1" dirty="0"/>
              <a:t>结构特性设计</a:t>
            </a:r>
            <a:endParaRPr lang="zh-CN" altLang="zh-CN" dirty="0"/>
          </a:p>
          <a:p>
            <a:pPr indent="457200"/>
            <a:r>
              <a:rPr lang="zh-CN" altLang="zh-CN" dirty="0"/>
              <a:t>设计各级数据库的模式（数据库本身）。</a:t>
            </a:r>
          </a:p>
          <a:p>
            <a:pPr indent="457200"/>
            <a:r>
              <a:rPr lang="en-US" altLang="zh-CN" b="1" dirty="0"/>
              <a:t>2.</a:t>
            </a:r>
            <a:r>
              <a:rPr lang="zh-CN" altLang="zh-CN" b="1" dirty="0"/>
              <a:t>行为特性设计</a:t>
            </a:r>
            <a:endParaRPr lang="zh-CN" altLang="zh-CN" dirty="0"/>
          </a:p>
          <a:p>
            <a:pPr indent="457200"/>
            <a:r>
              <a:rPr lang="zh-CN" altLang="zh-CN" dirty="0"/>
              <a:t>设计系统功能，包括事务处理等应用程序设计。</a:t>
            </a:r>
          </a:p>
          <a:p>
            <a:pPr indent="457200"/>
            <a:r>
              <a:rPr lang="zh-CN" altLang="zh-CN" dirty="0"/>
              <a:t>（</a:t>
            </a:r>
            <a:r>
              <a:rPr lang="en-US" altLang="zh-CN" dirty="0"/>
              <a:t>1</a:t>
            </a:r>
            <a:r>
              <a:rPr lang="zh-CN" altLang="zh-CN" dirty="0"/>
              <a:t>）数据库设计大致经历概念结构设计、逻辑结构设计、物理结构设计</a:t>
            </a:r>
            <a:r>
              <a:rPr lang="en-US" altLang="zh-CN" dirty="0"/>
              <a:t>3</a:t>
            </a:r>
            <a:r>
              <a:rPr lang="zh-CN" altLang="zh-CN" dirty="0"/>
              <a:t>个阶段。</a:t>
            </a:r>
          </a:p>
          <a:p>
            <a:pPr indent="457200"/>
            <a:r>
              <a:rPr lang="zh-CN" altLang="zh-CN" dirty="0"/>
              <a:t>概念数据模型设计阶段</a:t>
            </a:r>
            <a:r>
              <a:rPr lang="zh-CN" altLang="zh-CN" b="1" dirty="0"/>
              <a:t>：</a:t>
            </a:r>
            <a:r>
              <a:rPr lang="zh-CN" altLang="zh-CN" dirty="0"/>
              <a:t>在系统分析期间得到的数据流程图、数据字典的基础上，结合有关数据库规范化的理论，用一个概念数据模型将用户的数据需求明确地表达出来，这是数据库设计过程的一个关键。概念数据模型是一个面向问题的数据模型，它反映了用户的现实环境，与数据库的具体实现技术无关。</a:t>
            </a:r>
          </a:p>
        </p:txBody>
      </p:sp>
    </p:spTree>
    <p:extLst>
      <p:ext uri="{BB962C8B-B14F-4D97-AF65-F5344CB8AC3E}">
        <p14:creationId xmlns:p14="http://schemas.microsoft.com/office/powerpoint/2010/main" val="27707716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88325" y="1363011"/>
            <a:ext cx="9389517" cy="374601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a:t>
            </a:r>
            <a:r>
              <a:rPr lang="en-US" altLang="zh-CN" dirty="0"/>
              <a:t>2</a:t>
            </a:r>
            <a:r>
              <a:rPr lang="zh-CN" altLang="zh-CN" dirty="0"/>
              <a:t>）逻辑数据模型设计阶段：根据前一阶段建立起来的概念数据模型，以及数据库系统的数据模型，按照一定的转换规则，把概念模型转换为数据库系统的数据模型。</a:t>
            </a:r>
          </a:p>
          <a:p>
            <a:pPr indent="457200"/>
            <a:r>
              <a:rPr lang="zh-CN" altLang="zh-CN" dirty="0"/>
              <a:t>（</a:t>
            </a:r>
            <a:r>
              <a:rPr lang="en-US" altLang="zh-CN" dirty="0"/>
              <a:t>3</a:t>
            </a:r>
            <a:r>
              <a:rPr lang="zh-CN" altLang="zh-CN" dirty="0"/>
              <a:t>）数据库物理数据结构设计阶段：根据所选定的数据库系统，软硬件运行环境，权衡各种利弊因素，确定一种高效的物理数据结构，使之既能节省存储空间，又能提高存取速度。有了这样一个物理数据结构，开发人员就可以在系统实现阶段，用所选的数据库系统所提供的命令进行上机操作，建立数据库并对数据库中的数据进行多种操作。</a:t>
            </a:r>
          </a:p>
        </p:txBody>
      </p:sp>
    </p:spTree>
    <p:extLst>
      <p:ext uri="{BB962C8B-B14F-4D97-AF65-F5344CB8AC3E}">
        <p14:creationId xmlns:p14="http://schemas.microsoft.com/office/powerpoint/2010/main" val="21857659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75534" y="1275925"/>
            <a:ext cx="9440932" cy="370247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1.5.1  </a:t>
            </a:r>
            <a:r>
              <a:rPr lang="zh-CN" altLang="zh-CN" b="1" dirty="0"/>
              <a:t>明确任务</a:t>
            </a:r>
          </a:p>
          <a:p>
            <a:pPr indent="457200"/>
            <a:r>
              <a:rPr lang="zh-CN" altLang="zh-CN" dirty="0"/>
              <a:t>进行数据库设计首先必须明确了解与分析用户需求，包括数据与处理需求。在这一阶段中用户需要完成的任务是明确设计任务的需求分析，包括收集资料、分析整理、形成数据流程图和数据字典、用户确认。其中数据流程图是指描述数据动态运动轨迹；数据字典是指定义数据本身的静态特征。</a:t>
            </a:r>
          </a:p>
          <a:p>
            <a:pPr indent="457200"/>
            <a:r>
              <a:rPr lang="zh-CN" altLang="zh-CN" dirty="0"/>
              <a:t>接下来是形成概念结构设计，这是整个设计的关键，是逻辑结构设计的先导。在概念设计阶段，设计人员仅从用户角度看待数据及其处理要求和约束，产生一个反映用户观点的概念模式，也称为“组织模式”。</a:t>
            </a:r>
          </a:p>
        </p:txBody>
      </p:sp>
    </p:spTree>
    <p:extLst>
      <p:ext uri="{BB962C8B-B14F-4D97-AF65-F5344CB8AC3E}">
        <p14:creationId xmlns:p14="http://schemas.microsoft.com/office/powerpoint/2010/main" val="24452714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433952" y="862919"/>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83252" y="99225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436620" y="1920256"/>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457964" y="2958199"/>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96321" y="205159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567729" y="310477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469671" y="1904794"/>
            <a:ext cx="198002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详细了解数据库</a:t>
            </a:r>
            <a:endParaRPr lang="zh-CN" altLang="en-US" dirty="0"/>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8483526" y="2953284"/>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数据库的元素</a:t>
            </a:r>
            <a:endParaRPr lang="zh-CN" altLang="en-US" dirty="0"/>
          </a:p>
        </p:txBody>
      </p:sp>
      <p:sp>
        <p:nvSpPr>
          <p:cNvPr id="14" name="文本框 13">
            <a:extLst>
              <a:ext uri="{FF2B5EF4-FFF2-40B4-BE49-F238E27FC236}">
                <a16:creationId xmlns:a16="http://schemas.microsoft.com/office/drawing/2014/main" id="{0CEC9EEE-5136-4649-B568-D003BCA3E0FD}"/>
              </a:ext>
            </a:extLst>
          </p:cNvPr>
          <p:cNvSpPr txBox="1"/>
          <p:nvPr/>
        </p:nvSpPr>
        <p:spPr>
          <a:xfrm>
            <a:off x="7453520" y="4011556"/>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594191" y="414299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6" name="文本框 15">
            <a:hlinkClick r:id="rId4" action="ppaction://hlinksldjump"/>
            <a:extLst>
              <a:ext uri="{FF2B5EF4-FFF2-40B4-BE49-F238E27FC236}">
                <a16:creationId xmlns:a16="http://schemas.microsoft.com/office/drawing/2014/main" id="{DF341E03-D69B-46BC-B87C-62A481BAD830}"/>
              </a:ext>
            </a:extLst>
          </p:cNvPr>
          <p:cNvSpPr txBox="1"/>
          <p:nvPr/>
        </p:nvSpPr>
        <p:spPr>
          <a:xfrm>
            <a:off x="8499051" y="3942918"/>
            <a:ext cx="198002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数据库设计概念</a:t>
            </a:r>
          </a:p>
        </p:txBody>
      </p:sp>
      <p:sp>
        <p:nvSpPr>
          <p:cNvPr id="22" name="文本框 21">
            <a:hlinkClick r:id="rId5" action="ppaction://hlinksldjump"/>
            <a:extLst>
              <a:ext uri="{FF2B5EF4-FFF2-40B4-BE49-F238E27FC236}">
                <a16:creationId xmlns:a16="http://schemas.microsoft.com/office/drawing/2014/main" id="{A4FA8CBE-305F-4333-AF39-400B25841AD0}"/>
              </a:ext>
            </a:extLst>
          </p:cNvPr>
          <p:cNvSpPr txBox="1"/>
          <p:nvPr/>
        </p:nvSpPr>
        <p:spPr>
          <a:xfrm>
            <a:off x="8476931" y="852510"/>
            <a:ext cx="2287806"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认识</a:t>
            </a:r>
            <a:r>
              <a:rPr lang="en-US" altLang="zh-CN" dirty="0"/>
              <a:t>Access</a:t>
            </a:r>
            <a:r>
              <a:rPr lang="zh-CN" altLang="zh-CN" dirty="0"/>
              <a:t>数据库</a:t>
            </a:r>
            <a:endParaRPr lang="zh-CN" altLang="en-US" dirty="0"/>
          </a:p>
        </p:txBody>
      </p:sp>
      <p:cxnSp>
        <p:nvCxnSpPr>
          <p:cNvPr id="17" name="直接连接符 16">
            <a:extLst>
              <a:ext uri="{FF2B5EF4-FFF2-40B4-BE49-F238E27FC236}">
                <a16:creationId xmlns:a16="http://schemas.microsoft.com/office/drawing/2014/main" id="{136CD2D3-7650-45CA-A668-A14CECA5A122}"/>
              </a:ext>
            </a:extLst>
          </p:cNvPr>
          <p:cNvCxnSpPr/>
          <p:nvPr/>
        </p:nvCxnSpPr>
        <p:spPr>
          <a:xfrm flipH="1">
            <a:off x="7618737" y="511830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8" name="文本框 17">
            <a:hlinkClick r:id="rId3" action="ppaction://hlinksldjump"/>
            <a:extLst>
              <a:ext uri="{FF2B5EF4-FFF2-40B4-BE49-F238E27FC236}">
                <a16:creationId xmlns:a16="http://schemas.microsoft.com/office/drawing/2014/main" id="{933DAE5C-76C3-45DB-85A5-65F7C249E8C4}"/>
              </a:ext>
            </a:extLst>
          </p:cNvPr>
          <p:cNvSpPr txBox="1"/>
          <p:nvPr/>
        </p:nvSpPr>
        <p:spPr>
          <a:xfrm>
            <a:off x="8509083" y="5019828"/>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应用程序设计</a:t>
            </a:r>
          </a:p>
        </p:txBody>
      </p:sp>
      <p:sp>
        <p:nvSpPr>
          <p:cNvPr id="19" name="文本框 18">
            <a:extLst>
              <a:ext uri="{FF2B5EF4-FFF2-40B4-BE49-F238E27FC236}">
                <a16:creationId xmlns:a16="http://schemas.microsoft.com/office/drawing/2014/main" id="{4DEB35B0-2062-43D7-87C9-7F7F37B4108F}"/>
              </a:ext>
            </a:extLst>
          </p:cNvPr>
          <p:cNvSpPr txBox="1"/>
          <p:nvPr/>
        </p:nvSpPr>
        <p:spPr>
          <a:xfrm>
            <a:off x="7331976" y="4692712"/>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05</a:t>
            </a:r>
            <a:endParaRPr lang="zh-CN" altLang="en-US" sz="6000" dirty="0">
              <a:solidFill>
                <a:srgbClr val="AD6126"/>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54789" y="1363011"/>
            <a:ext cx="9282421" cy="37460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概念模式能充分反映现实世界中实体间的联系，又是各种基本数据模型的共同基础，易于向关系模型转换。这样做的好处如下：</a:t>
            </a:r>
            <a:r>
              <a:rPr lang="en-US" altLang="zh-CN" dirty="0"/>
              <a:t> </a:t>
            </a:r>
            <a:endParaRPr lang="zh-CN" altLang="zh-CN" dirty="0"/>
          </a:p>
          <a:p>
            <a:pPr indent="457200"/>
            <a:r>
              <a:rPr lang="zh-CN" altLang="zh-CN" dirty="0"/>
              <a:t>（</a:t>
            </a:r>
            <a:r>
              <a:rPr lang="en-US" altLang="zh-CN" dirty="0"/>
              <a:t>1</a:t>
            </a:r>
            <a:r>
              <a:rPr lang="zh-CN" altLang="zh-CN" dirty="0"/>
              <a:t>）数据库设计各阶段的任务相对单一化，设计复杂程度得到降低，便于组织管理。</a:t>
            </a:r>
          </a:p>
          <a:p>
            <a:pPr indent="457200"/>
            <a:r>
              <a:rPr lang="zh-CN" altLang="zh-CN" dirty="0"/>
              <a:t>（</a:t>
            </a:r>
            <a:r>
              <a:rPr lang="en-US" altLang="zh-CN" dirty="0"/>
              <a:t>2</a:t>
            </a:r>
            <a:r>
              <a:rPr lang="zh-CN" altLang="zh-CN" dirty="0"/>
              <a:t>）概念模式不受特定数据库系统的限制，也独立于存储安排，因而比逻辑设计得到的模式更为稳定。</a:t>
            </a:r>
          </a:p>
          <a:p>
            <a:pPr indent="457200"/>
            <a:r>
              <a:rPr lang="zh-CN" altLang="zh-CN" dirty="0"/>
              <a:t>概念模式不含具体的数据库系统所附加的技术细节，更容易为用户所理解，因而能准确地反映用户的信息需求。</a:t>
            </a:r>
          </a:p>
        </p:txBody>
      </p:sp>
    </p:spTree>
    <p:extLst>
      <p:ext uri="{BB962C8B-B14F-4D97-AF65-F5344CB8AC3E}">
        <p14:creationId xmlns:p14="http://schemas.microsoft.com/office/powerpoint/2010/main" val="24923370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85418" y="1246897"/>
            <a:ext cx="9021163" cy="383310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1.5.2  </a:t>
            </a:r>
            <a:r>
              <a:rPr lang="zh-CN" altLang="zh-CN" b="1" dirty="0"/>
              <a:t>组织数据</a:t>
            </a:r>
          </a:p>
          <a:p>
            <a:pPr indent="457200"/>
            <a:r>
              <a:rPr lang="zh-CN" altLang="zh-CN" dirty="0"/>
              <a:t>组织数据是将概念模型转换成特定的数据库系统所支持的数据模型（层次型、网状型、关系型）。逻辑模型设计阶段的任务是将概念模型设计阶段得到的基本</a:t>
            </a:r>
            <a:r>
              <a:rPr lang="en-US" altLang="zh-CN" dirty="0"/>
              <a:t>E-R</a:t>
            </a:r>
            <a:r>
              <a:rPr lang="zh-CN" altLang="zh-CN" dirty="0"/>
              <a:t>图（实体</a:t>
            </a:r>
            <a:r>
              <a:rPr lang="en-US" altLang="zh-CN" dirty="0"/>
              <a:t>-</a:t>
            </a:r>
            <a:r>
              <a:rPr lang="zh-CN" altLang="zh-CN" dirty="0"/>
              <a:t>联系图）转换为与选用的数据库系统产品所支持的数据模型相符合的逻辑结构。</a:t>
            </a:r>
          </a:p>
          <a:p>
            <a:pPr indent="457200"/>
            <a:r>
              <a:rPr lang="zh-CN" altLang="zh-CN" dirty="0"/>
              <a:t>建立数据模型的主要目的是要使数据库系统与它所描述的现实系统在整体上相符合，即在设计时使数据模型正确，有效地反映现实，在运行时保证数据库中的数据值真实地体现现实世界的状态。</a:t>
            </a:r>
          </a:p>
        </p:txBody>
      </p:sp>
    </p:spTree>
    <p:extLst>
      <p:ext uri="{BB962C8B-B14F-4D97-AF65-F5344CB8AC3E}">
        <p14:creationId xmlns:p14="http://schemas.microsoft.com/office/powerpoint/2010/main" val="35488156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63789"/>
            <a:ext cx="9634125"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建立数据模型一般分两个阶段完成：</a:t>
            </a:r>
          </a:p>
          <a:p>
            <a:pPr indent="457200"/>
            <a:r>
              <a:rPr lang="en-US" altLang="zh-CN" b="1" dirty="0"/>
              <a:t>1.</a:t>
            </a:r>
            <a:r>
              <a:rPr lang="zh-CN" altLang="zh-CN" b="1" dirty="0"/>
              <a:t>概念数据模型设计阶段</a:t>
            </a:r>
            <a:endParaRPr lang="zh-CN" altLang="zh-CN" dirty="0"/>
          </a:p>
          <a:p>
            <a:pPr indent="457200"/>
            <a:r>
              <a:rPr lang="zh-CN" altLang="zh-CN" dirty="0"/>
              <a:t>此阶段把现实世界中的信息抽象成信息世界中的实体和联系，结合有关数据库规范的理论，用一个概念数据模型将用户的数据需求明确地表达出来，为建立物理数据模型和设计应用程序打下坚实的基础。</a:t>
            </a:r>
          </a:p>
          <a:p>
            <a:pPr indent="457200"/>
            <a:r>
              <a:rPr lang="en-US" altLang="zh-CN" b="1" dirty="0"/>
              <a:t>2.</a:t>
            </a:r>
            <a:r>
              <a:rPr lang="zh-CN" altLang="zh-CN" b="1" dirty="0"/>
              <a:t>物理数据模型设计阶段</a:t>
            </a:r>
            <a:endParaRPr lang="zh-CN" altLang="zh-CN" dirty="0"/>
          </a:p>
          <a:p>
            <a:pPr indent="457200"/>
            <a:r>
              <a:rPr lang="zh-CN" altLang="zh-CN" dirty="0"/>
              <a:t>根据前一阶段建立起来的概念数据模型并结合特定的数据库系统，按照一定的转换规则，把概念模型转换为依赖于数据库系统的物理数据模型。然后，再根据软硬件的运行环境，权衡各种利弊因素，确定一种高效的物理数据结构，使之既能节省存储空间，又能提高存取速度，有了这样一个物理数据模型，开发人员就可以在系统实现阶段建立数据库并对数据库中的数据进行多种操作。</a:t>
            </a:r>
          </a:p>
        </p:txBody>
      </p:sp>
    </p:spTree>
    <p:extLst>
      <p:ext uri="{BB962C8B-B14F-4D97-AF65-F5344CB8AC3E}">
        <p14:creationId xmlns:p14="http://schemas.microsoft.com/office/powerpoint/2010/main" val="8255392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88066" y="549275"/>
            <a:ext cx="9865065" cy="509678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(1)</a:t>
            </a:r>
            <a:r>
              <a:rPr lang="zh-CN" altLang="zh-CN" dirty="0"/>
              <a:t>实体</a:t>
            </a:r>
          </a:p>
          <a:p>
            <a:pPr indent="457200"/>
            <a:r>
              <a:rPr lang="zh-CN" altLang="zh-CN" dirty="0"/>
              <a:t>实体是现实世界中具有相同性质的同一类事物，它可以是具体的对象，如客户、商品，也可以是抽象的概念和联系，如客户订购商品、商品出库等。实体是客观存在并且可以相互区别的事物，可以是具体的事物，也可以是抽象的事物，用来描述实体的特性称为实体的属性。一个实体是若干个属性值的集合。具有相同属性的实体的集合称为实体集。一个实体应遵循以下两个基本规则：一是实体中的每个实例都必须可以惟一标识；二是实体之间都是互斥的。</a:t>
            </a:r>
          </a:p>
          <a:p>
            <a:pPr indent="457200"/>
            <a:r>
              <a:rPr lang="en-US" altLang="zh-CN" dirty="0"/>
              <a:t>(2)</a:t>
            </a:r>
            <a:r>
              <a:rPr lang="zh-CN" altLang="zh-CN" dirty="0"/>
              <a:t>属性</a:t>
            </a:r>
          </a:p>
          <a:p>
            <a:pPr indent="457200"/>
            <a:r>
              <a:rPr lang="zh-CN" altLang="zh-CN" dirty="0"/>
              <a:t>属性是指实体所具有的性质。通常一个实体由若干个属性来刻画。例如：商品实体由商品编号、商品名称、规格、生产厂商、性能等属性组成。实体中每个实例都有用来惟一标识它的一个或多个属性，这些属性称为实体的标识符。</a:t>
            </a:r>
          </a:p>
        </p:txBody>
      </p:sp>
    </p:spTree>
    <p:extLst>
      <p:ext uri="{BB962C8B-B14F-4D97-AF65-F5344CB8AC3E}">
        <p14:creationId xmlns:p14="http://schemas.microsoft.com/office/powerpoint/2010/main" val="10204799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811473"/>
            <a:ext cx="9686244" cy="467586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(3)</a:t>
            </a:r>
            <a:r>
              <a:rPr lang="zh-CN" altLang="zh-CN" dirty="0"/>
              <a:t>域</a:t>
            </a:r>
          </a:p>
          <a:p>
            <a:pPr indent="457200"/>
            <a:r>
              <a:rPr lang="zh-CN" altLang="zh-CN" dirty="0"/>
              <a:t>域是某个或某些属性的取值范围。一个域可以被多个实体的属性共享使用。例如：定义一个电话号码域的数据类型为</a:t>
            </a:r>
            <a:r>
              <a:rPr lang="en-US" altLang="zh-CN" dirty="0"/>
              <a:t>Char</a:t>
            </a:r>
            <a:r>
              <a:rPr lang="zh-CN" altLang="zh-CN" dirty="0"/>
              <a:t>（</a:t>
            </a:r>
            <a:r>
              <a:rPr lang="en-US" altLang="zh-CN" dirty="0"/>
              <a:t>8</a:t>
            </a:r>
            <a:r>
              <a:rPr lang="zh-CN" altLang="zh-CN" dirty="0"/>
              <a:t>），它可以在许多实体中的电话属性中使用，一旦修改电话号码域的定义为</a:t>
            </a:r>
            <a:r>
              <a:rPr lang="en-US" altLang="zh-CN" dirty="0"/>
              <a:t>Char</a:t>
            </a:r>
            <a:r>
              <a:rPr lang="zh-CN" altLang="zh-CN" dirty="0"/>
              <a:t>（</a:t>
            </a:r>
            <a:r>
              <a:rPr lang="en-US" altLang="zh-CN" dirty="0"/>
              <a:t>9</a:t>
            </a:r>
            <a:r>
              <a:rPr lang="zh-CN" altLang="zh-CN" dirty="0"/>
              <a:t>），则使用该域的所有电话属性的定义也会随之改变。</a:t>
            </a:r>
          </a:p>
          <a:p>
            <a:pPr indent="457200"/>
            <a:r>
              <a:rPr lang="en-US" altLang="zh-CN" dirty="0"/>
              <a:t>(4)</a:t>
            </a:r>
            <a:r>
              <a:rPr lang="zh-CN" altLang="zh-CN" dirty="0"/>
              <a:t>联系</a:t>
            </a:r>
          </a:p>
          <a:p>
            <a:pPr indent="457200"/>
            <a:r>
              <a:rPr lang="zh-CN" altLang="zh-CN" dirty="0"/>
              <a:t>联系是实体间有意义的连接，通常用实体间的一条连线表示。联系有两种方式：一种联系是强制的，即对实体</a:t>
            </a:r>
            <a:r>
              <a:rPr lang="en-US" altLang="zh-CN" dirty="0"/>
              <a:t>A</a:t>
            </a:r>
            <a:r>
              <a:rPr lang="zh-CN" altLang="zh-CN" dirty="0"/>
              <a:t>的每一个实例，实体</a:t>
            </a:r>
            <a:r>
              <a:rPr lang="en-US" altLang="zh-CN" dirty="0"/>
              <a:t>B</a:t>
            </a:r>
            <a:r>
              <a:rPr lang="zh-CN" altLang="zh-CN" dirty="0"/>
              <a:t>中至少有一个实例与之关联；另一种联系是可选的，即对于实体</a:t>
            </a:r>
            <a:r>
              <a:rPr lang="en-US" altLang="zh-CN" dirty="0"/>
              <a:t>A</a:t>
            </a:r>
            <a:r>
              <a:rPr lang="zh-CN" altLang="zh-CN" dirty="0"/>
              <a:t>中的每一个实例，实体</a:t>
            </a:r>
            <a:r>
              <a:rPr lang="en-US" altLang="zh-CN" dirty="0"/>
              <a:t>B</a:t>
            </a:r>
            <a:r>
              <a:rPr lang="zh-CN" altLang="zh-CN" dirty="0"/>
              <a:t>中可以有也可以没有实例与之关联。在</a:t>
            </a:r>
            <a:r>
              <a:rPr lang="en-US" altLang="zh-CN" dirty="0"/>
              <a:t>E-R</a:t>
            </a:r>
            <a:r>
              <a:rPr lang="zh-CN" altLang="zh-CN" dirty="0"/>
              <a:t>图中，用“</a:t>
            </a:r>
            <a:r>
              <a:rPr lang="en-US" altLang="zh-CN" dirty="0"/>
              <a:t>|</a:t>
            </a:r>
            <a:r>
              <a:rPr lang="zh-CN" altLang="zh-CN" dirty="0"/>
              <a:t>”表示强制联系，用“</a:t>
            </a:r>
            <a:r>
              <a:rPr lang="en-US" altLang="zh-CN" dirty="0"/>
              <a:t>o</a:t>
            </a:r>
            <a:r>
              <a:rPr lang="zh-CN" altLang="zh-CN" dirty="0"/>
              <a:t>”表示可选联系。</a:t>
            </a:r>
          </a:p>
        </p:txBody>
      </p:sp>
    </p:spTree>
    <p:extLst>
      <p:ext uri="{BB962C8B-B14F-4D97-AF65-F5344CB8AC3E}">
        <p14:creationId xmlns:p14="http://schemas.microsoft.com/office/powerpoint/2010/main" val="13575567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30374" y="549275"/>
            <a:ext cx="9331252" cy="514032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(5)</a:t>
            </a:r>
            <a:r>
              <a:rPr lang="zh-CN" altLang="zh-CN" dirty="0"/>
              <a:t>业务规则</a:t>
            </a:r>
          </a:p>
          <a:p>
            <a:pPr indent="457200"/>
            <a:r>
              <a:rPr lang="zh-CN" altLang="zh-CN" dirty="0"/>
              <a:t>业务规则是业务活动中必须遵循的规则，是业务信息之间约束的表达式，反映了业务信息数据之间的一组完整性约束，业务规则有以下</a:t>
            </a:r>
            <a:r>
              <a:rPr lang="en-US" altLang="zh-CN" dirty="0"/>
              <a:t>5</a:t>
            </a:r>
            <a:r>
              <a:rPr lang="zh-CN" altLang="zh-CN" dirty="0"/>
              <a:t>种类型：</a:t>
            </a:r>
          </a:p>
          <a:p>
            <a:pPr lvl="0" indent="457200"/>
            <a:r>
              <a:rPr lang="zh-CN" altLang="zh-CN" dirty="0"/>
              <a:t>定义：这种规则可以定义系统中对象的特征。例如：向本公司采购商品的客户是企业或个人。</a:t>
            </a:r>
          </a:p>
          <a:p>
            <a:pPr lvl="0" indent="457200"/>
            <a:r>
              <a:rPr lang="zh-CN" altLang="zh-CN" dirty="0"/>
              <a:t>事实：这种规则可以描述系统的事实。例如：客户可以拥有一个或多个订单。</a:t>
            </a:r>
          </a:p>
          <a:p>
            <a:pPr lvl="0" indent="457200"/>
            <a:r>
              <a:rPr lang="zh-CN" altLang="zh-CN" dirty="0"/>
              <a:t>公式：这种规则可以描述系统中的计算公式。例如：金额</a:t>
            </a:r>
            <a:r>
              <a:rPr lang="en-US" altLang="zh-CN" dirty="0"/>
              <a:t>=</a:t>
            </a:r>
            <a:r>
              <a:rPr lang="zh-CN" altLang="zh-CN" dirty="0"/>
              <a:t>单价×数量。</a:t>
            </a:r>
          </a:p>
          <a:p>
            <a:pPr lvl="0" indent="457200"/>
            <a:r>
              <a:rPr lang="zh-CN" altLang="zh-CN" dirty="0"/>
              <a:t>要求：这种规则可以对系统中的功能进行详细说明。例如：客户在订购商品前，必须进行注册，经审核批准后才能订货。</a:t>
            </a:r>
          </a:p>
          <a:p>
            <a:pPr lvl="0" indent="457200"/>
            <a:r>
              <a:rPr lang="zh-CN" altLang="zh-CN" dirty="0"/>
              <a:t>校验：这种规则可以描述系统中数据之间的约束。例如：一个客户的订单总金额不能超过该客户的存款余额。</a:t>
            </a:r>
          </a:p>
        </p:txBody>
      </p:sp>
    </p:spTree>
    <p:extLst>
      <p:ext uri="{BB962C8B-B14F-4D97-AF65-F5344CB8AC3E}">
        <p14:creationId xmlns:p14="http://schemas.microsoft.com/office/powerpoint/2010/main" val="6669813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42072" y="1131727"/>
            <a:ext cx="9907855"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1.5.3  </a:t>
            </a:r>
            <a:r>
              <a:rPr lang="zh-CN" altLang="zh-CN" b="1" dirty="0"/>
              <a:t>设计原形</a:t>
            </a:r>
          </a:p>
          <a:p>
            <a:pPr indent="457200"/>
            <a:r>
              <a:rPr lang="zh-CN" altLang="zh-CN" dirty="0"/>
              <a:t>数据库的物理结构主要是指数据库的存储记录格式、存储记录安排和存取方法。</a:t>
            </a:r>
          </a:p>
          <a:p>
            <a:pPr indent="457200"/>
            <a:r>
              <a:rPr lang="zh-CN" altLang="zh-CN" dirty="0"/>
              <a:t>物理设计可分五步完成：</a:t>
            </a:r>
          </a:p>
          <a:p>
            <a:pPr indent="457200"/>
            <a:r>
              <a:rPr lang="en-US" altLang="zh-CN" b="1" dirty="0"/>
              <a:t>1.</a:t>
            </a:r>
            <a:r>
              <a:rPr lang="zh-CN" altLang="zh-CN" b="1" dirty="0"/>
              <a:t>存储记录结构设计</a:t>
            </a:r>
            <a:endParaRPr lang="zh-CN" altLang="zh-CN" dirty="0"/>
          </a:p>
          <a:p>
            <a:pPr indent="457200"/>
            <a:r>
              <a:rPr lang="zh-CN" altLang="zh-CN" dirty="0"/>
              <a:t>包括记录的组成，数据项的类型、长度，以及逻辑记录到存储记录的映射。</a:t>
            </a:r>
          </a:p>
          <a:p>
            <a:pPr indent="457200"/>
            <a:r>
              <a:rPr lang="en-US" altLang="zh-CN" b="1" dirty="0"/>
              <a:t>2.</a:t>
            </a:r>
            <a:r>
              <a:rPr lang="zh-CN" altLang="zh-CN" b="1" dirty="0"/>
              <a:t>确定数据存放位置</a:t>
            </a:r>
            <a:endParaRPr lang="zh-CN" altLang="zh-CN" dirty="0"/>
          </a:p>
          <a:p>
            <a:pPr indent="457200"/>
            <a:r>
              <a:rPr lang="zh-CN" altLang="zh-CN" dirty="0"/>
              <a:t>可以把经常同时被访问的数据组合在一起，“记录聚簇”技术能满足这个要求。</a:t>
            </a:r>
          </a:p>
          <a:p>
            <a:pPr indent="457200"/>
            <a:r>
              <a:rPr lang="en-US" altLang="zh-CN" b="1" dirty="0"/>
              <a:t>3.</a:t>
            </a:r>
            <a:r>
              <a:rPr lang="zh-CN" altLang="zh-CN" b="1" dirty="0"/>
              <a:t>存取方法的设计</a:t>
            </a:r>
            <a:endParaRPr lang="zh-CN" altLang="zh-CN" dirty="0"/>
          </a:p>
          <a:p>
            <a:pPr indent="457200"/>
            <a:r>
              <a:rPr lang="zh-CN" altLang="zh-CN" dirty="0"/>
              <a:t>存取路径分为主存取路径及辅存取路径，前者用于主键检索，后者用于辅助键检索。</a:t>
            </a:r>
          </a:p>
        </p:txBody>
      </p:sp>
    </p:spTree>
    <p:extLst>
      <p:ext uri="{BB962C8B-B14F-4D97-AF65-F5344CB8AC3E}">
        <p14:creationId xmlns:p14="http://schemas.microsoft.com/office/powerpoint/2010/main" val="10779441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05589" y="1724930"/>
            <a:ext cx="9180821" cy="281803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4.</a:t>
            </a:r>
            <a:r>
              <a:rPr lang="zh-CN" altLang="zh-CN" b="1" dirty="0"/>
              <a:t>完整性和安全性考虑</a:t>
            </a:r>
            <a:endParaRPr lang="zh-CN" altLang="zh-CN" dirty="0"/>
          </a:p>
          <a:p>
            <a:pPr indent="457200"/>
            <a:r>
              <a:rPr lang="zh-CN" altLang="zh-CN" dirty="0"/>
              <a:t>设计者应在完整性、安全性、有效性和效率方面进行分析，做出权衡。</a:t>
            </a:r>
          </a:p>
          <a:p>
            <a:pPr indent="457200"/>
            <a:r>
              <a:rPr lang="en-US" altLang="zh-CN" b="1" dirty="0"/>
              <a:t>5.</a:t>
            </a:r>
            <a:r>
              <a:rPr lang="zh-CN" altLang="zh-CN" b="1" dirty="0"/>
              <a:t>程序设计</a:t>
            </a:r>
            <a:endParaRPr lang="zh-CN" altLang="zh-CN" dirty="0"/>
          </a:p>
          <a:p>
            <a:pPr indent="457200"/>
            <a:r>
              <a:rPr lang="zh-CN" altLang="zh-CN" dirty="0"/>
              <a:t>在逻辑数据库结构确定后，应用程序设计就应当随之开始。物理数据独立性的目的是消除由于物理结构的改变而引起对应用程序的修改。当物理独立性未得到保证时，可能会引发对应用程序的修改。</a:t>
            </a:r>
          </a:p>
        </p:txBody>
      </p:sp>
    </p:spTree>
    <p:extLst>
      <p:ext uri="{BB962C8B-B14F-4D97-AF65-F5344CB8AC3E}">
        <p14:creationId xmlns:p14="http://schemas.microsoft.com/office/powerpoint/2010/main" val="4273801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1531478"/>
            <a:ext cx="9104163"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1.5.4  </a:t>
            </a:r>
            <a:r>
              <a:rPr lang="zh-CN" altLang="zh-CN" b="1" dirty="0"/>
              <a:t>构造程序</a:t>
            </a:r>
          </a:p>
          <a:p>
            <a:pPr indent="457200"/>
            <a:r>
              <a:rPr lang="zh-CN" altLang="zh-CN" dirty="0"/>
              <a:t>根据逻辑设计和物理设计的结果，在计算机系统上建立实际数据库结构，装入数据、测试和试运行的过程称为数据库的实施阶段。</a:t>
            </a:r>
          </a:p>
          <a:p>
            <a:pPr indent="457200"/>
            <a:r>
              <a:rPr lang="zh-CN" altLang="zh-CN" dirty="0"/>
              <a:t>实施阶段主要有三项工作：</a:t>
            </a:r>
          </a:p>
          <a:p>
            <a:pPr indent="457200"/>
            <a:r>
              <a:rPr lang="en-US" altLang="zh-CN" b="1" dirty="0"/>
              <a:t>1.</a:t>
            </a:r>
            <a:r>
              <a:rPr lang="zh-CN" altLang="zh-CN" b="1" dirty="0"/>
              <a:t>建立实际数据库结构</a:t>
            </a:r>
            <a:endParaRPr lang="zh-CN" altLang="zh-CN" dirty="0"/>
          </a:p>
          <a:p>
            <a:pPr indent="457200"/>
            <a:r>
              <a:rPr lang="zh-CN" altLang="zh-CN" dirty="0"/>
              <a:t>对描述逻辑设计和物理设计结果的程序“源模式”，经数据库系统编译成目标模式并执行后，便建立了实际的数据库结构。</a:t>
            </a:r>
          </a:p>
        </p:txBody>
      </p:sp>
    </p:spTree>
    <p:extLst>
      <p:ext uri="{BB962C8B-B14F-4D97-AF65-F5344CB8AC3E}">
        <p14:creationId xmlns:p14="http://schemas.microsoft.com/office/powerpoint/2010/main" val="8830796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87180" y="1821765"/>
            <a:ext cx="9446347" cy="28953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a:t>
            </a:r>
            <a:r>
              <a:rPr lang="zh-CN" altLang="zh-CN" b="1" dirty="0"/>
              <a:t>装入试验数据时对应用程序进行调试</a:t>
            </a:r>
            <a:endParaRPr lang="zh-CN" altLang="zh-CN" dirty="0"/>
          </a:p>
          <a:p>
            <a:pPr indent="457200"/>
            <a:r>
              <a:rPr lang="zh-CN" altLang="zh-CN" dirty="0"/>
              <a:t>试验数据可以是实际数据，也可由手工生成或用随机数发生器生成。应使测试数据尽可能覆盖现实世界的各种情况。</a:t>
            </a:r>
          </a:p>
          <a:p>
            <a:pPr indent="457200"/>
            <a:r>
              <a:rPr lang="en-US" altLang="zh-CN" b="1" dirty="0"/>
              <a:t>3.</a:t>
            </a:r>
            <a:r>
              <a:rPr lang="zh-CN" altLang="zh-CN" b="1" dirty="0"/>
              <a:t>装入实际数据，进入试运行状态</a:t>
            </a:r>
            <a:endParaRPr lang="zh-CN" altLang="zh-CN" dirty="0"/>
          </a:p>
          <a:p>
            <a:pPr indent="457200"/>
            <a:r>
              <a:rPr lang="zh-CN" altLang="zh-CN" dirty="0"/>
              <a:t>测量系统的性能指标是否符合设计目标。如果不符，则返回到前面，修改数据库的物理模型设计，甚至逻辑模型设计。</a:t>
            </a:r>
          </a:p>
        </p:txBody>
      </p:sp>
    </p:spTree>
    <p:extLst>
      <p:ext uri="{BB962C8B-B14F-4D97-AF65-F5344CB8AC3E}">
        <p14:creationId xmlns:p14="http://schemas.microsoft.com/office/powerpoint/2010/main" val="2512378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108948"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68900" y="3972975"/>
            <a:ext cx="5328703" cy="830997"/>
          </a:xfrm>
          <a:prstGeom prst="rect">
            <a:avLst/>
          </a:prstGeom>
        </p:spPr>
        <p:txBody>
          <a:bodyPr wrap="none">
            <a:spAutoFit/>
          </a:bodyPr>
          <a:lstStyle/>
          <a:p>
            <a:r>
              <a:rPr lang="zh-CN" altLang="zh-CN" sz="4800" b="1" dirty="0"/>
              <a:t>认识</a:t>
            </a:r>
            <a:r>
              <a:rPr lang="en-US" altLang="zh-CN" sz="4800" b="1" dirty="0"/>
              <a:t>Access</a:t>
            </a:r>
            <a:r>
              <a:rPr lang="zh-CN" altLang="zh-CN" sz="4800" b="1" dirty="0"/>
              <a:t>数据库</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4215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52878" y="942099"/>
            <a:ext cx="9913450"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1.5.5  </a:t>
            </a:r>
            <a:r>
              <a:rPr lang="zh-CN" altLang="zh-CN" b="1" dirty="0"/>
              <a:t>测试和完善</a:t>
            </a:r>
          </a:p>
          <a:p>
            <a:pPr indent="457200"/>
            <a:r>
              <a:rPr lang="zh-CN" altLang="zh-CN" dirty="0"/>
              <a:t>数据库系统正式运行，标志着数据库设计与应用开发工作的结束和维护阶段的开始。</a:t>
            </a:r>
          </a:p>
          <a:p>
            <a:pPr indent="457200"/>
            <a:r>
              <a:rPr lang="zh-CN" altLang="zh-CN" dirty="0"/>
              <a:t>运行维护阶段的主要任务有以下四个方面：</a:t>
            </a:r>
          </a:p>
          <a:p>
            <a:pPr indent="457200"/>
            <a:r>
              <a:rPr lang="en-US" altLang="zh-CN" b="1" dirty="0"/>
              <a:t>1.</a:t>
            </a:r>
            <a:r>
              <a:rPr lang="zh-CN" altLang="zh-CN" b="1" dirty="0"/>
              <a:t>维护数据库的安全性与完整性</a:t>
            </a:r>
            <a:endParaRPr lang="zh-CN" altLang="zh-CN" dirty="0"/>
          </a:p>
          <a:p>
            <a:pPr indent="457200"/>
            <a:r>
              <a:rPr lang="zh-CN" altLang="zh-CN" dirty="0"/>
              <a:t>检查系统安全性是否受到侵犯，及时调整授权和密码，实施系统转储与备份，发生故障后及时恢复。</a:t>
            </a:r>
          </a:p>
          <a:p>
            <a:pPr indent="457200"/>
            <a:r>
              <a:rPr lang="en-US" altLang="zh-CN" b="1" dirty="0"/>
              <a:t>2.</a:t>
            </a:r>
            <a:r>
              <a:rPr lang="zh-CN" altLang="zh-CN" b="1" dirty="0"/>
              <a:t>检测并改善数据库运行性能</a:t>
            </a:r>
            <a:endParaRPr lang="zh-CN" altLang="zh-CN" dirty="0"/>
          </a:p>
          <a:p>
            <a:pPr indent="457200"/>
            <a:r>
              <a:rPr lang="zh-CN" altLang="zh-CN" dirty="0"/>
              <a:t>对数据库的存储空间状况及响应时间进行分析评价，结合用户反应确定改进措施。</a:t>
            </a:r>
          </a:p>
          <a:p>
            <a:pPr indent="457200"/>
            <a:r>
              <a:rPr lang="en-US" altLang="zh-CN" b="1" dirty="0"/>
              <a:t>3.</a:t>
            </a:r>
            <a:r>
              <a:rPr lang="zh-CN" altLang="zh-CN" b="1" dirty="0"/>
              <a:t>根据用户要求对数据库现有功能进行扩充</a:t>
            </a:r>
            <a:endParaRPr lang="zh-CN" altLang="zh-CN" dirty="0"/>
          </a:p>
          <a:p>
            <a:pPr indent="457200"/>
            <a:r>
              <a:rPr lang="en-US" altLang="zh-CN" b="1" dirty="0"/>
              <a:t>4.</a:t>
            </a:r>
            <a:r>
              <a:rPr lang="zh-CN" altLang="zh-CN" b="1" dirty="0"/>
              <a:t>及时改正运行中发现的系统错误</a:t>
            </a:r>
            <a:endParaRPr lang="zh-CN" altLang="zh-CN" dirty="0"/>
          </a:p>
        </p:txBody>
      </p:sp>
    </p:spTree>
    <p:extLst>
      <p:ext uri="{BB962C8B-B14F-4D97-AF65-F5344CB8AC3E}">
        <p14:creationId xmlns:p14="http://schemas.microsoft.com/office/powerpoint/2010/main" val="11237458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527169"/>
            <a:ext cx="4681369"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实战演练——打开指定的</a:t>
            </a:r>
            <a:r>
              <a:rPr lang="en-US" altLang="zh-CN" b="1" dirty="0"/>
              <a:t>Access</a:t>
            </a:r>
            <a:r>
              <a:rPr lang="zh-CN" altLang="zh-CN" b="1" dirty="0"/>
              <a:t>文件</a:t>
            </a:r>
          </a:p>
        </p:txBody>
      </p:sp>
      <p:sp>
        <p:nvSpPr>
          <p:cNvPr id="7" name="文本框 23">
            <a:extLst>
              <a:ext uri="{FF2B5EF4-FFF2-40B4-BE49-F238E27FC236}">
                <a16:creationId xmlns:a16="http://schemas.microsoft.com/office/drawing/2014/main" id="{639D47D3-2540-42BA-BC5C-1D25F2C24CD0}"/>
              </a:ext>
            </a:extLst>
          </p:cNvPr>
          <p:cNvSpPr txBox="1"/>
          <p:nvPr/>
        </p:nvSpPr>
        <p:spPr>
          <a:xfrm>
            <a:off x="1671619" y="1462692"/>
            <a:ext cx="9020725" cy="97384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了解了</a:t>
            </a:r>
            <a:r>
              <a:rPr lang="en-US" altLang="zh-CN" dirty="0"/>
              <a:t>Access</a:t>
            </a:r>
            <a:r>
              <a:rPr lang="zh-CN" altLang="zh-CN" dirty="0"/>
              <a:t>软件的启动和关闭，以及其他数据库的相关知识后，用户可以尝试试着启动</a:t>
            </a:r>
            <a:r>
              <a:rPr lang="en-US" altLang="zh-CN" dirty="0"/>
              <a:t>Access</a:t>
            </a:r>
            <a:r>
              <a:rPr lang="zh-CN" altLang="zh-CN" dirty="0"/>
              <a:t>文件，通过已启动的软件打开指定的</a:t>
            </a:r>
            <a:r>
              <a:rPr lang="en-US" altLang="zh-CN" dirty="0"/>
              <a:t>Access</a:t>
            </a:r>
            <a:r>
              <a:rPr lang="zh-CN" altLang="zh-CN" dirty="0"/>
              <a:t>文件。</a:t>
            </a:r>
          </a:p>
        </p:txBody>
      </p:sp>
      <p:pic>
        <p:nvPicPr>
          <p:cNvPr id="4098" name="图片 1">
            <a:extLst>
              <a:ext uri="{FF2B5EF4-FFF2-40B4-BE49-F238E27FC236}">
                <a16:creationId xmlns:a16="http://schemas.microsoft.com/office/drawing/2014/main" id="{3B46976D-E719-4EBF-BC21-EE917A2981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3110" y="3025077"/>
            <a:ext cx="7872671" cy="2011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14035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073671"/>
            <a:ext cx="9050192"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1.1.1  </a:t>
            </a:r>
            <a:r>
              <a:rPr lang="zh-CN" altLang="zh-CN" b="1" dirty="0"/>
              <a:t>数据库概述</a:t>
            </a:r>
          </a:p>
          <a:p>
            <a:pPr indent="457200"/>
            <a:r>
              <a:rPr lang="zh-CN" altLang="zh-CN" dirty="0"/>
              <a:t>通常来说，数据库系统是由计算机软件、硬件资源组成，它能够组织动态存储大量关联数据，从而方便多用户访问。它与文件系统的重要区别是数据的充分共享，交叉访问以及应用程序的高度独立性。</a:t>
            </a:r>
          </a:p>
          <a:p>
            <a:pPr indent="457200"/>
            <a:r>
              <a:rPr lang="zh-CN" altLang="zh-CN" dirty="0"/>
              <a:t>数据库技术在</a:t>
            </a:r>
            <a:r>
              <a:rPr lang="en-US" altLang="zh-CN" dirty="0"/>
              <a:t>20</a:t>
            </a:r>
            <a:r>
              <a:rPr lang="zh-CN" altLang="zh-CN" dirty="0"/>
              <a:t>世纪</a:t>
            </a:r>
            <a:r>
              <a:rPr lang="en-US" altLang="zh-CN" dirty="0"/>
              <a:t>60</a:t>
            </a:r>
            <a:r>
              <a:rPr lang="zh-CN" altLang="zh-CN" dirty="0"/>
              <a:t>年代发展起来，并在</a:t>
            </a:r>
            <a:r>
              <a:rPr lang="en-US" altLang="zh-CN" dirty="0"/>
              <a:t>20</a:t>
            </a:r>
            <a:r>
              <a:rPr lang="zh-CN" altLang="zh-CN" dirty="0"/>
              <a:t>世纪</a:t>
            </a:r>
            <a:r>
              <a:rPr lang="en-US" altLang="zh-CN" dirty="0"/>
              <a:t>70</a:t>
            </a:r>
            <a:r>
              <a:rPr lang="zh-CN" altLang="zh-CN" dirty="0"/>
              <a:t>年代后得到了非常广泛的应用，数据库技术是计算机科学技术中发展最快的重要分支之一，它已成为信息系统的重要技术支柱。</a:t>
            </a:r>
            <a:r>
              <a:rPr lang="en-US" altLang="zh-CN" dirty="0"/>
              <a:t>Access</a:t>
            </a:r>
            <a:r>
              <a:rPr lang="zh-CN" altLang="zh-CN" dirty="0"/>
              <a:t>作为</a:t>
            </a:r>
            <a:r>
              <a:rPr lang="en-US" altLang="zh-CN" dirty="0"/>
              <a:t>Office</a:t>
            </a:r>
            <a:r>
              <a:rPr lang="zh-CN" altLang="zh-CN" dirty="0"/>
              <a:t>办公软件系列中的一种关系型桌面数据库，具有界面友好、简单易学、应用广泛等特点，已经被越来越多的人所熟悉和使用。</a:t>
            </a:r>
          </a:p>
        </p:txBody>
      </p:sp>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67937" y="1334928"/>
            <a:ext cx="8456125"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在</a:t>
            </a:r>
            <a:r>
              <a:rPr lang="en-US" altLang="zh-CN" dirty="0"/>
              <a:t>Access</a:t>
            </a:r>
            <a:r>
              <a:rPr lang="zh-CN" altLang="zh-CN" dirty="0"/>
              <a:t>中，数据库就是指那些用来组成一个完整系统的所有表、关系、查询、视图（含触发器和存储过程）、窗体、报表、宏、模块等的集合体。同时，数据库还包含一些辅助对象，如菜单工具栏、数据库属性、启动属性等。</a:t>
            </a:r>
          </a:p>
          <a:p>
            <a:pPr indent="457200"/>
            <a:r>
              <a:rPr lang="zh-CN" altLang="zh-CN" dirty="0"/>
              <a:t>数据库管理系统是一种帮助用户对数据进行各种各样处理的工具，这一工具可以是简单的文字处理程序或者是一个表格，而</a:t>
            </a:r>
            <a:r>
              <a:rPr lang="en-US" altLang="zh-CN" dirty="0"/>
              <a:t>Access 2016</a:t>
            </a:r>
            <a:r>
              <a:rPr lang="zh-CN" altLang="zh-CN" dirty="0"/>
              <a:t>中为用户提供了多种复杂的数据查询和搜索等功能，以及表、窗体、报表等多种数据处理形式。</a:t>
            </a:r>
          </a:p>
        </p:txBody>
      </p:sp>
    </p:spTree>
    <p:extLst>
      <p:ext uri="{BB962C8B-B14F-4D97-AF65-F5344CB8AC3E}">
        <p14:creationId xmlns:p14="http://schemas.microsoft.com/office/powerpoint/2010/main" val="1859602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0993" y="621845"/>
            <a:ext cx="9336847"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1.1.2  Access</a:t>
            </a:r>
            <a:r>
              <a:rPr lang="zh-CN" altLang="zh-CN" b="1" dirty="0"/>
              <a:t>简介</a:t>
            </a:r>
          </a:p>
          <a:p>
            <a:pPr indent="457200"/>
            <a:r>
              <a:rPr lang="en-US" altLang="zh-CN" dirty="0"/>
              <a:t>Access</a:t>
            </a:r>
            <a:r>
              <a:rPr lang="zh-CN" altLang="zh-CN" dirty="0"/>
              <a:t>是</a:t>
            </a:r>
            <a:r>
              <a:rPr lang="en-US" altLang="zh-CN" dirty="0"/>
              <a:t>Microsoft</a:t>
            </a:r>
            <a:r>
              <a:rPr lang="zh-CN" altLang="zh-CN" dirty="0"/>
              <a:t>的数据库管理系统，它是</a:t>
            </a:r>
            <a:r>
              <a:rPr lang="en-US" altLang="zh-CN" dirty="0"/>
              <a:t>Microsoft Office</a:t>
            </a:r>
            <a:r>
              <a:rPr lang="zh-CN" altLang="zh-CN" dirty="0"/>
              <a:t>应用程序中包含套件的成员之一。</a:t>
            </a:r>
            <a:r>
              <a:rPr lang="en-US" altLang="zh-CN" dirty="0"/>
              <a:t>Access</a:t>
            </a:r>
            <a:r>
              <a:rPr lang="zh-CN" altLang="zh-CN" dirty="0"/>
              <a:t>是一种小型的数据库，常用于管理日常办公所需数据。其功能非常强大，操作界面简单，对操作人员的技术要求不高，容易上手。</a:t>
            </a:r>
          </a:p>
        </p:txBody>
      </p:sp>
      <p:pic>
        <p:nvPicPr>
          <p:cNvPr id="1026" name="图片 1">
            <a:extLst>
              <a:ext uri="{FF2B5EF4-FFF2-40B4-BE49-F238E27FC236}">
                <a16:creationId xmlns:a16="http://schemas.microsoft.com/office/drawing/2014/main" id="{96BA4788-5875-4E65-890F-9154CDFD18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4069" y="2629343"/>
            <a:ext cx="4943861" cy="329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25725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7173" y="945924"/>
            <a:ext cx="8783208" cy="142278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1.1.3  Access </a:t>
            </a:r>
            <a:r>
              <a:rPr lang="zh-CN" altLang="zh-CN" b="1" dirty="0"/>
              <a:t>的启动与退出</a:t>
            </a:r>
          </a:p>
          <a:p>
            <a:pPr indent="457200"/>
            <a:r>
              <a:rPr lang="zh-CN" altLang="zh-CN" dirty="0"/>
              <a:t>启动</a:t>
            </a:r>
            <a:r>
              <a:rPr lang="en-US" altLang="zh-CN" dirty="0"/>
              <a:t>Access 2016</a:t>
            </a:r>
            <a:r>
              <a:rPr lang="zh-CN" altLang="zh-CN" dirty="0"/>
              <a:t>方法非常简单，成功安装</a:t>
            </a:r>
            <a:r>
              <a:rPr lang="en-US" altLang="zh-CN" dirty="0"/>
              <a:t>Access</a:t>
            </a:r>
            <a:r>
              <a:rPr lang="zh-CN" altLang="zh-CN" dirty="0"/>
              <a:t>以后，一般都会生成桌面快捷图标，下面双击</a:t>
            </a:r>
            <a:r>
              <a:rPr lang="en-US" altLang="zh-CN" dirty="0"/>
              <a:t>Access</a:t>
            </a:r>
            <a:r>
              <a:rPr lang="zh-CN" altLang="zh-CN" dirty="0"/>
              <a:t>图标，便可以启动软件。</a:t>
            </a:r>
          </a:p>
        </p:txBody>
      </p:sp>
      <p:pic>
        <p:nvPicPr>
          <p:cNvPr id="2050" name="图片 1">
            <a:extLst>
              <a:ext uri="{FF2B5EF4-FFF2-40B4-BE49-F238E27FC236}">
                <a16:creationId xmlns:a16="http://schemas.microsoft.com/office/drawing/2014/main" id="{7953C8F9-833A-4A2A-B5D1-BE7D9DF9DB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0040" y="2723345"/>
            <a:ext cx="3641977" cy="271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
            <a:extLst>
              <a:ext uri="{FF2B5EF4-FFF2-40B4-BE49-F238E27FC236}">
                <a16:creationId xmlns:a16="http://schemas.microsoft.com/office/drawing/2014/main" id="{C4FE1A71-D6DC-40E4-BDB0-5F54FDE5D5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9984" y="2723345"/>
            <a:ext cx="4087620" cy="271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08069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86133" y="1059157"/>
            <a:ext cx="8938619"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完成数据库操作后，如果要退出数据库可以直接单击界面右上角的“关闭”按钮，退出数据库。除此之外，用户也可以在“文件”菜单中单击“关闭”选项，退出数据库。</a:t>
            </a:r>
          </a:p>
        </p:txBody>
      </p:sp>
      <p:pic>
        <p:nvPicPr>
          <p:cNvPr id="3074" name="图片 1">
            <a:extLst>
              <a:ext uri="{FF2B5EF4-FFF2-40B4-BE49-F238E27FC236}">
                <a16:creationId xmlns:a16="http://schemas.microsoft.com/office/drawing/2014/main" id="{2E7708A9-3BA8-464F-A30A-60A2FD8D4F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9867" y="2695007"/>
            <a:ext cx="4112200" cy="290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1">
            <a:extLst>
              <a:ext uri="{FF2B5EF4-FFF2-40B4-BE49-F238E27FC236}">
                <a16:creationId xmlns:a16="http://schemas.microsoft.com/office/drawing/2014/main" id="{D134A9AE-CA5C-4A0B-9E71-40E1DDE2FA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7199" y="2695007"/>
            <a:ext cx="3978868" cy="2900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120829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1975</TotalTime>
  <Words>4262</Words>
  <Application>Microsoft Office PowerPoint</Application>
  <PresentationFormat>宽屏</PresentationFormat>
  <Paragraphs>174</Paragraphs>
  <Slides>42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42</vt:i4>
      </vt:variant>
    </vt:vector>
  </HeadingPairs>
  <TitlesOfParts>
    <vt:vector size="48" baseType="lpstr">
      <vt:lpstr>微软雅黑</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556</cp:revision>
  <dcterms:created xsi:type="dcterms:W3CDTF">2020-06-26T11:31:00Z</dcterms:created>
  <dcterms:modified xsi:type="dcterms:W3CDTF">2023-01-09T03:05:26Z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