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47" r:id="rId7"/>
    <p:sldId id="548" r:id="rId8"/>
    <p:sldId id="549" r:id="rId9"/>
    <p:sldId id="550" r:id="rId10"/>
    <p:sldId id="551" r:id="rId11"/>
    <p:sldId id="552" r:id="rId12"/>
    <p:sldId id="536" r:id="rId13"/>
    <p:sldId id="553" r:id="rId14"/>
    <p:sldId id="554" r:id="rId15"/>
    <p:sldId id="555" r:id="rId16"/>
    <p:sldId id="556" r:id="rId17"/>
    <p:sldId id="557" r:id="rId18"/>
    <p:sldId id="558" r:id="rId19"/>
    <p:sldId id="559" r:id="rId20"/>
    <p:sldId id="560" r:id="rId21"/>
    <p:sldId id="561" r:id="rId22"/>
    <p:sldId id="562" r:id="rId23"/>
    <p:sldId id="563" r:id="rId24"/>
    <p:sldId id="564" r:id="rId25"/>
    <p:sldId id="565" r:id="rId26"/>
    <p:sldId id="566" r:id="rId27"/>
    <p:sldId id="567" r:id="rId28"/>
    <p:sldId id="568" r:id="rId29"/>
    <p:sldId id="512" r:id="rId30"/>
    <p:sldId id="569"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114" d="100"/>
          <a:sy n="114" d="100"/>
        </p:scale>
        <p:origin x="24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927156" y="4186262"/>
            <a:ext cx="6860198"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5</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查询的创建</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13937" y="869529"/>
            <a:ext cx="8964125" cy="471847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5.1.3  </a:t>
            </a:r>
            <a:r>
              <a:rPr lang="zh-CN" altLang="zh-CN" b="1" dirty="0"/>
              <a:t>主要视图简介</a:t>
            </a:r>
          </a:p>
          <a:p>
            <a:pPr indent="457200"/>
            <a:r>
              <a:rPr lang="zh-CN" altLang="zh-CN" dirty="0"/>
              <a:t>在</a:t>
            </a:r>
            <a:r>
              <a:rPr lang="en-US" altLang="zh-CN" dirty="0" err="1"/>
              <a:t>Accsee</a:t>
            </a:r>
            <a:r>
              <a:rPr lang="en-US" altLang="zh-CN" dirty="0"/>
              <a:t> 2016</a:t>
            </a:r>
            <a:r>
              <a:rPr lang="zh-CN" altLang="zh-CN" dirty="0"/>
              <a:t>中，查询具有</a:t>
            </a:r>
            <a:r>
              <a:rPr lang="en-US" altLang="zh-CN" dirty="0"/>
              <a:t>4</a:t>
            </a:r>
            <a:r>
              <a:rPr lang="zh-CN" altLang="zh-CN" dirty="0"/>
              <a:t>种视图：设计视图、数据表视图、数据透视图和</a:t>
            </a:r>
            <a:r>
              <a:rPr lang="en-US" altLang="zh-CN" dirty="0"/>
              <a:t>SQL</a:t>
            </a:r>
            <a:r>
              <a:rPr lang="zh-CN" altLang="zh-CN" dirty="0"/>
              <a:t>视图。</a:t>
            </a:r>
          </a:p>
          <a:p>
            <a:pPr indent="457200"/>
            <a:r>
              <a:rPr lang="en-US" altLang="zh-CN" b="1" dirty="0"/>
              <a:t>1.</a:t>
            </a:r>
            <a:r>
              <a:rPr lang="zh-CN" altLang="zh-CN" b="1" dirty="0"/>
              <a:t>设计视图</a:t>
            </a:r>
            <a:endParaRPr lang="zh-CN" altLang="zh-CN" dirty="0"/>
          </a:p>
          <a:p>
            <a:pPr indent="457200"/>
            <a:r>
              <a:rPr lang="zh-CN" altLang="zh-CN" dirty="0"/>
              <a:t>查询设计视图，就是查询设计器，通过该视图可以设计除</a:t>
            </a:r>
            <a:r>
              <a:rPr lang="en-US" altLang="zh-CN" dirty="0"/>
              <a:t>SQL</a:t>
            </a:r>
            <a:r>
              <a:rPr lang="zh-CN" altLang="zh-CN" dirty="0"/>
              <a:t>查询之外的任何类型的查询。</a:t>
            </a:r>
          </a:p>
          <a:p>
            <a:pPr indent="457200"/>
            <a:r>
              <a:rPr lang="en-US" altLang="zh-CN" b="1" dirty="0"/>
              <a:t>2.</a:t>
            </a:r>
            <a:r>
              <a:rPr lang="zh-CN" altLang="zh-CN" b="1" dirty="0"/>
              <a:t>数据表视图</a:t>
            </a:r>
            <a:endParaRPr lang="zh-CN" altLang="zh-CN" dirty="0"/>
          </a:p>
          <a:p>
            <a:pPr indent="457200"/>
            <a:r>
              <a:rPr lang="zh-CN" altLang="zh-CN" dirty="0"/>
              <a:t>查询数据表视图是查询的数据浏览器，通过该视图可以查看查询运行结果，即查询所检索到的记录。查询的数据表视图的操作和应用与表的数据表视图完全相同。</a:t>
            </a:r>
          </a:p>
        </p:txBody>
      </p:sp>
    </p:spTree>
    <p:extLst>
      <p:ext uri="{BB962C8B-B14F-4D97-AF65-F5344CB8AC3E}">
        <p14:creationId xmlns:p14="http://schemas.microsoft.com/office/powerpoint/2010/main" val="35965688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33109" y="1507217"/>
            <a:ext cx="8525782" cy="339861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数据透视图</a:t>
            </a:r>
            <a:endParaRPr lang="zh-CN" altLang="zh-CN" dirty="0"/>
          </a:p>
          <a:p>
            <a:pPr indent="457200"/>
            <a:r>
              <a:rPr lang="zh-CN" altLang="zh-CN" dirty="0"/>
              <a:t>查询数据透视图是将查询和数据透视表相结合的视图使用新方法。它同样能用于汇总并分析数据的目的。它是通过拖动不同的查询来实现查看不同级别的详细信息或指定布局。</a:t>
            </a:r>
          </a:p>
          <a:p>
            <a:pPr indent="457200"/>
            <a:r>
              <a:rPr lang="en-US" altLang="zh-CN" b="1" dirty="0"/>
              <a:t>4.SQL</a:t>
            </a:r>
            <a:r>
              <a:rPr lang="zh-CN" altLang="zh-CN" b="1" dirty="0"/>
              <a:t>视图</a:t>
            </a:r>
            <a:endParaRPr lang="zh-CN" altLang="zh-CN" dirty="0"/>
          </a:p>
          <a:p>
            <a:pPr indent="457200"/>
            <a:r>
              <a:rPr lang="zh-CN" altLang="zh-CN" dirty="0"/>
              <a:t>查询</a:t>
            </a:r>
            <a:r>
              <a:rPr lang="en-US" altLang="zh-CN" dirty="0"/>
              <a:t>SQL</a:t>
            </a:r>
            <a:r>
              <a:rPr lang="zh-CN" altLang="zh-CN" dirty="0"/>
              <a:t>视图按照</a:t>
            </a:r>
            <a:r>
              <a:rPr lang="en-US" altLang="zh-CN" dirty="0"/>
              <a:t>SQL</a:t>
            </a:r>
            <a:r>
              <a:rPr lang="zh-CN" altLang="zh-CN" dirty="0"/>
              <a:t>语法规范显示查询，即显示查询的</a:t>
            </a:r>
            <a:r>
              <a:rPr lang="en-US" altLang="zh-CN" dirty="0"/>
              <a:t>SQL</a:t>
            </a:r>
            <a:r>
              <a:rPr lang="zh-CN" altLang="zh-CN" dirty="0"/>
              <a:t>语句，此视图主要用于</a:t>
            </a:r>
            <a:r>
              <a:rPr lang="en-US" altLang="zh-CN" dirty="0"/>
              <a:t>SQL</a:t>
            </a:r>
            <a:r>
              <a:rPr lang="zh-CN" altLang="zh-CN" dirty="0"/>
              <a:t>查询。</a:t>
            </a:r>
          </a:p>
        </p:txBody>
      </p:sp>
    </p:spTree>
    <p:extLst>
      <p:ext uri="{BB962C8B-B14F-4D97-AF65-F5344CB8AC3E}">
        <p14:creationId xmlns:p14="http://schemas.microsoft.com/office/powerpoint/2010/main" val="4008622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362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202613" y="3972975"/>
            <a:ext cx="2646878" cy="830997"/>
          </a:xfrm>
          <a:prstGeom prst="rect">
            <a:avLst/>
          </a:prstGeom>
        </p:spPr>
        <p:txBody>
          <a:bodyPr wrap="none">
            <a:spAutoFit/>
          </a:bodyPr>
          <a:lstStyle/>
          <a:p>
            <a:r>
              <a:rPr lang="zh-CN" altLang="zh-CN" sz="4800" b="1" dirty="0"/>
              <a:t>创建查询</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488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943889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7671" y="811473"/>
            <a:ext cx="8756656"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5.2.1  </a:t>
            </a:r>
            <a:r>
              <a:rPr lang="zh-CN" altLang="zh-CN" b="1" dirty="0"/>
              <a:t>使用简单查询向导创建查询</a:t>
            </a:r>
          </a:p>
          <a:p>
            <a:pPr indent="457200"/>
            <a:r>
              <a:rPr lang="zh-CN" altLang="zh-CN" dirty="0"/>
              <a:t>简单查询即选择查询，此类查询从一个或多个表或查询中选择字段，并在数据表视图中显示符合条件的记录。选择查询是一种在中显示信息的数据库对象。如果用户对创建查询不够熟悉，可以通过查询向导创建查询</a:t>
            </a:r>
            <a:r>
              <a:rPr lang="zh-CN" altLang="en-US" dirty="0"/>
              <a:t>。</a:t>
            </a:r>
            <a:endParaRPr lang="zh-CN" altLang="zh-CN" dirty="0"/>
          </a:p>
        </p:txBody>
      </p:sp>
      <p:pic>
        <p:nvPicPr>
          <p:cNvPr id="1026" name="图片 1">
            <a:extLst>
              <a:ext uri="{FF2B5EF4-FFF2-40B4-BE49-F238E27FC236}">
                <a16:creationId xmlns:a16="http://schemas.microsoft.com/office/drawing/2014/main" id="{055BAB72-C847-4BAB-969E-95DCE54156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5483" y="2739633"/>
            <a:ext cx="5341031" cy="302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0612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942102"/>
            <a:ext cx="8756656"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5.2.2 </a:t>
            </a:r>
            <a:r>
              <a:rPr lang="zh-CN" altLang="zh-CN" b="1" dirty="0"/>
              <a:t>使用交叉表查询向导创建查询</a:t>
            </a:r>
          </a:p>
          <a:p>
            <a:pPr indent="457200"/>
            <a:r>
              <a:rPr lang="zh-CN" altLang="zh-CN" dirty="0"/>
              <a:t>在</a:t>
            </a:r>
            <a:r>
              <a:rPr lang="en-US" altLang="zh-CN" dirty="0" err="1"/>
              <a:t>Accsee</a:t>
            </a:r>
            <a:r>
              <a:rPr lang="en-US" altLang="zh-CN" dirty="0"/>
              <a:t> 2016</a:t>
            </a:r>
            <a:r>
              <a:rPr lang="zh-CN" altLang="zh-CN" dirty="0"/>
              <a:t>中，可使用向导或由查询设计网格来创建交叉表查询。在设计网格中，可以指定要作为列标题的字段值、作为行标题的字段值，以及进行总和、平均、计数或其他类型计算的字段值。</a:t>
            </a:r>
          </a:p>
        </p:txBody>
      </p:sp>
      <p:pic>
        <p:nvPicPr>
          <p:cNvPr id="2050" name="图片 1">
            <a:extLst>
              <a:ext uri="{FF2B5EF4-FFF2-40B4-BE49-F238E27FC236}">
                <a16:creationId xmlns:a16="http://schemas.microsoft.com/office/drawing/2014/main" id="{9C957468-A1B4-4E03-9129-A1004B67AB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9257" y="2994706"/>
            <a:ext cx="6871176" cy="2665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1111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49275"/>
            <a:ext cx="8756656"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5.2.3</a:t>
            </a:r>
            <a:r>
              <a:rPr lang="zh-CN" altLang="zh-CN" b="1" dirty="0"/>
              <a:t>使用查找重复项查询向导创建查询</a:t>
            </a:r>
          </a:p>
          <a:p>
            <a:pPr indent="457200"/>
            <a:r>
              <a:rPr lang="zh-CN" altLang="zh-CN" dirty="0"/>
              <a:t>将表的一个字段或字段组设置为主关键字，可以确保该字段或字段的取值在表中是唯一的，从而避免了重复出现。查找重复项查询向导，可以帮助用户在数据表中查找具有一个或多个字段内容相同的记录。此向导可以用来确定基本表中是否存在重复记录。</a:t>
            </a:r>
          </a:p>
        </p:txBody>
      </p:sp>
      <p:pic>
        <p:nvPicPr>
          <p:cNvPr id="3074" name="图片 1">
            <a:extLst>
              <a:ext uri="{FF2B5EF4-FFF2-40B4-BE49-F238E27FC236}">
                <a16:creationId xmlns:a16="http://schemas.microsoft.com/office/drawing/2014/main" id="{D496833F-30A9-4966-9B45-324868E04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6934" y="2999039"/>
            <a:ext cx="3995944" cy="28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42EAA55D-91CA-4DF1-8FF6-2B93222B1B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6076" y="2999039"/>
            <a:ext cx="3932517" cy="28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3054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78303"/>
            <a:ext cx="8852551" cy="23245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5.2.4</a:t>
            </a:r>
            <a:r>
              <a:rPr lang="zh-CN" altLang="zh-CN" b="1" dirty="0"/>
              <a:t>使用查找不匹配项查询向导创建查询</a:t>
            </a:r>
          </a:p>
          <a:p>
            <a:pPr indent="457200"/>
            <a:r>
              <a:rPr lang="zh-CN" altLang="zh-CN" dirty="0"/>
              <a:t>查找不匹配项查询向导，用来帮助用户在数据中查找不匹配记录的一个向导。根据查询不匹配项的结果，可以确定在某个表中是否存在与另外一个表没有对应记录的行，因为若存在这样的记录，就表明它们已经破坏了数据库的参照完整性，这样的记录是不允许存在的。</a:t>
            </a:r>
          </a:p>
        </p:txBody>
      </p:sp>
      <p:pic>
        <p:nvPicPr>
          <p:cNvPr id="4098" name="图片 1">
            <a:extLst>
              <a:ext uri="{FF2B5EF4-FFF2-40B4-BE49-F238E27FC236}">
                <a16:creationId xmlns:a16="http://schemas.microsoft.com/office/drawing/2014/main" id="{E7397978-E051-4760-8967-C7EAB67B96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1903" y="3106057"/>
            <a:ext cx="3805740" cy="271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57B3B4FB-E975-4187-B26B-82299F782A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6742" y="3106057"/>
            <a:ext cx="3711812" cy="271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4693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665556"/>
            <a:ext cx="8852551"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5.2.5  </a:t>
            </a:r>
            <a:r>
              <a:rPr lang="zh-CN" altLang="zh-CN" b="1" dirty="0"/>
              <a:t>用设计视图创建查询</a:t>
            </a:r>
          </a:p>
          <a:p>
            <a:pPr indent="457200"/>
            <a:r>
              <a:rPr lang="zh-CN" altLang="zh-CN" dirty="0"/>
              <a:t>利用向导创建查询固然是好方法，但是在很多情况下，向导帮助创建的查询尚不能满足需要，必须对向导创建的查询做进一步修改，以满足特殊需要。</a:t>
            </a:r>
          </a:p>
        </p:txBody>
      </p:sp>
      <p:pic>
        <p:nvPicPr>
          <p:cNvPr id="5122" name="图片 1">
            <a:extLst>
              <a:ext uri="{FF2B5EF4-FFF2-40B4-BE49-F238E27FC236}">
                <a16:creationId xmlns:a16="http://schemas.microsoft.com/office/drawing/2014/main" id="{4A21E900-C4FE-4C64-83EE-00464E3CA0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1621" y="2350541"/>
            <a:ext cx="5228758" cy="3338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11755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1907" y="549275"/>
            <a:ext cx="975216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5.2.6  </a:t>
            </a:r>
            <a:r>
              <a:rPr lang="zh-CN" altLang="zh-CN" b="1" dirty="0"/>
              <a:t>在设计视图窗口中的操作字段</a:t>
            </a:r>
          </a:p>
          <a:p>
            <a:pPr indent="457200"/>
            <a:r>
              <a:rPr lang="zh-CN" altLang="zh-CN" dirty="0"/>
              <a:t>在查询设计视图中可以方便地和移去字段、更改字段、插入和删除准则、排序记录、显示和隐蔽字段等。</a:t>
            </a:r>
          </a:p>
          <a:p>
            <a:pPr indent="457200"/>
            <a:r>
              <a:rPr lang="en-US" altLang="zh-CN" b="1" dirty="0"/>
              <a:t>1.</a:t>
            </a:r>
            <a:r>
              <a:rPr lang="zh-CN" altLang="zh-CN" b="1" dirty="0"/>
              <a:t>添加和移去字段</a:t>
            </a:r>
            <a:endParaRPr lang="zh-CN" altLang="zh-CN" dirty="0"/>
          </a:p>
          <a:p>
            <a:pPr indent="457200"/>
            <a:r>
              <a:rPr lang="zh-CN" altLang="zh-CN" dirty="0"/>
              <a:t>如果要在设计网格中添加字段，可以从字段列表中将此字段拖动到设计网格的列中。如果要删除设计网格中的字段，单击“列选定器”，然后按</a:t>
            </a:r>
            <a:r>
              <a:rPr lang="en-US" altLang="zh-CN" dirty="0"/>
              <a:t>Delete</a:t>
            </a:r>
            <a:r>
              <a:rPr lang="zh-CN" altLang="zh-CN" dirty="0"/>
              <a:t>键。</a:t>
            </a:r>
          </a:p>
          <a:p>
            <a:pPr indent="457200"/>
            <a:r>
              <a:rPr lang="en-US" altLang="zh-CN" b="1" dirty="0"/>
              <a:t>2.</a:t>
            </a:r>
            <a:r>
              <a:rPr lang="zh-CN" altLang="zh-CN" b="1" dirty="0"/>
              <a:t>移动查询设计网格中的字段</a:t>
            </a:r>
            <a:endParaRPr lang="zh-CN" altLang="zh-CN" dirty="0"/>
          </a:p>
          <a:p>
            <a:pPr indent="457200"/>
            <a:r>
              <a:rPr lang="zh-CN" altLang="zh-CN" dirty="0"/>
              <a:t>通过移动查询设计网格中的字段可以改变生成的最终查询中字段的排列顺序。要移动字段，首先单击相应字段的列选定器，然后将其拖放到目标位置。要移动多个字段，首先选定多个字段，方法是将鼠标拖运要移动的多个字段，或先单击要移动字段中的第一个字段，再按下</a:t>
            </a:r>
            <a:r>
              <a:rPr lang="en-US" altLang="zh-CN" dirty="0"/>
              <a:t>Shift</a:t>
            </a:r>
            <a:r>
              <a:rPr lang="zh-CN" altLang="zh-CN" dirty="0"/>
              <a:t>键，然后单击最后一个字段，将其拖到目标位置。</a:t>
            </a:r>
          </a:p>
        </p:txBody>
      </p:sp>
    </p:spTree>
    <p:extLst>
      <p:ext uri="{BB962C8B-B14F-4D97-AF65-F5344CB8AC3E}">
        <p14:creationId xmlns:p14="http://schemas.microsoft.com/office/powerpoint/2010/main" val="2883794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34761"/>
            <a:ext cx="975216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在查询中更改字段名</a:t>
            </a:r>
            <a:endParaRPr lang="zh-CN" altLang="zh-CN" dirty="0"/>
          </a:p>
          <a:p>
            <a:pPr indent="457200"/>
            <a:r>
              <a:rPr lang="zh-CN" altLang="zh-CN" dirty="0"/>
              <a:t>在将查询的源表或查询中的字段拖放到设计网格中后，查询自动将源表或查询的字段作为目标查询的字段名。但是为了更准确地说明字段中的数据，可以改变这些字段名。在定义新的计算字段或计算已有的字段的总和、计数和其他类型的总计时，这会特别有用。</a:t>
            </a:r>
          </a:p>
          <a:p>
            <a:pPr indent="457200"/>
            <a:r>
              <a:rPr lang="en-US" altLang="zh-CN" b="1" dirty="0"/>
              <a:t>4.</a:t>
            </a:r>
            <a:r>
              <a:rPr lang="zh-CN" altLang="zh-CN" b="1" dirty="0"/>
              <a:t>在查询中插入或删除准则行</a:t>
            </a:r>
            <a:endParaRPr lang="zh-CN" altLang="zh-CN" dirty="0"/>
          </a:p>
          <a:p>
            <a:pPr indent="457200"/>
            <a:r>
              <a:rPr lang="zh-CN" altLang="zh-CN" dirty="0"/>
              <a:t>如果要在查询设计视图中插入一个准则行，单击插入新行下方的行，然后在“插入”菜单中单击“行”命令。新行将插入在所单击的上方。如果要删除准则行，请单击相应行的任意位置，然后在“编辑”菜单上单击“删除行”命令。</a:t>
            </a:r>
          </a:p>
          <a:p>
            <a:pPr indent="457200"/>
            <a:r>
              <a:rPr lang="en-US" altLang="zh-CN" b="1" dirty="0"/>
              <a:t>5.</a:t>
            </a:r>
            <a:r>
              <a:rPr lang="zh-CN" altLang="zh-CN" b="1" dirty="0"/>
              <a:t>在查询中添加和删除准则</a:t>
            </a:r>
            <a:endParaRPr lang="zh-CN" altLang="zh-CN" dirty="0"/>
          </a:p>
          <a:p>
            <a:pPr indent="457200"/>
            <a:r>
              <a:rPr lang="zh-CN" altLang="zh-CN" dirty="0"/>
              <a:t>在查询中可以通过使用准则来检索满足特定条件的记录。在设计视图中可以完成准则的添加和删除。</a:t>
            </a:r>
          </a:p>
        </p:txBody>
      </p:sp>
    </p:spTree>
    <p:extLst>
      <p:ext uri="{BB962C8B-B14F-4D97-AF65-F5344CB8AC3E}">
        <p14:creationId xmlns:p14="http://schemas.microsoft.com/office/powerpoint/2010/main" val="31174498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510724" y="2243010"/>
            <a:ext cx="917055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本章主要讲述</a:t>
            </a:r>
            <a:r>
              <a:rPr lang="en-US" altLang="zh-CN" dirty="0"/>
              <a:t>Access 2016</a:t>
            </a:r>
            <a:r>
              <a:rPr lang="zh-CN" altLang="zh-CN" dirty="0"/>
              <a:t>数据库查询的相关知识。数据的查询就是根据用户需要在数据库中查找到特定范围的信息。当建立一个查询后，可以将它看作是一个简化的数据表，由它构成窗体、报表的数据来源，也可以以它为基础构成其他查询。</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753417"/>
            <a:ext cx="925078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a:t>
            </a:r>
            <a:r>
              <a:rPr lang="zh-CN" altLang="zh-CN" b="1" dirty="0"/>
              <a:t>在查询设计网格中更改列宽</a:t>
            </a:r>
            <a:endParaRPr lang="zh-CN" altLang="zh-CN" dirty="0"/>
          </a:p>
          <a:p>
            <a:pPr indent="457200"/>
            <a:r>
              <a:rPr lang="zh-CN" altLang="zh-CN" dirty="0"/>
              <a:t>如果查询的设计视图中设计网格的列宽不足以显示相应内容时，可以改变列宽。要改变列宽，首先将鼠标指针移到要更改列宽的列选定器的右边框，直到指针变为双向箭头。然后将边框向左拖拽使列变窄，或向右拖拽使列变宽。</a:t>
            </a:r>
          </a:p>
          <a:p>
            <a:pPr indent="457200"/>
            <a:r>
              <a:rPr lang="en-US" altLang="zh-CN" b="1" dirty="0"/>
              <a:t>7.</a:t>
            </a:r>
            <a:r>
              <a:rPr lang="zh-CN" altLang="zh-CN" b="1" dirty="0"/>
              <a:t>使用查询设计网格来排序功能</a:t>
            </a:r>
            <a:endParaRPr lang="zh-CN" altLang="zh-CN" dirty="0"/>
          </a:p>
          <a:p>
            <a:pPr indent="457200"/>
            <a:r>
              <a:rPr lang="zh-CN" altLang="zh-CN" dirty="0"/>
              <a:t>利用查询设计视图所设计的查询，如果未加指定，在查询运行时记录并不进行排序，如果需要进行排序，必须明确指定排列顺序。</a:t>
            </a:r>
          </a:p>
          <a:p>
            <a:pPr indent="457200"/>
            <a:r>
              <a:rPr lang="en-US" altLang="zh-CN" b="1" dirty="0"/>
              <a:t>8.</a:t>
            </a:r>
            <a:r>
              <a:rPr lang="zh-CN" altLang="zh-CN" b="1" dirty="0"/>
              <a:t>显示和隐藏字段</a:t>
            </a:r>
            <a:endParaRPr lang="zh-CN" altLang="zh-CN" dirty="0"/>
          </a:p>
          <a:p>
            <a:pPr indent="457200"/>
            <a:r>
              <a:rPr lang="zh-CN" altLang="zh-CN" dirty="0"/>
              <a:t>对于设计网格中的每个字段，用户都可以控制其是否显示在查询的数据表视图中，如果设计网格中某字段的显示行中的复选框被选中，则该字段将显示在数据表视图中，否则将不显示。</a:t>
            </a:r>
          </a:p>
        </p:txBody>
      </p:sp>
    </p:spTree>
    <p:extLst>
      <p:ext uri="{BB962C8B-B14F-4D97-AF65-F5344CB8AC3E}">
        <p14:creationId xmlns:p14="http://schemas.microsoft.com/office/powerpoint/2010/main" val="3787551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362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202613" y="3972975"/>
            <a:ext cx="2646878" cy="830997"/>
          </a:xfrm>
          <a:prstGeom prst="rect">
            <a:avLst/>
          </a:prstGeom>
        </p:spPr>
        <p:txBody>
          <a:bodyPr wrap="none">
            <a:spAutoFit/>
          </a:bodyPr>
          <a:lstStyle/>
          <a:p>
            <a:r>
              <a:rPr lang="zh-CN" altLang="zh-CN" sz="4800" b="1" dirty="0"/>
              <a:t>操作查询</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488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042119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5161" y="797786"/>
            <a:ext cx="9132605" cy="142372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5.3.1  </a:t>
            </a:r>
            <a:r>
              <a:rPr lang="zh-CN" altLang="zh-CN" b="1" dirty="0"/>
              <a:t>生成表查询</a:t>
            </a:r>
          </a:p>
          <a:p>
            <a:pPr indent="457200"/>
            <a:r>
              <a:rPr lang="zh-CN" altLang="zh-CN" dirty="0"/>
              <a:t>所谓生成表查询，就是利用一个或多个表的全部或部分数据新建一个表，以对数据库中一部分特定数据进行备份，可将查询生成的数据转换成表数据。</a:t>
            </a:r>
          </a:p>
        </p:txBody>
      </p:sp>
      <p:pic>
        <p:nvPicPr>
          <p:cNvPr id="6146" name="图片 1">
            <a:extLst>
              <a:ext uri="{FF2B5EF4-FFF2-40B4-BE49-F238E27FC236}">
                <a16:creationId xmlns:a16="http://schemas.microsoft.com/office/drawing/2014/main" id="{2AE1633E-54D7-482E-A957-3044D25799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0145" y="3042864"/>
            <a:ext cx="4119421" cy="2126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B9AB4183-C0A2-432A-945D-079058F819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1119" y="2728487"/>
            <a:ext cx="3879795" cy="275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7952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498433"/>
            <a:ext cx="9132605"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5.3.2  </a:t>
            </a:r>
            <a:r>
              <a:rPr lang="zh-CN" altLang="zh-CN" b="1" dirty="0"/>
              <a:t>删除查询</a:t>
            </a:r>
          </a:p>
          <a:p>
            <a:pPr indent="457200"/>
            <a:r>
              <a:rPr lang="zh-CN" altLang="zh-CN" dirty="0"/>
              <a:t>删除查询是可以从一个或多个表中删除一组记录的查询。删除查询根据其所涉及的表及表之间的关系可以简单地划分为</a:t>
            </a:r>
            <a:r>
              <a:rPr lang="en-US" altLang="zh-CN" dirty="0"/>
              <a:t>3</a:t>
            </a:r>
            <a:r>
              <a:rPr lang="zh-CN" altLang="zh-CN" dirty="0"/>
              <a:t>种类型：删除单个表或一对一关系表中记录；使用只包含一对多关系中一端的表的查询来删除多端表记录；使用包含一对多关系中两端的表的查询来删除两端表记录。</a:t>
            </a:r>
          </a:p>
        </p:txBody>
      </p:sp>
      <p:pic>
        <p:nvPicPr>
          <p:cNvPr id="7170" name="图片 1">
            <a:extLst>
              <a:ext uri="{FF2B5EF4-FFF2-40B4-BE49-F238E27FC236}">
                <a16:creationId xmlns:a16="http://schemas.microsoft.com/office/drawing/2014/main" id="{27448272-6776-4414-A9D3-ADC0383B2F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4290" y="2895558"/>
            <a:ext cx="5643420" cy="309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73594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29697" y="549275"/>
            <a:ext cx="9132605"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5.3.2  </a:t>
            </a:r>
            <a:r>
              <a:rPr lang="zh-CN" altLang="zh-CN" b="1" dirty="0"/>
              <a:t>追加查询</a:t>
            </a:r>
          </a:p>
          <a:p>
            <a:pPr indent="457200"/>
            <a:r>
              <a:rPr lang="zh-CN" altLang="zh-CN" dirty="0"/>
              <a:t>所谓追加查询，就是将一个或多个表中的一组数据追加到另一个表的尾部。例如，公司生产一批新产品，可以将新产品的信息追加到文具销售统计表中去。</a:t>
            </a:r>
          </a:p>
        </p:txBody>
      </p:sp>
      <p:pic>
        <p:nvPicPr>
          <p:cNvPr id="8194" name="图片 1">
            <a:extLst>
              <a:ext uri="{FF2B5EF4-FFF2-40B4-BE49-F238E27FC236}">
                <a16:creationId xmlns:a16="http://schemas.microsoft.com/office/drawing/2014/main" id="{8C6CF3AC-4D5F-4869-8793-E399E690A8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042" y="2251627"/>
            <a:ext cx="4991913" cy="342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84288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2666" y="1117213"/>
            <a:ext cx="9400063"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5.3.3  </a:t>
            </a:r>
            <a:r>
              <a:rPr lang="zh-CN" altLang="zh-CN" b="1" dirty="0"/>
              <a:t>更新查询</a:t>
            </a:r>
          </a:p>
          <a:p>
            <a:pPr indent="457200"/>
            <a:r>
              <a:rPr lang="zh-CN" altLang="zh-CN" dirty="0"/>
              <a:t>用户不仅可以利用查询将某个表中查询到的满足某些条件的记录从其所在表中删除掉，或追加到另一表中，或者将查询结果保存到另一个表，还可以利用查询结果更新一个表。</a:t>
            </a:r>
          </a:p>
          <a:p>
            <a:pPr indent="457200"/>
            <a:r>
              <a:rPr lang="zh-CN" altLang="zh-CN" dirty="0"/>
              <a:t>使用更新查询可以添加、更改或删除一条或多条现有记录中的数据。可以将更新查询视为一种功能强大的“查找和替换”对话框形式。可以输入选择条件（大致相当于搜索字符串）和更新条件（大致相当于替换字符串）。与“查找和替换”对话框不同，更新查询可接受多个条件，使用户可以一次更新大量记录，并可以一次更改多个表中的记录。</a:t>
            </a:r>
          </a:p>
        </p:txBody>
      </p:sp>
    </p:spTree>
    <p:extLst>
      <p:ext uri="{BB962C8B-B14F-4D97-AF65-F5344CB8AC3E}">
        <p14:creationId xmlns:p14="http://schemas.microsoft.com/office/powerpoint/2010/main" val="3241439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362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202613" y="3972975"/>
            <a:ext cx="2626040" cy="830997"/>
          </a:xfrm>
          <a:prstGeom prst="rect">
            <a:avLst/>
          </a:prstGeom>
        </p:spPr>
        <p:txBody>
          <a:bodyPr wrap="none">
            <a:spAutoFit/>
          </a:bodyPr>
          <a:lstStyle/>
          <a:p>
            <a:r>
              <a:rPr lang="en-US" altLang="zh-CN" sz="4800" b="1" dirty="0"/>
              <a:t>SQL</a:t>
            </a:r>
            <a:r>
              <a:rPr lang="zh-CN" altLang="zh-CN" sz="4800" b="1" dirty="0"/>
              <a:t>查询</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488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994169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610698"/>
            <a:ext cx="9296935" cy="329513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SQL</a:t>
            </a:r>
            <a:r>
              <a:rPr lang="zh-CN" altLang="zh-CN" dirty="0"/>
              <a:t>查询是使用</a:t>
            </a:r>
            <a:r>
              <a:rPr lang="en-US" altLang="zh-CN" dirty="0"/>
              <a:t>SQL</a:t>
            </a:r>
            <a:r>
              <a:rPr lang="zh-CN" altLang="zh-CN" dirty="0"/>
              <a:t>语句创建的结构化查询。</a:t>
            </a:r>
            <a:r>
              <a:rPr lang="en-US" altLang="zh-CN" dirty="0"/>
              <a:t>SQL</a:t>
            </a:r>
            <a:r>
              <a:rPr lang="zh-CN" altLang="zh-CN" dirty="0"/>
              <a:t>查询包括联合查询、传递查询、数据定义查询和子查询等。</a:t>
            </a:r>
            <a:r>
              <a:rPr lang="en-US" altLang="zh-CN" dirty="0"/>
              <a:t>SQL</a:t>
            </a:r>
            <a:r>
              <a:rPr lang="zh-CN" altLang="zh-CN" dirty="0"/>
              <a:t>查询语句是业界通用的关系数据库的数据处理规范，它独立于平台，具有较好的开放性、可移植性和可扩展性。</a:t>
            </a:r>
          </a:p>
          <a:p>
            <a:pPr indent="457200"/>
            <a:r>
              <a:rPr lang="en-US" altLang="zh-CN" b="1" dirty="0"/>
              <a:t>5.4.1  SELECT</a:t>
            </a:r>
            <a:r>
              <a:rPr lang="zh-CN" altLang="zh-CN" b="1" dirty="0"/>
              <a:t>语句</a:t>
            </a:r>
          </a:p>
          <a:p>
            <a:pPr indent="457200"/>
            <a:r>
              <a:rPr lang="en-US" altLang="zh-CN" dirty="0"/>
              <a:t>SELECT</a:t>
            </a:r>
            <a:r>
              <a:rPr lang="zh-CN" altLang="zh-CN" dirty="0"/>
              <a:t>语句是创建</a:t>
            </a:r>
            <a:r>
              <a:rPr lang="en-US" altLang="zh-CN" dirty="0"/>
              <a:t>SQL</a:t>
            </a:r>
            <a:r>
              <a:rPr lang="zh-CN" altLang="zh-CN" dirty="0"/>
              <a:t>查询中最常用的语句，它指示</a:t>
            </a:r>
            <a:r>
              <a:rPr lang="en-US" altLang="zh-CN" dirty="0"/>
              <a:t>Microsoft Jet</a:t>
            </a:r>
            <a:r>
              <a:rPr lang="zh-CN" altLang="zh-CN" dirty="0"/>
              <a:t>数据库引擎返回数据库中的信息，此时将数据库看作记录的集合。</a:t>
            </a:r>
            <a:endParaRPr lang="en-US" altLang="zh-CN" dirty="0"/>
          </a:p>
          <a:p>
            <a:pPr indent="457200"/>
            <a:r>
              <a:rPr lang="en-US" altLang="zh-CN" dirty="0"/>
              <a:t>SELECT</a:t>
            </a:r>
            <a:r>
              <a:rPr lang="zh-CN" altLang="zh-CN" dirty="0"/>
              <a:t>语句中，最常用的三个关键字分别是</a:t>
            </a:r>
            <a:r>
              <a:rPr lang="en-US" altLang="zh-CN" dirty="0"/>
              <a:t>SELECT</a:t>
            </a:r>
            <a:r>
              <a:rPr lang="zh-CN" altLang="zh-CN" dirty="0"/>
              <a:t>、</a:t>
            </a:r>
            <a:r>
              <a:rPr lang="en-US" altLang="zh-CN" dirty="0"/>
              <a:t>FROM</a:t>
            </a:r>
            <a:r>
              <a:rPr lang="zh-CN" altLang="zh-CN" dirty="0"/>
              <a:t>和</a:t>
            </a:r>
            <a:r>
              <a:rPr lang="en-US" altLang="zh-CN" dirty="0"/>
              <a:t>WHERE</a:t>
            </a:r>
            <a:r>
              <a:rPr lang="zh-CN" altLang="zh-CN" dirty="0"/>
              <a:t>。</a:t>
            </a:r>
          </a:p>
        </p:txBody>
      </p:sp>
    </p:spTree>
    <p:extLst>
      <p:ext uri="{BB962C8B-B14F-4D97-AF65-F5344CB8AC3E}">
        <p14:creationId xmlns:p14="http://schemas.microsoft.com/office/powerpoint/2010/main" val="13722466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7531" y="549275"/>
            <a:ext cx="929693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5.4.2  </a:t>
            </a:r>
            <a:r>
              <a:rPr lang="zh-CN" altLang="zh-CN" b="1" dirty="0"/>
              <a:t>使用</a:t>
            </a:r>
            <a:r>
              <a:rPr lang="en-US" altLang="zh-CN" b="1" dirty="0"/>
              <a:t>SQL</a:t>
            </a:r>
            <a:r>
              <a:rPr lang="zh-CN" altLang="zh-CN" b="1" dirty="0"/>
              <a:t>语句修改查询的条件</a:t>
            </a:r>
          </a:p>
          <a:p>
            <a:pPr indent="457200"/>
            <a:r>
              <a:rPr lang="zh-CN" altLang="zh-CN" dirty="0"/>
              <a:t>使用</a:t>
            </a:r>
            <a:r>
              <a:rPr lang="en-US" altLang="zh-CN" dirty="0"/>
              <a:t>SQL</a:t>
            </a:r>
            <a:r>
              <a:rPr lang="zh-CN" altLang="zh-CN" dirty="0"/>
              <a:t>语句，可以直接在</a:t>
            </a:r>
            <a:r>
              <a:rPr lang="en-US" altLang="zh-CN" dirty="0"/>
              <a:t>SQL</a:t>
            </a:r>
            <a:r>
              <a:rPr lang="zh-CN" altLang="zh-CN" dirty="0"/>
              <a:t>视图中修改已建立查询中的条件。下面将“生产统计”数据库中已建立的“查询</a:t>
            </a:r>
            <a:r>
              <a:rPr lang="en-US" altLang="zh-CN" dirty="0"/>
              <a:t>1</a:t>
            </a:r>
            <a:r>
              <a:rPr lang="zh-CN" altLang="zh-CN" dirty="0"/>
              <a:t>”的查询条件由原来的“</a:t>
            </a:r>
            <a:r>
              <a:rPr lang="en-US" altLang="zh-CN" dirty="0"/>
              <a:t>3000</a:t>
            </a:r>
            <a:r>
              <a:rPr lang="zh-CN" altLang="zh-CN" dirty="0"/>
              <a:t>”至“</a:t>
            </a:r>
            <a:r>
              <a:rPr lang="en-US" altLang="zh-CN" dirty="0"/>
              <a:t>5000</a:t>
            </a:r>
            <a:r>
              <a:rPr lang="zh-CN" altLang="zh-CN" dirty="0"/>
              <a:t>”更改为“</a:t>
            </a:r>
            <a:r>
              <a:rPr lang="en-US" altLang="zh-CN" dirty="0"/>
              <a:t>4000</a:t>
            </a:r>
            <a:r>
              <a:rPr lang="zh-CN" altLang="zh-CN" dirty="0"/>
              <a:t>”至“</a:t>
            </a:r>
            <a:r>
              <a:rPr lang="en-US" altLang="zh-CN" dirty="0"/>
              <a:t>6000</a:t>
            </a:r>
            <a:r>
              <a:rPr lang="zh-CN" altLang="zh-CN" dirty="0"/>
              <a:t>”。</a:t>
            </a:r>
          </a:p>
        </p:txBody>
      </p:sp>
      <p:pic>
        <p:nvPicPr>
          <p:cNvPr id="9218" name="图片 1">
            <a:extLst>
              <a:ext uri="{FF2B5EF4-FFF2-40B4-BE49-F238E27FC236}">
                <a16:creationId xmlns:a16="http://schemas.microsoft.com/office/drawing/2014/main" id="{D54EE45B-0772-4F31-8B16-3385A6B9B4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2497" y="2433893"/>
            <a:ext cx="5447005" cy="34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96119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20" y="527169"/>
            <a:ext cx="4817286"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实战演练——管理水果销售统计数据库</a:t>
            </a:r>
            <a:endParaRPr lang="zh-CN" altLang="zh-CN" dirty="0"/>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199820"/>
            <a:ext cx="902072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对于包含大量销售数据的数据库，如何管理这些数据呢？下面以管理“水果销售统计”数据库中的数据为例进行介绍。</a:t>
            </a:r>
          </a:p>
          <a:p>
            <a:pPr indent="457200"/>
            <a:r>
              <a:rPr lang="en-US" altLang="zh-CN" b="1" dirty="0"/>
              <a:t>1.</a:t>
            </a:r>
            <a:r>
              <a:rPr lang="zh-CN" altLang="zh-CN" b="1" dirty="0"/>
              <a:t>添加现有字段</a:t>
            </a:r>
            <a:endParaRPr lang="zh-CN" altLang="zh-CN" dirty="0"/>
          </a:p>
          <a:p>
            <a:pPr indent="457200"/>
            <a:r>
              <a:rPr lang="zh-CN" altLang="zh-CN" dirty="0"/>
              <a:t>如果新建表中的多个数据需要应用已有表中多个字段的数据时。</a:t>
            </a:r>
          </a:p>
        </p:txBody>
      </p:sp>
      <p:pic>
        <p:nvPicPr>
          <p:cNvPr id="10242" name="图片 1">
            <a:extLst>
              <a:ext uri="{FF2B5EF4-FFF2-40B4-BE49-F238E27FC236}">
                <a16:creationId xmlns:a16="http://schemas.microsoft.com/office/drawing/2014/main" id="{4DBB356D-D64A-4199-AD5E-C0D2520F98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564" y="3429000"/>
            <a:ext cx="6576871" cy="222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403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883897" y="134189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8033197" y="147122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886565" y="2399228"/>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907909" y="3437171"/>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8046266" y="253056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8017674" y="358375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919616" y="2383766"/>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创建查询</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933471" y="3432256"/>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操作查询</a:t>
            </a:r>
            <a:endParaRPr lang="zh-CN" altLang="en-US" dirty="0"/>
          </a:p>
        </p:txBody>
      </p:sp>
      <p:sp>
        <p:nvSpPr>
          <p:cNvPr id="22" name="文本框 21">
            <a:hlinkClick r:id="rId4" action="ppaction://hlinksldjump"/>
            <a:extLst>
              <a:ext uri="{FF2B5EF4-FFF2-40B4-BE49-F238E27FC236}">
                <a16:creationId xmlns:a16="http://schemas.microsoft.com/office/drawing/2014/main" id="{A4FA8CBE-305F-4333-AF39-400B25841AD0}"/>
              </a:ext>
            </a:extLst>
          </p:cNvPr>
          <p:cNvSpPr txBox="1"/>
          <p:nvPr/>
        </p:nvSpPr>
        <p:spPr>
          <a:xfrm>
            <a:off x="8926876" y="1331482"/>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认识查询</a:t>
            </a:r>
            <a:endParaRPr lang="zh-CN" altLang="en-US" dirty="0"/>
          </a:p>
        </p:txBody>
      </p:sp>
      <p:sp>
        <p:nvSpPr>
          <p:cNvPr id="13" name="文本框 12">
            <a:extLst>
              <a:ext uri="{FF2B5EF4-FFF2-40B4-BE49-F238E27FC236}">
                <a16:creationId xmlns:a16="http://schemas.microsoft.com/office/drawing/2014/main" id="{4996F3D3-18E8-4464-A8D2-8D67610EE59D}"/>
              </a:ext>
            </a:extLst>
          </p:cNvPr>
          <p:cNvSpPr txBox="1"/>
          <p:nvPr/>
        </p:nvSpPr>
        <p:spPr>
          <a:xfrm>
            <a:off x="7903465" y="4505043"/>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4" name="直接连接符 13">
            <a:extLst>
              <a:ext uri="{FF2B5EF4-FFF2-40B4-BE49-F238E27FC236}">
                <a16:creationId xmlns:a16="http://schemas.microsoft.com/office/drawing/2014/main" id="{FBE9AF99-F497-4F77-8B21-B9E6CDCD527E}"/>
              </a:ext>
            </a:extLst>
          </p:cNvPr>
          <p:cNvCxnSpPr/>
          <p:nvPr/>
        </p:nvCxnSpPr>
        <p:spPr>
          <a:xfrm flipH="1">
            <a:off x="8044136" y="463648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文本框 14">
            <a:hlinkClick r:id="rId5" action="ppaction://hlinksldjump"/>
            <a:extLst>
              <a:ext uri="{FF2B5EF4-FFF2-40B4-BE49-F238E27FC236}">
                <a16:creationId xmlns:a16="http://schemas.microsoft.com/office/drawing/2014/main" id="{7A7A1D8E-0B7B-47BB-8AF2-19B2C8A9BD59}"/>
              </a:ext>
            </a:extLst>
          </p:cNvPr>
          <p:cNvSpPr txBox="1"/>
          <p:nvPr/>
        </p:nvSpPr>
        <p:spPr>
          <a:xfrm>
            <a:off x="8948996" y="4436405"/>
            <a:ext cx="118494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SQL</a:t>
            </a:r>
            <a:r>
              <a:rPr lang="zh-CN" altLang="zh-CN" dirty="0"/>
              <a:t>查询</a:t>
            </a: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6134" y="527169"/>
            <a:ext cx="4817286"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实战演练——管理水果销售统计数据库</a:t>
            </a:r>
            <a:endParaRPr lang="zh-CN" altLang="zh-CN" dirty="0"/>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161391"/>
            <a:ext cx="9020725"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生成表查询</a:t>
            </a:r>
            <a:endParaRPr lang="zh-CN" altLang="zh-CN" dirty="0"/>
          </a:p>
          <a:p>
            <a:pPr indent="457200"/>
            <a:r>
              <a:rPr lang="zh-CN" altLang="zh-CN" dirty="0"/>
              <a:t>生成表查询是指将查询结果直接保存在表中，在利用查询结果时，可以将查询结果由动态数据转化为利用生成表查询结果的新建表。</a:t>
            </a:r>
          </a:p>
        </p:txBody>
      </p:sp>
      <p:pic>
        <p:nvPicPr>
          <p:cNvPr id="11266" name="图片 1">
            <a:extLst>
              <a:ext uri="{FF2B5EF4-FFF2-40B4-BE49-F238E27FC236}">
                <a16:creationId xmlns:a16="http://schemas.microsoft.com/office/drawing/2014/main" id="{9C8AD312-D4DD-48AA-93C7-A7C191ECD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275" y="2842378"/>
            <a:ext cx="6477449" cy="2862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2694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362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96212" y="3972975"/>
            <a:ext cx="2646878" cy="830997"/>
          </a:xfrm>
          <a:prstGeom prst="rect">
            <a:avLst/>
          </a:prstGeom>
        </p:spPr>
        <p:txBody>
          <a:bodyPr wrap="none">
            <a:spAutoFit/>
          </a:bodyPr>
          <a:lstStyle/>
          <a:p>
            <a:r>
              <a:rPr lang="zh-CN" altLang="zh-CN" sz="4800" b="1" dirty="0"/>
              <a:t>认识查询</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488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16789" y="651816"/>
            <a:ext cx="926750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5.1.1  </a:t>
            </a:r>
            <a:r>
              <a:rPr lang="zh-CN" altLang="zh-CN" b="1" dirty="0"/>
              <a:t>查询的功能</a:t>
            </a:r>
          </a:p>
          <a:p>
            <a:pPr indent="457200"/>
            <a:r>
              <a:rPr lang="zh-CN" altLang="zh-CN" dirty="0"/>
              <a:t>查询可将多个表的数据组合在一起，从中检索符合特定条件的数据，并指定给窗体、报表或数据访问页作为数据源。另外还可以通过查询向多个表中添加和编辑数据。利用查询可以通过不同的方法来查看、更改以及分析数据，从多个表中获取的数据可以按特定的顺序进行排序。</a:t>
            </a:r>
          </a:p>
          <a:p>
            <a:pPr indent="457200"/>
            <a:r>
              <a:rPr lang="zh-CN" altLang="zh-CN" dirty="0"/>
              <a:t>查询为我们使用数据库提供了极大的方便，通过查询不仅可以检索数据库中的信息，还可以利用查询直接编辑数据源中的数据，而且这种编辑一次就可以更改整个数据库的相关数据。</a:t>
            </a:r>
          </a:p>
          <a:p>
            <a:pPr indent="457200"/>
            <a:r>
              <a:rPr lang="zh-CN" altLang="zh-CN" dirty="0"/>
              <a:t>如果某个数据可以实时地反映数据库中数据的变化，那么它就是一个动态的数据集合。它是一个或几个数据库表的动态表现窗口，对它进行一系列操作通常会影响数据库本身的基本表。</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37768" y="592817"/>
            <a:ext cx="960377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在</a:t>
            </a:r>
            <a:r>
              <a:rPr lang="en-US" altLang="zh-CN" dirty="0"/>
              <a:t> Access 2016</a:t>
            </a:r>
            <a:r>
              <a:rPr lang="zh-CN" altLang="zh-CN" dirty="0"/>
              <a:t>中，查询的功能如下：</a:t>
            </a:r>
          </a:p>
          <a:p>
            <a:pPr indent="457200"/>
            <a:r>
              <a:rPr lang="en-US" altLang="zh-CN" b="1" dirty="0"/>
              <a:t>1.</a:t>
            </a:r>
            <a:r>
              <a:rPr lang="zh-CN" altLang="zh-CN" b="1" dirty="0"/>
              <a:t>选择字段</a:t>
            </a:r>
            <a:endParaRPr lang="zh-CN" altLang="zh-CN" dirty="0"/>
          </a:p>
          <a:p>
            <a:pPr indent="457200"/>
            <a:r>
              <a:rPr lang="zh-CN" altLang="zh-CN" dirty="0"/>
              <a:t>用户可以在查询中可以选择不必包括表中的所有字段。</a:t>
            </a:r>
          </a:p>
          <a:p>
            <a:pPr indent="457200"/>
            <a:r>
              <a:rPr lang="en-US" altLang="zh-CN" b="1" dirty="0"/>
              <a:t>2.</a:t>
            </a:r>
            <a:r>
              <a:rPr lang="zh-CN" altLang="zh-CN" b="1" dirty="0"/>
              <a:t>选择记录</a:t>
            </a:r>
            <a:endParaRPr lang="zh-CN" altLang="zh-CN" dirty="0"/>
          </a:p>
          <a:p>
            <a:pPr indent="457200"/>
            <a:r>
              <a:rPr lang="zh-CN" altLang="zh-CN" dirty="0"/>
              <a:t>用户可以指定一个或多个条件，只有符合条件的记录才能在查询结果中显示出来。</a:t>
            </a:r>
          </a:p>
          <a:p>
            <a:pPr indent="457200"/>
            <a:r>
              <a:rPr lang="en-US" altLang="zh-CN" b="1" dirty="0"/>
              <a:t>3.</a:t>
            </a:r>
            <a:r>
              <a:rPr lang="zh-CN" altLang="zh-CN" b="1" dirty="0"/>
              <a:t>分组和排序功能</a:t>
            </a:r>
            <a:endParaRPr lang="zh-CN" altLang="zh-CN" dirty="0"/>
          </a:p>
          <a:p>
            <a:pPr indent="457200"/>
            <a:r>
              <a:rPr lang="zh-CN" altLang="zh-CN" dirty="0"/>
              <a:t>用户可以对查询结果进行分组，并指定浏览的顺序。</a:t>
            </a:r>
          </a:p>
          <a:p>
            <a:pPr indent="457200"/>
            <a:r>
              <a:rPr lang="en-US" altLang="zh-CN" b="1" dirty="0"/>
              <a:t>4.</a:t>
            </a:r>
            <a:r>
              <a:rPr lang="zh-CN" altLang="zh-CN" b="1" dirty="0"/>
              <a:t>完成计算功能</a:t>
            </a:r>
            <a:endParaRPr lang="zh-CN" altLang="zh-CN" dirty="0"/>
          </a:p>
          <a:p>
            <a:pPr indent="457200"/>
            <a:r>
              <a:rPr lang="zh-CN" altLang="zh-CN" dirty="0"/>
              <a:t>用户可以建立一个计算字段，利用计算字段保存计算结果。计算字段根据一个或多个表中的一个或多个字段计算出表中没有的数据。为了在表单和报表中显示计算字段，用户可以建立一个包含计算字段的查询。</a:t>
            </a:r>
          </a:p>
        </p:txBody>
      </p:sp>
    </p:spTree>
    <p:extLst>
      <p:ext uri="{BB962C8B-B14F-4D97-AF65-F5344CB8AC3E}">
        <p14:creationId xmlns:p14="http://schemas.microsoft.com/office/powerpoint/2010/main" val="1016282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28077" y="1653302"/>
            <a:ext cx="9257638" cy="326704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a:t>
            </a:r>
            <a:r>
              <a:rPr lang="zh-CN" altLang="zh-CN" b="1" dirty="0"/>
              <a:t>使用查询作为窗体、报表或数据访问页的记录源</a:t>
            </a:r>
            <a:endParaRPr lang="zh-CN" altLang="zh-CN" dirty="0"/>
          </a:p>
          <a:p>
            <a:pPr indent="457200"/>
            <a:r>
              <a:rPr lang="zh-CN" altLang="zh-CN" dirty="0"/>
              <a:t>为了从一个或多个表中选择合适的数据，以便在窗体或报表中进行显示，用户可以建立一个条件查询，将该查询从基表中检索最新数据。</a:t>
            </a:r>
          </a:p>
          <a:p>
            <a:pPr indent="457200"/>
            <a:r>
              <a:rPr lang="en-US" altLang="zh-CN" b="1" dirty="0"/>
              <a:t>6.</a:t>
            </a:r>
            <a:r>
              <a:rPr lang="zh-CN" altLang="zh-CN" b="1" dirty="0"/>
              <a:t>建立新表</a:t>
            </a:r>
            <a:endParaRPr lang="zh-CN" altLang="zh-CN" dirty="0"/>
          </a:p>
          <a:p>
            <a:pPr indent="457200"/>
            <a:r>
              <a:rPr lang="zh-CN" altLang="zh-CN" dirty="0"/>
              <a:t>用户可以将查询结果存储为一个数据文件，以后用户就可以打开这个数据表进行操作。不过，此数据表是一个自由表，必须使用</a:t>
            </a:r>
            <a:r>
              <a:rPr lang="en-US" altLang="zh-CN" dirty="0"/>
              <a:t>“</a:t>
            </a:r>
            <a:r>
              <a:rPr lang="zh-CN" altLang="zh-CN" dirty="0"/>
              <a:t>添加操作</a:t>
            </a:r>
            <a:r>
              <a:rPr lang="en-US" altLang="zh-CN" dirty="0"/>
              <a:t>”</a:t>
            </a:r>
            <a:r>
              <a:rPr lang="zh-CN" altLang="zh-CN" dirty="0"/>
              <a:t>才能将它添加到当前数据库中。</a:t>
            </a:r>
          </a:p>
        </p:txBody>
      </p:sp>
    </p:spTree>
    <p:extLst>
      <p:ext uri="{BB962C8B-B14F-4D97-AF65-F5344CB8AC3E}">
        <p14:creationId xmlns:p14="http://schemas.microsoft.com/office/powerpoint/2010/main" val="2028270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7105" y="1073671"/>
            <a:ext cx="925763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5.1.2  </a:t>
            </a:r>
            <a:r>
              <a:rPr lang="zh-CN" altLang="zh-CN" b="1" dirty="0"/>
              <a:t>查询的类型</a:t>
            </a:r>
          </a:p>
          <a:p>
            <a:pPr indent="457200"/>
            <a:r>
              <a:rPr lang="en-US" altLang="zh-CN" dirty="0" err="1"/>
              <a:t>Accsee</a:t>
            </a:r>
            <a:r>
              <a:rPr lang="en-US" altLang="zh-CN" dirty="0"/>
              <a:t> 2016</a:t>
            </a:r>
            <a:r>
              <a:rPr lang="zh-CN" altLang="zh-CN" dirty="0"/>
              <a:t>提供了</a:t>
            </a:r>
            <a:r>
              <a:rPr lang="en-US" altLang="zh-CN" dirty="0"/>
              <a:t>5</a:t>
            </a:r>
            <a:r>
              <a:rPr lang="zh-CN" altLang="zh-CN" dirty="0"/>
              <a:t>种杳询方式：选择查询、交叉数据表查询、动作查询、参数查询和</a:t>
            </a:r>
            <a:r>
              <a:rPr lang="en-US" altLang="zh-CN" dirty="0"/>
              <a:t>SQL</a:t>
            </a:r>
            <a:r>
              <a:rPr lang="zh-CN" altLang="zh-CN" dirty="0"/>
              <a:t>查询。</a:t>
            </a:r>
          </a:p>
          <a:p>
            <a:pPr indent="457200"/>
            <a:r>
              <a:rPr lang="en-US" altLang="zh-CN" dirty="0"/>
              <a:t>5</a:t>
            </a:r>
            <a:r>
              <a:rPr lang="zh-CN" altLang="zh-CN" dirty="0"/>
              <a:t>种杳询方式分别如下：</a:t>
            </a:r>
          </a:p>
          <a:p>
            <a:pPr indent="457200"/>
            <a:r>
              <a:rPr lang="en-US" altLang="zh-CN" b="1" dirty="0"/>
              <a:t>1.</a:t>
            </a:r>
            <a:r>
              <a:rPr lang="zh-CN" altLang="zh-CN" b="1" dirty="0"/>
              <a:t>选择查询</a:t>
            </a:r>
            <a:endParaRPr lang="zh-CN" altLang="zh-CN" dirty="0"/>
          </a:p>
          <a:p>
            <a:pPr indent="457200"/>
            <a:r>
              <a:rPr lang="zh-CN" altLang="zh-CN" dirty="0"/>
              <a:t>选择查询是最常见的查询类型，它从一个或多个表中检索数据，并且在可以更新记录的数据表中显示结果。</a:t>
            </a:r>
          </a:p>
          <a:p>
            <a:pPr indent="457200"/>
            <a:r>
              <a:rPr lang="en-US" altLang="zh-CN" b="1" dirty="0"/>
              <a:t>2.</a:t>
            </a:r>
            <a:r>
              <a:rPr lang="zh-CN" altLang="zh-CN" b="1" dirty="0"/>
              <a:t>交叉数据表查询</a:t>
            </a:r>
            <a:endParaRPr lang="zh-CN" altLang="zh-CN" dirty="0"/>
          </a:p>
          <a:p>
            <a:pPr indent="457200"/>
            <a:r>
              <a:rPr lang="zh-CN" altLang="zh-CN" dirty="0"/>
              <a:t>查询数据不仅要在数据表中找到特定的字段、记录，有时还需对数据表进行统计、摘要、如求和、计数、求平均值等，这样就需要使用交叉数据表查询方式</a:t>
            </a:r>
          </a:p>
        </p:txBody>
      </p:sp>
    </p:spTree>
    <p:extLst>
      <p:ext uri="{BB962C8B-B14F-4D97-AF65-F5344CB8AC3E}">
        <p14:creationId xmlns:p14="http://schemas.microsoft.com/office/powerpoint/2010/main" val="1250421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204300"/>
            <a:ext cx="9170552"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动作查询</a:t>
            </a:r>
            <a:endParaRPr lang="zh-CN" altLang="zh-CN" dirty="0"/>
          </a:p>
          <a:p>
            <a:pPr indent="457200"/>
            <a:r>
              <a:rPr lang="zh-CN" altLang="zh-CN" dirty="0"/>
              <a:t>动作查询，也称操作查询，可以运用一个动作同时修改多个记录，或者对数据表进行统一修改。</a:t>
            </a:r>
          </a:p>
          <a:p>
            <a:pPr indent="457200"/>
            <a:r>
              <a:rPr lang="en-US" altLang="zh-CN" b="1" dirty="0"/>
              <a:t>4.</a:t>
            </a:r>
            <a:r>
              <a:rPr lang="zh-CN" altLang="zh-CN" b="1" dirty="0"/>
              <a:t>参数查询</a:t>
            </a:r>
            <a:endParaRPr lang="zh-CN" altLang="zh-CN" dirty="0"/>
          </a:p>
          <a:p>
            <a:pPr indent="457200"/>
            <a:r>
              <a:rPr lang="zh-CN" altLang="zh-CN" dirty="0"/>
              <a:t>参数即查询条件，参数查询是选择查询的一种，指从一张或多张数据表中查询那些符合条件的数据信息，并可以以同样的方式设置其他查询条件。</a:t>
            </a:r>
          </a:p>
          <a:p>
            <a:pPr indent="457200"/>
            <a:r>
              <a:rPr lang="en-US" altLang="zh-CN" b="1" dirty="0"/>
              <a:t>5.SQL</a:t>
            </a:r>
            <a:r>
              <a:rPr lang="zh-CN" altLang="zh-CN" b="1" dirty="0"/>
              <a:t>查询</a:t>
            </a:r>
            <a:endParaRPr lang="zh-CN" altLang="zh-CN" dirty="0"/>
          </a:p>
          <a:p>
            <a:pPr indent="457200"/>
            <a:r>
              <a:rPr lang="en-US" altLang="zh-CN" dirty="0"/>
              <a:t>SQL</a:t>
            </a:r>
            <a:r>
              <a:rPr lang="zh-CN" altLang="zh-CN" dirty="0"/>
              <a:t>查询是用户使用</a:t>
            </a:r>
            <a:r>
              <a:rPr lang="en-US" altLang="zh-CN" dirty="0"/>
              <a:t>SQL</a:t>
            </a:r>
            <a:r>
              <a:rPr lang="zh-CN" altLang="zh-CN" dirty="0"/>
              <a:t>语句创建的查询。</a:t>
            </a:r>
            <a:r>
              <a:rPr lang="en-US" altLang="zh-CN" dirty="0"/>
              <a:t>SQL</a:t>
            </a:r>
            <a:r>
              <a:rPr lang="zh-CN" altLang="zh-CN" dirty="0"/>
              <a:t>查询的特殊应用场合有：联合查询、传递查询、数据定义查询和子查询。</a:t>
            </a:r>
          </a:p>
        </p:txBody>
      </p:sp>
    </p:spTree>
    <p:extLst>
      <p:ext uri="{BB962C8B-B14F-4D97-AF65-F5344CB8AC3E}">
        <p14:creationId xmlns:p14="http://schemas.microsoft.com/office/powerpoint/2010/main" val="75538286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TotalTime>
  <Words>2479</Words>
  <Application>Microsoft Office PowerPoint</Application>
  <PresentationFormat>宽屏</PresentationFormat>
  <Paragraphs>109</Paragraphs>
  <Slides>31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31</vt:i4>
      </vt:variant>
    </vt:vector>
  </HeadingPairs>
  <TitlesOfParts>
    <vt:vector size="37"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608</cp:revision>
  <dcterms:created xsi:type="dcterms:W3CDTF">2020-06-26T11:31:00Z</dcterms:created>
  <dcterms:modified xsi:type="dcterms:W3CDTF">2023-01-09T03:05:42Z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