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77" r:id="rId7"/>
    <p:sldId id="587" r:id="rId8"/>
    <p:sldId id="588" r:id="rId9"/>
    <p:sldId id="589" r:id="rId10"/>
    <p:sldId id="590" r:id="rId11"/>
    <p:sldId id="591" r:id="rId12"/>
    <p:sldId id="592" r:id="rId13"/>
    <p:sldId id="593" r:id="rId14"/>
    <p:sldId id="594" r:id="rId15"/>
    <p:sldId id="595" r:id="rId16"/>
    <p:sldId id="512" r:id="rId17"/>
    <p:sldId id="596" r:id="rId18"/>
    <p:sldId id="597"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30" autoAdjust="0"/>
    <p:restoredTop sz="94660"/>
  </p:normalViewPr>
  <p:slideViewPr>
    <p:cSldViewPr snapToGrid="0">
      <p:cViewPr varScale="1">
        <p:scale>
          <a:sx n="114" d="100"/>
          <a:sy n="114" d="100"/>
        </p:scale>
        <p:origin x="38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2023/1/9</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2023/1/9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815927" y="4228466"/>
            <a:ext cx="11015003"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员工薪资数据库的设计</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49275"/>
            <a:ext cx="925873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11.2.2  </a:t>
            </a:r>
            <a:r>
              <a:rPr lang="zh-CN" altLang="zh-CN" b="1" dirty="0"/>
              <a:t>查询的外观设置</a:t>
            </a:r>
          </a:p>
          <a:p>
            <a:pPr indent="457200"/>
            <a:r>
              <a:rPr lang="zh-CN" altLang="zh-CN" dirty="0"/>
              <a:t>有时在查询中会出现很多的数据项，用户可以通过对其外观的修饰，使查询中的各个数据项看起来一目了然。</a:t>
            </a:r>
          </a:p>
        </p:txBody>
      </p:sp>
      <p:pic>
        <p:nvPicPr>
          <p:cNvPr id="5122" name="图片 1">
            <a:extLst>
              <a:ext uri="{FF2B5EF4-FFF2-40B4-BE49-F238E27FC236}">
                <a16:creationId xmlns:a16="http://schemas.microsoft.com/office/drawing/2014/main" id="{22A529A7-59A6-4570-B1D5-62D8DA3580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6699" y="2438810"/>
            <a:ext cx="5198602" cy="3188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5515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80821"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717213" y="3972975"/>
            <a:ext cx="5724644" cy="830997"/>
          </a:xfrm>
          <a:prstGeom prst="rect">
            <a:avLst/>
          </a:prstGeom>
        </p:spPr>
        <p:txBody>
          <a:bodyPr wrap="none">
            <a:spAutoFit/>
          </a:bodyPr>
          <a:lstStyle/>
          <a:p>
            <a:r>
              <a:rPr lang="zh-CN" altLang="zh-CN" sz="4800" b="1" dirty="0"/>
              <a:t>工资管理系统的窗体</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93455"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18760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718091"/>
            <a:ext cx="925873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接下来将以主菜单窗体为例来介绍工资管理系统的窗体的设计及创建过程。</a:t>
            </a:r>
          </a:p>
          <a:p>
            <a:pPr indent="457200"/>
            <a:r>
              <a:rPr lang="en-US" altLang="zh-CN" b="1" dirty="0"/>
              <a:t>11.3.1  </a:t>
            </a:r>
            <a:r>
              <a:rPr lang="zh-CN" altLang="zh-CN" b="1" dirty="0"/>
              <a:t>创建窗体</a:t>
            </a:r>
          </a:p>
          <a:p>
            <a:pPr indent="457200"/>
            <a:r>
              <a:rPr lang="zh-CN" altLang="zh-CN" dirty="0"/>
              <a:t>建立窗体系统的前提是创建窗体，创建窗体的方法非常简单</a:t>
            </a:r>
            <a:r>
              <a:rPr lang="zh-CN" altLang="en-US" dirty="0"/>
              <a:t>。</a:t>
            </a:r>
            <a:endParaRPr lang="zh-CN" altLang="zh-CN" dirty="0"/>
          </a:p>
        </p:txBody>
      </p:sp>
      <p:pic>
        <p:nvPicPr>
          <p:cNvPr id="6146" name="图片 1">
            <a:extLst>
              <a:ext uri="{FF2B5EF4-FFF2-40B4-BE49-F238E27FC236}">
                <a16:creationId xmlns:a16="http://schemas.microsoft.com/office/drawing/2014/main" id="{D48F3A68-B5D4-44CA-9BD4-97C4965BC3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798" y="2657255"/>
            <a:ext cx="4467105" cy="303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E1E6EB84-3ABD-4C9B-B23A-82E80354C3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420" y="2657255"/>
            <a:ext cx="4495665" cy="303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9351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732159"/>
            <a:ext cx="925873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11.3.2  </a:t>
            </a:r>
            <a:r>
              <a:rPr lang="zh-CN" altLang="zh-CN" b="1" dirty="0"/>
              <a:t>添加控件</a:t>
            </a:r>
          </a:p>
          <a:p>
            <a:pPr indent="457200"/>
            <a:r>
              <a:rPr lang="zh-CN" altLang="zh-CN" dirty="0"/>
              <a:t>在窗体中可以创建各种控件，例如按钮、复选框、文本框等，通过这些控件对数据进行操作。</a:t>
            </a:r>
          </a:p>
        </p:txBody>
      </p:sp>
      <p:pic>
        <p:nvPicPr>
          <p:cNvPr id="7170" name="图片 1">
            <a:extLst>
              <a:ext uri="{FF2B5EF4-FFF2-40B4-BE49-F238E27FC236}">
                <a16:creationId xmlns:a16="http://schemas.microsoft.com/office/drawing/2014/main" id="{CE26A3EB-51CE-4E41-9A3D-ED0272BEA6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36" y="2705760"/>
            <a:ext cx="4388024" cy="29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E5F5D232-1344-480E-BE51-7BF2942DA7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8337" y="2705760"/>
            <a:ext cx="4369479" cy="29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2607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28523" y="811473"/>
            <a:ext cx="667619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11.3.3  </a:t>
            </a:r>
            <a:r>
              <a:rPr lang="zh-CN" altLang="zh-CN" b="1" dirty="0"/>
              <a:t>链接宏</a:t>
            </a:r>
          </a:p>
          <a:p>
            <a:pPr indent="457200"/>
            <a:r>
              <a:rPr lang="zh-CN" altLang="zh-CN" dirty="0"/>
              <a:t>为控件链接宏命令可以实现数据库的自动操作。</a:t>
            </a:r>
          </a:p>
        </p:txBody>
      </p:sp>
      <p:pic>
        <p:nvPicPr>
          <p:cNvPr id="8194" name="图片 1">
            <a:extLst>
              <a:ext uri="{FF2B5EF4-FFF2-40B4-BE49-F238E27FC236}">
                <a16:creationId xmlns:a16="http://schemas.microsoft.com/office/drawing/2014/main" id="{01AB8FDD-5DBB-43F3-A183-F9F9C6F649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4455" y="2552700"/>
            <a:ext cx="3842921" cy="275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30E2FF0C-968B-42B4-921E-865445A876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375" y="2557463"/>
            <a:ext cx="3857128" cy="2750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796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28523" y="811473"/>
            <a:ext cx="5679046"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11.3.4  </a:t>
            </a:r>
            <a:r>
              <a:rPr lang="zh-CN" altLang="zh-CN" b="1" dirty="0"/>
              <a:t>窗体按钮的应用</a:t>
            </a:r>
          </a:p>
          <a:p>
            <a:pPr indent="457200"/>
            <a:r>
              <a:rPr lang="zh-CN" altLang="zh-CN" dirty="0"/>
              <a:t>窗体设置完成后便可以应用窗体了。</a:t>
            </a:r>
          </a:p>
        </p:txBody>
      </p:sp>
      <p:pic>
        <p:nvPicPr>
          <p:cNvPr id="9218" name="图片 1">
            <a:extLst>
              <a:ext uri="{FF2B5EF4-FFF2-40B4-BE49-F238E27FC236}">
                <a16:creationId xmlns:a16="http://schemas.microsoft.com/office/drawing/2014/main" id="{47A25743-DB5D-4259-A7F8-A97B28F29F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5127" y="2344865"/>
            <a:ext cx="5921745" cy="2909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2745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5687"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实战演练——创建职工信息数据库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014838"/>
            <a:ext cx="9455926"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于有很多职工的公司来说，管理职工信息也是一项很重要的工作。因此，制作职工信息表，是公司众多数据中非常重要的数据表。职工信息表一般包括员工编号、部门、职位、姓名、性别、出生年月、联系电话等。下面将制作职工信息数据库。</a:t>
            </a:r>
          </a:p>
          <a:p>
            <a:pPr indent="457200"/>
            <a:r>
              <a:rPr lang="en-US" altLang="zh-CN" b="1" dirty="0"/>
              <a:t>1.</a:t>
            </a:r>
            <a:r>
              <a:rPr lang="zh-CN" altLang="zh-CN" b="1" dirty="0"/>
              <a:t>创建数据库数据表</a:t>
            </a:r>
            <a:endParaRPr lang="en-US" altLang="zh-CN" b="1" dirty="0"/>
          </a:p>
          <a:p>
            <a:pPr indent="457200"/>
            <a:r>
              <a:rPr lang="zh-CN" altLang="zh-CN" dirty="0"/>
              <a:t>首先，需要启动</a:t>
            </a:r>
            <a:r>
              <a:rPr lang="en-US" altLang="zh-CN" dirty="0"/>
              <a:t>Access 2016</a:t>
            </a:r>
            <a:r>
              <a:rPr lang="zh-CN" altLang="zh-CN" dirty="0"/>
              <a:t>应用程序，并且创建数据库和数据表。</a:t>
            </a:r>
          </a:p>
        </p:txBody>
      </p:sp>
      <p:pic>
        <p:nvPicPr>
          <p:cNvPr id="10242" name="图片 1">
            <a:extLst>
              <a:ext uri="{FF2B5EF4-FFF2-40B4-BE49-F238E27FC236}">
                <a16:creationId xmlns:a16="http://schemas.microsoft.com/office/drawing/2014/main" id="{E09591D7-B148-4174-97D8-6C8C84580E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7624" y="3473663"/>
            <a:ext cx="3418376" cy="242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6651D7B4-4692-4C9C-8E9C-46AF6A0E29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144" y="3473663"/>
            <a:ext cx="3550256" cy="2429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403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5687"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实战演练——创建职工信息数据库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164690"/>
            <a:ext cx="8485255"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2.</a:t>
            </a:r>
            <a:r>
              <a:rPr lang="zh-CN" altLang="zh-CN" b="1" dirty="0"/>
              <a:t>导入</a:t>
            </a:r>
            <a:r>
              <a:rPr lang="en-US" altLang="zh-CN" b="1" dirty="0"/>
              <a:t>Excel</a:t>
            </a:r>
            <a:r>
              <a:rPr lang="zh-CN" altLang="zh-CN" b="1" dirty="0"/>
              <a:t>数据</a:t>
            </a:r>
            <a:endParaRPr lang="zh-CN" altLang="zh-CN" dirty="0"/>
          </a:p>
          <a:p>
            <a:pPr indent="457200"/>
            <a:r>
              <a:rPr lang="zh-CN" altLang="zh-CN" dirty="0"/>
              <a:t>创建数据库和数据表完毕，需要在数据表中添加数据。</a:t>
            </a:r>
          </a:p>
        </p:txBody>
      </p:sp>
      <p:pic>
        <p:nvPicPr>
          <p:cNvPr id="11266" name="图片 1">
            <a:extLst>
              <a:ext uri="{FF2B5EF4-FFF2-40B4-BE49-F238E27FC236}">
                <a16:creationId xmlns:a16="http://schemas.microsoft.com/office/drawing/2014/main" id="{278D85F2-57C7-4099-B1BA-702BE7E52C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2315" y="2263876"/>
            <a:ext cx="6907369" cy="3492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0873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5687" y="527169"/>
            <a:ext cx="4681369" cy="4996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r>
              <a:rPr lang="zh-CN" altLang="zh-CN" b="1" dirty="0"/>
              <a:t>实战演练——创建职工信息数据库</a:t>
            </a:r>
          </a:p>
        </p:txBody>
      </p:sp>
      <p:sp>
        <p:nvSpPr>
          <p:cNvPr id="7" name="文本框 23">
            <a:extLst>
              <a:ext uri="{FF2B5EF4-FFF2-40B4-BE49-F238E27FC236}">
                <a16:creationId xmlns:a16="http://schemas.microsoft.com/office/drawing/2014/main" id="{639D47D3-2540-42BA-BC5C-1D25F2C24CD0}"/>
              </a:ext>
            </a:extLst>
          </p:cNvPr>
          <p:cNvSpPr txBox="1"/>
          <p:nvPr/>
        </p:nvSpPr>
        <p:spPr>
          <a:xfrm>
            <a:off x="1671619" y="1277232"/>
            <a:ext cx="6797132"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3.</a:t>
            </a:r>
            <a:r>
              <a:rPr lang="zh-CN" altLang="zh-CN" b="1" dirty="0"/>
              <a:t>创建报表</a:t>
            </a:r>
            <a:endParaRPr lang="zh-CN" altLang="zh-CN" dirty="0"/>
          </a:p>
          <a:p>
            <a:pPr indent="457200"/>
            <a:r>
              <a:rPr lang="zh-CN" altLang="zh-CN" dirty="0"/>
              <a:t>如果想要更好的分析数据，可以创建报表。</a:t>
            </a:r>
          </a:p>
        </p:txBody>
      </p:sp>
      <p:pic>
        <p:nvPicPr>
          <p:cNvPr id="12290" name="图片 1">
            <a:extLst>
              <a:ext uri="{FF2B5EF4-FFF2-40B4-BE49-F238E27FC236}">
                <a16:creationId xmlns:a16="http://schemas.microsoft.com/office/drawing/2014/main" id="{DF03D1DC-44D1-445E-B91E-193A18AAF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8737" y="2518775"/>
            <a:ext cx="3887235" cy="3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340804AE-CF6A-4BA3-83FA-BE84E44FED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0095" y="2518775"/>
            <a:ext cx="5172223" cy="3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2355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669684" y="2466874"/>
            <a:ext cx="885263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本系统的设计目的是创建一个功能实用、使用方便、通用性强的字管理系统。系统集中了多数单位工资表中较为常见的字段，基本上可以满足大多数用户的要求。</a:t>
            </a:r>
          </a:p>
        </p:txBody>
      </p:sp>
    </p:spTree>
    <p:extLst>
      <p:ext uri="{BB962C8B-B14F-4D97-AF65-F5344CB8AC3E}">
        <p14:creationId xmlns:p14="http://schemas.microsoft.com/office/powerpoint/2010/main" val="78197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6941585" y="187891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090885" y="200825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6944253" y="293625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6965597" y="3974199"/>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103954" y="306759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075362" y="412077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noaction"/>
            <a:extLst>
              <a:ext uri="{FF2B5EF4-FFF2-40B4-BE49-F238E27FC236}">
                <a16:creationId xmlns:a16="http://schemas.microsoft.com/office/drawing/2014/main" id="{9ABC2E97-B359-4AB2-848B-D2653B68151A}"/>
              </a:ext>
            </a:extLst>
          </p:cNvPr>
          <p:cNvSpPr txBox="1"/>
          <p:nvPr/>
        </p:nvSpPr>
        <p:spPr>
          <a:xfrm>
            <a:off x="7878828" y="2920794"/>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工资管理系统查询的设计</a:t>
            </a:r>
            <a:endParaRPr lang="zh-CN" altLang="en-US" dirty="0"/>
          </a:p>
        </p:txBody>
      </p:sp>
      <p:sp>
        <p:nvSpPr>
          <p:cNvPr id="12" name="文本框 11">
            <a:hlinkClick r:id="" action="ppaction://noaction"/>
            <a:extLst>
              <a:ext uri="{FF2B5EF4-FFF2-40B4-BE49-F238E27FC236}">
                <a16:creationId xmlns:a16="http://schemas.microsoft.com/office/drawing/2014/main" id="{434003EC-243D-457F-A944-3C9706F6BB77}"/>
              </a:ext>
            </a:extLst>
          </p:cNvPr>
          <p:cNvSpPr txBox="1"/>
          <p:nvPr/>
        </p:nvSpPr>
        <p:spPr>
          <a:xfrm>
            <a:off x="7892683" y="3969284"/>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工资管理系统的窗体</a:t>
            </a:r>
            <a:endParaRPr lang="zh-CN" altLang="en-US" dirty="0"/>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7886088" y="1868510"/>
            <a:ext cx="377539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工资管理系统数据库和表的设计</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53490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071295" y="3972975"/>
            <a:ext cx="8802410" cy="830997"/>
          </a:xfrm>
          <a:prstGeom prst="rect">
            <a:avLst/>
          </a:prstGeom>
        </p:spPr>
        <p:txBody>
          <a:bodyPr wrap="none">
            <a:spAutoFit/>
          </a:bodyPr>
          <a:lstStyle/>
          <a:p>
            <a:r>
              <a:rPr lang="zh-CN" altLang="zh-CN" sz="4800" b="1" dirty="0"/>
              <a:t>工资管理系统数据库和表的设计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84753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8060" y="549275"/>
            <a:ext cx="927587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dirty="0"/>
              <a:t>Access</a:t>
            </a:r>
            <a:r>
              <a:rPr lang="zh-CN" altLang="zh-CN" dirty="0"/>
              <a:t>的数据都是存储在表中，当一个数据库应用系统需要多个表时，我们不是每次创建新表时都要创建一个数据库，而是把组成一个应用程序的所有表放进一个数据库中。</a:t>
            </a:r>
          </a:p>
          <a:p>
            <a:pPr indent="457200"/>
            <a:r>
              <a:rPr lang="en-US" altLang="zh-CN" b="1" dirty="0"/>
              <a:t>11.1.1  </a:t>
            </a:r>
            <a:r>
              <a:rPr lang="zh-CN" altLang="zh-CN" b="1" dirty="0"/>
              <a:t>设计工资管理系统数据库</a:t>
            </a:r>
          </a:p>
          <a:p>
            <a:pPr indent="457200"/>
            <a:r>
              <a:rPr lang="zh-CN" altLang="zh-CN" dirty="0"/>
              <a:t>设计工资管理系统数据库。</a:t>
            </a:r>
          </a:p>
        </p:txBody>
      </p:sp>
      <p:pic>
        <p:nvPicPr>
          <p:cNvPr id="1026" name="图片 1">
            <a:extLst>
              <a:ext uri="{FF2B5EF4-FFF2-40B4-BE49-F238E27FC236}">
                <a16:creationId xmlns:a16="http://schemas.microsoft.com/office/drawing/2014/main" id="{36E85B7F-DD28-4A1E-AD61-81C81D7B06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6717" y="2895558"/>
            <a:ext cx="5218565" cy="315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93026"/>
            <a:ext cx="8485091" cy="96128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11.1.2  </a:t>
            </a:r>
            <a:r>
              <a:rPr lang="zh-CN" altLang="zh-CN" b="1" dirty="0"/>
              <a:t>创建薪资表</a:t>
            </a:r>
          </a:p>
          <a:p>
            <a:pPr indent="457200"/>
            <a:r>
              <a:rPr lang="zh-CN" altLang="zh-CN" dirty="0"/>
              <a:t>创建工资管理数据库以后，便可以开始创建和设计相应的数据表了。</a:t>
            </a:r>
          </a:p>
        </p:txBody>
      </p:sp>
      <p:pic>
        <p:nvPicPr>
          <p:cNvPr id="2050" name="图片 1">
            <a:extLst>
              <a:ext uri="{FF2B5EF4-FFF2-40B4-BE49-F238E27FC236}">
                <a16:creationId xmlns:a16="http://schemas.microsoft.com/office/drawing/2014/main" id="{43EE0358-1DED-4831-B619-88B29CDC1E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300" y="2030509"/>
            <a:ext cx="6697400" cy="3568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338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8670" y="563343"/>
            <a:ext cx="8907122"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en-US" altLang="zh-CN" b="1" dirty="0"/>
              <a:t>11.1.3  </a:t>
            </a:r>
            <a:r>
              <a:rPr lang="zh-CN" altLang="zh-CN" b="1" dirty="0"/>
              <a:t>优化数据库</a:t>
            </a:r>
          </a:p>
          <a:p>
            <a:pPr indent="457200"/>
            <a:r>
              <a:rPr lang="zh-CN" altLang="zh-CN" dirty="0"/>
              <a:t>创建完毕后可根据需要在各个表中添加数据项，有时新建立的数据库在使用的时候非常慢，这是由于数据库在建立的时候，没有对其进行优化分析。</a:t>
            </a:r>
          </a:p>
        </p:txBody>
      </p:sp>
      <p:pic>
        <p:nvPicPr>
          <p:cNvPr id="3074" name="图片 1">
            <a:extLst>
              <a:ext uri="{FF2B5EF4-FFF2-40B4-BE49-F238E27FC236}">
                <a16:creationId xmlns:a16="http://schemas.microsoft.com/office/drawing/2014/main" id="{166CC14D-88B6-4860-9352-1D9F8F49FC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6824" y="2347911"/>
            <a:ext cx="5718352" cy="3294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4658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9150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027896" y="3972975"/>
            <a:ext cx="6955750" cy="830997"/>
          </a:xfrm>
          <a:prstGeom prst="rect">
            <a:avLst/>
          </a:prstGeom>
        </p:spPr>
        <p:txBody>
          <a:bodyPr wrap="none">
            <a:spAutoFit/>
          </a:bodyPr>
          <a:lstStyle/>
          <a:p>
            <a:r>
              <a:rPr lang="zh-CN" altLang="zh-CN" sz="4800" b="1" dirty="0"/>
              <a:t>工资管理系统查询的设计</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80413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40075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0863" y="521139"/>
            <a:ext cx="925873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a:r>
              <a:rPr lang="zh-CN" altLang="zh-CN" dirty="0"/>
              <a:t>对于数据库应用系统的普通用户来说，数据库是不可见的。用户查看数据库当中的数据都要通过查询操作，所以查询是数据库应用程序当中非常重要的一个部分。查询不仅可以对一个表进行简单的查询操作，还可以把多个表的数据链接到一起，做一个整体的查询。</a:t>
            </a:r>
          </a:p>
          <a:p>
            <a:pPr indent="457200"/>
            <a:r>
              <a:rPr lang="en-US" altLang="zh-CN" b="1" dirty="0"/>
              <a:t>11.2.1  </a:t>
            </a:r>
            <a:r>
              <a:rPr lang="zh-CN" altLang="zh-CN" b="1" dirty="0"/>
              <a:t>使用查询向导创建实发工资查询</a:t>
            </a:r>
          </a:p>
          <a:p>
            <a:pPr indent="457200"/>
            <a:r>
              <a:rPr lang="zh-CN" altLang="zh-CN" dirty="0"/>
              <a:t>接下来将创建基于“实际工资构成”表的查询。</a:t>
            </a:r>
          </a:p>
        </p:txBody>
      </p:sp>
      <p:pic>
        <p:nvPicPr>
          <p:cNvPr id="4098" name="图片 1">
            <a:extLst>
              <a:ext uri="{FF2B5EF4-FFF2-40B4-BE49-F238E27FC236}">
                <a16:creationId xmlns:a16="http://schemas.microsoft.com/office/drawing/2014/main" id="{605127AA-41AB-4FD2-8BDB-D3BCCE4B7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028" y="3358930"/>
            <a:ext cx="3188603" cy="2610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C658B62B-C963-4101-B6F2-3160C8E585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1857" y="3371291"/>
            <a:ext cx="3188603" cy="259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02462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TotalTime>
  <Words>583</Words>
  <Application>Microsoft Office PowerPoint</Application>
  <PresentationFormat>宽屏</PresentationFormat>
  <Paragraphs>47</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644</cp:revision>
  <dcterms:created xsi:type="dcterms:W3CDTF">2020-06-26T11:31:00Z</dcterms:created>
  <dcterms:modified xsi:type="dcterms:W3CDTF">2023-01-09T03:06:08Z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