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559" r:id="rId7"/>
    <p:sldId id="560" r:id="rId8"/>
    <p:sldId id="561" r:id="rId9"/>
    <p:sldId id="562" r:id="rId10"/>
    <p:sldId id="563" r:id="rId11"/>
    <p:sldId id="564" r:id="rId12"/>
    <p:sldId id="565" r:id="rId13"/>
    <p:sldId id="566" r:id="rId14"/>
    <p:sldId id="567" r:id="rId15"/>
    <p:sldId id="568" r:id="rId16"/>
    <p:sldId id="569" r:id="rId17"/>
    <p:sldId id="570" r:id="rId18"/>
    <p:sldId id="571" r:id="rId19"/>
    <p:sldId id="572" r:id="rId20"/>
    <p:sldId id="573" r:id="rId21"/>
    <p:sldId id="574" r:id="rId22"/>
    <p:sldId id="575" r:id="rId23"/>
    <p:sldId id="512" r:id="rId24"/>
    <p:sldId id="28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626086" y="4186262"/>
            <a:ext cx="73742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宏的基本应用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11809" y="665389"/>
            <a:ext cx="9284493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2.</a:t>
            </a:r>
            <a:r>
              <a:rPr lang="zh-CN" altLang="zh-CN" b="1" dirty="0"/>
              <a:t>执行命令类</a:t>
            </a:r>
            <a:endParaRPr lang="zh-CN" altLang="zh-CN" dirty="0"/>
          </a:p>
          <a:p>
            <a:pPr indent="457200"/>
            <a:r>
              <a:rPr lang="zh-CN" altLang="zh-CN" dirty="0"/>
              <a:t>此类宏操作主要用来运行命令、宏、查询和其他应用程序。在执行动作方面，有运行命令</a:t>
            </a:r>
            <a:r>
              <a:rPr lang="en-US" altLang="zh-CN" dirty="0" err="1"/>
              <a:t>RunCommand</a:t>
            </a:r>
            <a:r>
              <a:rPr lang="zh-CN" altLang="zh-CN" dirty="0"/>
              <a:t>、退出</a:t>
            </a:r>
            <a:r>
              <a:rPr lang="en-US" altLang="zh-CN" dirty="0" err="1"/>
              <a:t>Accsee</a:t>
            </a:r>
            <a:r>
              <a:rPr lang="en-US" altLang="zh-CN" dirty="0"/>
              <a:t> 2016</a:t>
            </a:r>
            <a:r>
              <a:rPr lang="zh-CN" altLang="zh-CN" dirty="0"/>
              <a:t>命令</a:t>
            </a:r>
            <a:r>
              <a:rPr lang="en-US" altLang="zh-CN" dirty="0"/>
              <a:t>Quit</a:t>
            </a:r>
            <a:r>
              <a:rPr lang="zh-CN" altLang="zh-CN" dirty="0"/>
              <a:t>。在运行宏模块方面有</a:t>
            </a:r>
            <a:r>
              <a:rPr lang="en-US" altLang="zh-CN" dirty="0" err="1"/>
              <a:t>OpenQuery</a:t>
            </a:r>
            <a:r>
              <a:rPr lang="zh-CN" altLang="zh-CN" dirty="0"/>
              <a:t>、</a:t>
            </a:r>
            <a:r>
              <a:rPr lang="en-US" altLang="zh-CN" dirty="0" err="1"/>
              <a:t>RunCode</a:t>
            </a:r>
            <a:r>
              <a:rPr lang="zh-CN" altLang="zh-CN" dirty="0"/>
              <a:t>、</a:t>
            </a:r>
            <a:r>
              <a:rPr lang="en-US" altLang="zh-CN" dirty="0" err="1"/>
              <a:t>RunMacro</a:t>
            </a:r>
            <a:r>
              <a:rPr lang="zh-CN" altLang="zh-CN" dirty="0"/>
              <a:t>、</a:t>
            </a:r>
            <a:r>
              <a:rPr lang="en-US" altLang="zh-CN" dirty="0" err="1"/>
              <a:t>RunSQL</a:t>
            </a:r>
            <a:r>
              <a:rPr lang="zh-CN" altLang="zh-CN" dirty="0"/>
              <a:t>、</a:t>
            </a:r>
            <a:r>
              <a:rPr lang="en-US" altLang="zh-CN" dirty="0" err="1"/>
              <a:t>RunApp</a:t>
            </a:r>
            <a:r>
              <a:rPr lang="zh-CN" altLang="zh-CN" dirty="0"/>
              <a:t>、</a:t>
            </a:r>
            <a:r>
              <a:rPr lang="en-US" altLang="zh-CN" dirty="0" err="1"/>
              <a:t>GoToControl</a:t>
            </a:r>
            <a:r>
              <a:rPr lang="zh-CN" altLang="zh-CN" dirty="0"/>
              <a:t>、</a:t>
            </a:r>
            <a:r>
              <a:rPr lang="en-US" altLang="zh-CN" dirty="0" err="1"/>
              <a:t>GoToRecord</a:t>
            </a:r>
            <a:r>
              <a:rPr lang="zh-CN" altLang="zh-CN" dirty="0"/>
              <a:t>。在停止执行方面有</a:t>
            </a:r>
            <a:r>
              <a:rPr lang="en-US" altLang="zh-CN" dirty="0" err="1"/>
              <a:t>CancelEvent</a:t>
            </a:r>
            <a:r>
              <a:rPr lang="zh-CN" altLang="zh-CN" dirty="0"/>
              <a:t>、</a:t>
            </a:r>
            <a:r>
              <a:rPr lang="en-US" altLang="zh-CN" dirty="0" err="1"/>
              <a:t>StopAllMacros</a:t>
            </a:r>
            <a:r>
              <a:rPr lang="zh-CN" altLang="zh-CN" dirty="0"/>
              <a:t>、</a:t>
            </a:r>
            <a:r>
              <a:rPr lang="en-US" altLang="zh-CN" dirty="0" err="1"/>
              <a:t>StopMacro</a:t>
            </a:r>
            <a:r>
              <a:rPr lang="zh-CN" altLang="zh-CN" dirty="0"/>
              <a:t>等。</a:t>
            </a:r>
          </a:p>
          <a:p>
            <a:pPr indent="457200"/>
            <a:r>
              <a:rPr lang="en-US" altLang="zh-CN" b="1" dirty="0"/>
              <a:t>3.</a:t>
            </a:r>
            <a:r>
              <a:rPr lang="zh-CN" altLang="zh-CN" b="1" dirty="0"/>
              <a:t>导入导出类</a:t>
            </a:r>
            <a:endParaRPr lang="zh-CN" altLang="zh-CN" dirty="0"/>
          </a:p>
          <a:p>
            <a:pPr indent="457200"/>
            <a:r>
              <a:rPr lang="zh-CN" altLang="zh-CN" dirty="0"/>
              <a:t>使用此类宏操作可以实现</a:t>
            </a:r>
            <a:r>
              <a:rPr lang="en-US" altLang="zh-CN" dirty="0" err="1"/>
              <a:t>Accsee</a:t>
            </a:r>
            <a:r>
              <a:rPr lang="en-US" altLang="zh-CN" dirty="0"/>
              <a:t> 2016</a:t>
            </a:r>
            <a:r>
              <a:rPr lang="zh-CN" altLang="zh-CN" dirty="0"/>
              <a:t>与其他应用程序之间的数据共享，不过此共享是静态的数据共享，因为它只是将</a:t>
            </a:r>
            <a:r>
              <a:rPr lang="en-US" altLang="zh-CN" dirty="0" err="1"/>
              <a:t>Accsee</a:t>
            </a:r>
            <a:r>
              <a:rPr lang="en-US" altLang="zh-CN" dirty="0"/>
              <a:t> 2016</a:t>
            </a:r>
            <a:r>
              <a:rPr lang="zh-CN" altLang="zh-CN" dirty="0"/>
              <a:t>数据转换成其他应用程序所要求的文件格式，或者将其他应用程序数据文件格式转换为</a:t>
            </a:r>
            <a:r>
              <a:rPr lang="en-US" altLang="zh-CN" dirty="0" err="1"/>
              <a:t>Accsee</a:t>
            </a:r>
            <a:r>
              <a:rPr lang="en-US" altLang="zh-CN" dirty="0"/>
              <a:t> 2016</a:t>
            </a:r>
            <a:r>
              <a:rPr lang="zh-CN" altLang="zh-CN" dirty="0"/>
              <a:t>的文件格式。在导入之前和导出之后，</a:t>
            </a:r>
            <a:r>
              <a:rPr lang="en-US" altLang="zh-CN" dirty="0" err="1"/>
              <a:t>Accsee</a:t>
            </a:r>
            <a:r>
              <a:rPr lang="en-US" altLang="zh-CN" dirty="0"/>
              <a:t> 2016</a:t>
            </a:r>
            <a:r>
              <a:rPr lang="zh-CN" altLang="zh-CN" dirty="0"/>
              <a:t>与其他应用程序毫无关系。导入导出方面有</a:t>
            </a:r>
            <a:r>
              <a:rPr lang="en-US" altLang="zh-CN" dirty="0" err="1"/>
              <a:t>OutputTo</a:t>
            </a:r>
            <a:r>
              <a:rPr lang="zh-CN" altLang="zh-CN" dirty="0"/>
              <a:t>、</a:t>
            </a:r>
            <a:r>
              <a:rPr lang="en-US" altLang="zh-CN" dirty="0" err="1"/>
              <a:t>SendObject</a:t>
            </a:r>
            <a:r>
              <a:rPr lang="zh-CN" altLang="zh-CN" dirty="0"/>
              <a:t>、</a:t>
            </a:r>
            <a:r>
              <a:rPr lang="en-US" altLang="zh-CN" dirty="0" err="1"/>
              <a:t>TransferDatabase</a:t>
            </a:r>
            <a:r>
              <a:rPr lang="zh-CN" altLang="zh-CN" dirty="0"/>
              <a:t>、</a:t>
            </a:r>
            <a:r>
              <a:rPr lang="en-US" altLang="zh-CN" dirty="0" err="1"/>
              <a:t>TransferText</a:t>
            </a:r>
            <a:r>
              <a:rPr lang="zh-CN" altLang="zh-CN" dirty="0"/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1527551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497426" y="534761"/>
            <a:ext cx="9602245" cy="5561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4.</a:t>
            </a:r>
            <a:r>
              <a:rPr lang="zh-CN" altLang="zh-CN" b="1" dirty="0"/>
              <a:t>数据库对象处理类</a:t>
            </a:r>
            <a:endParaRPr lang="zh-CN" altLang="zh-CN" dirty="0"/>
          </a:p>
          <a:p>
            <a:pPr indent="457200"/>
            <a:r>
              <a:rPr lang="zh-CN" altLang="zh-CN" dirty="0"/>
              <a:t>使用此类操作可以实现数据库对象操作的自动化。重命名对象有</a:t>
            </a:r>
            <a:r>
              <a:rPr lang="en-US" altLang="zh-CN" dirty="0"/>
              <a:t>Rename</a:t>
            </a:r>
            <a:r>
              <a:rPr lang="zh-CN" altLang="zh-CN" dirty="0"/>
              <a:t>，复制对象有</a:t>
            </a:r>
            <a:r>
              <a:rPr lang="en-US" altLang="zh-CN" dirty="0" err="1"/>
              <a:t>CopyObject</a:t>
            </a:r>
            <a:r>
              <a:rPr lang="zh-CN" altLang="zh-CN" dirty="0"/>
              <a:t>，保存对象有</a:t>
            </a:r>
            <a:r>
              <a:rPr lang="en-US" altLang="zh-CN" dirty="0"/>
              <a:t>Save</a:t>
            </a:r>
            <a:r>
              <a:rPr lang="zh-CN" altLang="zh-CN" dirty="0"/>
              <a:t>，删除对象有</a:t>
            </a:r>
            <a:r>
              <a:rPr lang="en-US" altLang="zh-CN" dirty="0" err="1"/>
              <a:t>DeleteObject</a:t>
            </a:r>
            <a:r>
              <a:rPr lang="zh-CN" altLang="zh-CN" dirty="0"/>
              <a:t>；在移动和调整窗口大小方面有</a:t>
            </a:r>
            <a:r>
              <a:rPr lang="en-US" altLang="zh-CN" dirty="0"/>
              <a:t>Maximize</a:t>
            </a:r>
            <a:r>
              <a:rPr lang="zh-CN" altLang="zh-CN" dirty="0"/>
              <a:t>、</a:t>
            </a:r>
            <a:r>
              <a:rPr lang="en-US" altLang="zh-CN" dirty="0"/>
              <a:t>Minimize</a:t>
            </a:r>
            <a:r>
              <a:rPr lang="zh-CN" altLang="zh-CN" dirty="0"/>
              <a:t>、</a:t>
            </a:r>
            <a:r>
              <a:rPr lang="en-US" altLang="zh-CN" dirty="0" err="1"/>
              <a:t>MoveSize</a:t>
            </a:r>
            <a:r>
              <a:rPr lang="zh-CN" altLang="zh-CN" dirty="0"/>
              <a:t>等；在打开和关闭对象方面主要有</a:t>
            </a:r>
            <a:r>
              <a:rPr lang="en-US" altLang="zh-CN" dirty="0"/>
              <a:t>Close</a:t>
            </a:r>
            <a:r>
              <a:rPr lang="zh-CN" altLang="zh-CN" dirty="0"/>
              <a:t>、</a:t>
            </a:r>
            <a:r>
              <a:rPr lang="en-US" altLang="zh-CN" dirty="0" err="1"/>
              <a:t>OpenForm</a:t>
            </a:r>
            <a:r>
              <a:rPr lang="zh-CN" altLang="zh-CN" dirty="0"/>
              <a:t>、</a:t>
            </a:r>
            <a:r>
              <a:rPr lang="en-US" altLang="zh-CN" dirty="0"/>
              <a:t>OpenTable</a:t>
            </a:r>
            <a:r>
              <a:rPr lang="zh-CN" altLang="zh-CN" dirty="0"/>
              <a:t>、</a:t>
            </a:r>
            <a:r>
              <a:rPr lang="en-US" altLang="zh-CN" dirty="0" err="1"/>
              <a:t>OpenQuery</a:t>
            </a:r>
            <a:r>
              <a:rPr lang="zh-CN" altLang="zh-CN" dirty="0"/>
              <a:t>、</a:t>
            </a:r>
            <a:r>
              <a:rPr lang="en-US" altLang="zh-CN" dirty="0" err="1"/>
              <a:t>OpenModule</a:t>
            </a:r>
            <a:r>
              <a:rPr lang="zh-CN" altLang="zh-CN" dirty="0"/>
              <a:t>、</a:t>
            </a:r>
            <a:r>
              <a:rPr lang="en-US" altLang="zh-CN" dirty="0" err="1"/>
              <a:t>OpenReport</a:t>
            </a:r>
            <a:r>
              <a:rPr lang="zh-CN" altLang="zh-CN" dirty="0"/>
              <a:t>；在选择对象方面有</a:t>
            </a:r>
            <a:r>
              <a:rPr lang="en-US" altLang="zh-CN" dirty="0" err="1"/>
              <a:t>SelectObject</a:t>
            </a:r>
            <a:r>
              <a:rPr lang="zh-CN" altLang="zh-CN" dirty="0"/>
              <a:t>；设置字段或控件属性方面主要有</a:t>
            </a:r>
            <a:r>
              <a:rPr lang="en-US" altLang="zh-CN" dirty="0" err="1"/>
              <a:t>SetValue</a:t>
            </a:r>
            <a:r>
              <a:rPr lang="zh-CN" altLang="zh-CN" dirty="0"/>
              <a:t>、</a:t>
            </a:r>
            <a:r>
              <a:rPr lang="en-US" altLang="zh-CN" dirty="0" err="1"/>
              <a:t>RepaintObject</a:t>
            </a:r>
            <a:r>
              <a:rPr lang="zh-CN" altLang="zh-CN" dirty="0"/>
              <a:t>、</a:t>
            </a:r>
            <a:r>
              <a:rPr lang="en-US" altLang="zh-CN" dirty="0" err="1"/>
              <a:t>Requery</a:t>
            </a:r>
            <a:r>
              <a:rPr lang="zh-CN" altLang="zh-CN" dirty="0"/>
              <a:t>、</a:t>
            </a:r>
            <a:r>
              <a:rPr lang="en-US" altLang="zh-CN" dirty="0" err="1"/>
              <a:t>ShowAllRecords</a:t>
            </a:r>
            <a:r>
              <a:rPr lang="zh-CN" altLang="zh-CN" dirty="0"/>
              <a:t>。</a:t>
            </a:r>
          </a:p>
          <a:p>
            <a:pPr indent="457200"/>
            <a:r>
              <a:rPr lang="en-US" altLang="zh-CN" b="1" dirty="0"/>
              <a:t>5.</a:t>
            </a:r>
            <a:r>
              <a:rPr lang="zh-CN" altLang="zh-CN" b="1" dirty="0"/>
              <a:t>其他</a:t>
            </a:r>
            <a:endParaRPr lang="zh-CN" altLang="zh-CN" dirty="0"/>
          </a:p>
          <a:p>
            <a:pPr indent="457200"/>
            <a:r>
              <a:rPr lang="zh-CN" altLang="zh-CN" dirty="0"/>
              <a:t>此类操作主要用于维护</a:t>
            </a:r>
            <a:r>
              <a:rPr lang="en-US" altLang="zh-CN" dirty="0" err="1"/>
              <a:t>Accsee</a:t>
            </a:r>
            <a:r>
              <a:rPr lang="en-US" altLang="zh-CN" dirty="0"/>
              <a:t> 2016</a:t>
            </a:r>
            <a:r>
              <a:rPr lang="zh-CN" altLang="zh-CN" dirty="0"/>
              <a:t>的界面，包括菜单栏、工具栏、快捷菜单和快捷键的添加、修改和删除，错误信息的提示方式及响铃警告等。在创建自定义菜单栏方面有</a:t>
            </a:r>
            <a:r>
              <a:rPr lang="en-US" altLang="zh-CN" dirty="0" err="1"/>
              <a:t>AddMenu</a:t>
            </a:r>
            <a:r>
              <a:rPr lang="zh-CN" altLang="zh-CN" dirty="0"/>
              <a:t>、发出嘟嘟声有</a:t>
            </a:r>
            <a:r>
              <a:rPr lang="en-US" altLang="zh-CN" dirty="0"/>
              <a:t>Beep</a:t>
            </a:r>
            <a:r>
              <a:rPr lang="zh-CN" altLang="zh-CN" dirty="0"/>
              <a:t>，显示屏幕上的消息有</a:t>
            </a:r>
            <a:r>
              <a:rPr lang="en-US" altLang="zh-CN" dirty="0"/>
              <a:t>Echo</a:t>
            </a:r>
            <a:r>
              <a:rPr lang="zh-CN" altLang="zh-CN" dirty="0"/>
              <a:t>、</a:t>
            </a:r>
            <a:r>
              <a:rPr lang="en-US" altLang="zh-CN" dirty="0" err="1"/>
              <a:t>SetWarnings</a:t>
            </a:r>
            <a:r>
              <a:rPr lang="zh-CN" altLang="zh-CN" dirty="0"/>
              <a:t>，产生击键有</a:t>
            </a:r>
            <a:r>
              <a:rPr lang="en-US" altLang="zh-CN" dirty="0" err="1"/>
              <a:t>SendKeys</a:t>
            </a:r>
            <a:r>
              <a:rPr lang="zh-CN" altLang="zh-CN" dirty="0"/>
              <a:t>，显示自定义命令栏方面有</a:t>
            </a:r>
            <a:r>
              <a:rPr lang="en-US" altLang="zh-CN" dirty="0" err="1"/>
              <a:t>ShowToolbar</a:t>
            </a:r>
            <a:r>
              <a:rPr lang="zh-CN" altLang="zh-CN" dirty="0"/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3913469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05589" y="1547309"/>
            <a:ext cx="9180821" cy="3763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宏是可以包含操作序列的一个宏，也可以某个宏组，还可以使用条件表达式来决定在什么情况下运行宏，以及在运行宏时某项操作是否进行。根据以上</a:t>
            </a:r>
            <a:r>
              <a:rPr lang="en-US" altLang="zh-CN" dirty="0"/>
              <a:t>3</a:t>
            </a:r>
            <a:r>
              <a:rPr lang="zh-CN" altLang="zh-CN" dirty="0"/>
              <a:t>种情况，宏可以分为：</a:t>
            </a:r>
          </a:p>
          <a:p>
            <a:pPr indent="457200"/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）操作序列。每次运行该宏时，</a:t>
            </a:r>
            <a:r>
              <a:rPr lang="en-US" altLang="zh-CN" dirty="0" err="1"/>
              <a:t>Accsee</a:t>
            </a:r>
            <a:r>
              <a:rPr lang="zh-CN" altLang="zh-CN" dirty="0"/>
              <a:t>都将执行这些操作。</a:t>
            </a:r>
          </a:p>
          <a:p>
            <a:pPr indent="457200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）宏组。为了执行宏功能区中的宏，可以使用以下的格式调用宏：宏组名</a:t>
            </a:r>
            <a:r>
              <a:rPr lang="en-US" altLang="zh-CN" dirty="0"/>
              <a:t>+</a:t>
            </a:r>
            <a:r>
              <a:rPr lang="zh-CN" altLang="zh-CN" dirty="0"/>
              <a:t>句点（</a:t>
            </a:r>
            <a:r>
              <a:rPr lang="en-US" altLang="zh-CN" dirty="0"/>
              <a:t>.</a:t>
            </a:r>
            <a:r>
              <a:rPr lang="zh-CN" altLang="zh-CN" dirty="0"/>
              <a:t>）</a:t>
            </a:r>
            <a:r>
              <a:rPr lang="en-US" altLang="zh-CN" dirty="0"/>
              <a:t>+</a:t>
            </a:r>
            <a:r>
              <a:rPr lang="zh-CN" altLang="zh-CN" dirty="0"/>
              <a:t>宏名。</a:t>
            </a:r>
          </a:p>
          <a:p>
            <a:pPr indent="457200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）条件操作。如果指定的条件成立，</a:t>
            </a:r>
            <a:r>
              <a:rPr lang="en-US" altLang="zh-CN" dirty="0" err="1"/>
              <a:t>Accsee</a:t>
            </a:r>
            <a:r>
              <a:rPr lang="zh-CN" altLang="zh-CN" dirty="0"/>
              <a:t>将继续执行一个或多个操作，如果指定的条件不成立，</a:t>
            </a:r>
            <a:r>
              <a:rPr lang="en-US" altLang="zh-CN" dirty="0" err="1"/>
              <a:t>Accsee</a:t>
            </a:r>
            <a:r>
              <a:rPr lang="zh-CN" altLang="zh-CN" dirty="0"/>
              <a:t>将跳过该条件所指定的操作。</a:t>
            </a:r>
          </a:p>
        </p:txBody>
      </p:sp>
    </p:spTree>
    <p:extLst>
      <p:ext uri="{BB962C8B-B14F-4D97-AF65-F5344CB8AC3E}">
        <p14:creationId xmlns:p14="http://schemas.microsoft.com/office/powerpoint/2010/main" val="2734221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3241063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6096000" y="3972975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创建宏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355369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7994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082043" y="549275"/>
            <a:ext cx="5628320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在</a:t>
            </a:r>
            <a:r>
              <a:rPr lang="en-US" altLang="zh-CN" dirty="0" err="1"/>
              <a:t>Accsee</a:t>
            </a:r>
            <a:r>
              <a:rPr lang="en-US" altLang="zh-CN" dirty="0"/>
              <a:t> </a:t>
            </a:r>
            <a:r>
              <a:rPr lang="zh-CN" altLang="zh-CN" dirty="0"/>
              <a:t>中使用宏来设计程序与传统的程序设计有很大的不同，用户不需要编写程序代码，只需在表格中选择有关的内容，填写一份宏操作表格即可。</a:t>
            </a:r>
          </a:p>
          <a:p>
            <a:pPr indent="457200"/>
            <a:r>
              <a:rPr lang="zh-CN" altLang="zh-CN" dirty="0"/>
              <a:t>用户可以创建宏来执行一系列待定的操作，还可以创建宏组来执行一系列相关的操作。在</a:t>
            </a:r>
            <a:r>
              <a:rPr lang="en-US" altLang="zh-CN" dirty="0"/>
              <a:t>Access 2016</a:t>
            </a:r>
            <a:r>
              <a:rPr lang="zh-CN" altLang="zh-CN" dirty="0"/>
              <a:t>中，宏可以包含在宏对象（亦称为独立的宏）中，它们也可以嵌入在窗体、报表或控件的事件属性中。</a:t>
            </a:r>
          </a:p>
          <a:p>
            <a:pPr indent="457200"/>
            <a:r>
              <a:rPr lang="en-US" altLang="zh-CN" b="1" dirty="0"/>
              <a:t>8.2.1  </a:t>
            </a:r>
            <a:r>
              <a:rPr lang="zh-CN" altLang="zh-CN" b="1" dirty="0"/>
              <a:t>了解宏生成器</a:t>
            </a:r>
          </a:p>
          <a:p>
            <a:pPr indent="457200"/>
            <a:r>
              <a:rPr lang="zh-CN" altLang="zh-CN" dirty="0"/>
              <a:t>用户可以使用宏生成器来创建和修改宏。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7DA1C26C-B4CD-4B1D-9F4F-8ED7F5CE2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821" y="1684796"/>
            <a:ext cx="4764901" cy="2845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429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06517" y="549275"/>
            <a:ext cx="5203883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8.2.2  </a:t>
            </a:r>
            <a:r>
              <a:rPr lang="zh-CN" altLang="zh-CN" b="1" dirty="0"/>
              <a:t>创建独立的宏</a:t>
            </a:r>
          </a:p>
          <a:p>
            <a:pPr indent="457200"/>
            <a:r>
              <a:rPr lang="zh-CN" altLang="zh-CN" dirty="0"/>
              <a:t>用户可以创建独立的宏。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6FEEBCE4-F394-4A97-B82E-A9E4575C7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126" y="2327050"/>
            <a:ext cx="4441422" cy="3217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3FBD26CD-4D50-47A0-99ED-354D28AD9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592" y="2327050"/>
            <a:ext cx="4472551" cy="3217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9565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3821" y="549275"/>
            <a:ext cx="8960470" cy="190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8.2.3  </a:t>
            </a:r>
            <a:r>
              <a:rPr lang="zh-CN" altLang="zh-CN" b="1" dirty="0"/>
              <a:t>创建宏组</a:t>
            </a:r>
          </a:p>
          <a:p>
            <a:pPr indent="457200"/>
            <a:r>
              <a:rPr lang="zh-CN" altLang="zh-CN" dirty="0"/>
              <a:t>在一个复杂的数据库系统中，经常需要相应多种事件，甚至需要数百个宏。</a:t>
            </a:r>
            <a:r>
              <a:rPr lang="en-US" altLang="zh-CN" dirty="0"/>
              <a:t>Access</a:t>
            </a:r>
            <a:r>
              <a:rPr lang="zh-CN" altLang="zh-CN" dirty="0"/>
              <a:t>提供了一种方便的组织方法，即将宏分组。要将几个相关的宏组成一个宏对象，可以创建一个宏组。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AA6E8D29-46A9-4245-896C-AA6BFAA08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19" y="2728687"/>
            <a:ext cx="4412346" cy="303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7E7801A5-94C9-481D-A0DB-446C0304C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963" y="2728687"/>
            <a:ext cx="4421695" cy="303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579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3821" y="549275"/>
            <a:ext cx="8960470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8.2.4  </a:t>
            </a:r>
            <a:r>
              <a:rPr lang="zh-CN" altLang="zh-CN" b="1" dirty="0"/>
              <a:t>创建按钮式宏</a:t>
            </a:r>
          </a:p>
          <a:p>
            <a:pPr indent="457200"/>
            <a:r>
              <a:rPr lang="en-US" altLang="zh-CN" dirty="0"/>
              <a:t>Access2016</a:t>
            </a:r>
            <a:r>
              <a:rPr lang="zh-CN" altLang="zh-CN" dirty="0"/>
              <a:t>可以创建窗体控制按钮，通过按钮式宏来控制窗体。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BA9DC519-D4FF-45D5-9810-76FD88C81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534" y="1978703"/>
            <a:ext cx="5926932" cy="359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96148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272339" y="549275"/>
            <a:ext cx="9647322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8.2.5  </a:t>
            </a:r>
            <a:r>
              <a:rPr lang="zh-CN" altLang="zh-CN" b="1" dirty="0"/>
              <a:t>创建嵌入的宏</a:t>
            </a:r>
          </a:p>
          <a:p>
            <a:pPr indent="457200"/>
            <a:r>
              <a:rPr lang="zh-CN" altLang="zh-CN" dirty="0"/>
              <a:t>嵌入宏与独立宏不同，因为它们存储在窗体、报表或控件的事件属性中。与前面两小节介绍的宏不同的是，它们并不作为对象显示在导航窗格中的“宏”下面。这可使数据库更易于管理，因为不必跟踪包含窗体或报表的宏的各个宏对象。而且，在每次复制、导入或导出窗体或报表时，嵌入宏仍随附于窗体或报表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B332E21B-048B-4A6D-96C7-B199AC7CB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176" y="2986727"/>
            <a:ext cx="4061740" cy="291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D0697B4D-9170-46FE-AA20-3E9BCAF3C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594" y="2986727"/>
            <a:ext cx="4044722" cy="291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4342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09500" y="1291384"/>
            <a:ext cx="9173000" cy="3788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8.2.6  </a:t>
            </a:r>
            <a:r>
              <a:rPr lang="zh-CN" altLang="zh-CN" b="1" dirty="0"/>
              <a:t>在宏中设置条件</a:t>
            </a:r>
          </a:p>
          <a:p>
            <a:pPr indent="457200"/>
            <a:r>
              <a:rPr lang="zh-CN" altLang="zh-CN" dirty="0"/>
              <a:t>在有些情况下，可能希望仅当特定条件为真时才在宏中执行一个或多个操作。例如，如果在某个窗体中使用宏来校验数据，可能要显示相应的信息来响应记录的某些输入值，另一信息来响应另一些不同的输入值。在这种情况下可以使用条件来控制宏的流程。</a:t>
            </a:r>
          </a:p>
          <a:p>
            <a:pPr indent="457200"/>
            <a:r>
              <a:rPr lang="zh-CN" altLang="zh-CN" dirty="0"/>
              <a:t>条件指定在执行操作之前必须满足的某些标准，用户可以使用计算结果等于</a:t>
            </a:r>
            <a:r>
              <a:rPr lang="en-US" altLang="zh-CN" dirty="0"/>
              <a:t>True/False</a:t>
            </a:r>
            <a:r>
              <a:rPr lang="zh-CN" altLang="zh-CN" dirty="0"/>
              <a:t>或“是</a:t>
            </a:r>
            <a:r>
              <a:rPr lang="en-US" altLang="zh-CN" dirty="0"/>
              <a:t>/</a:t>
            </a:r>
            <a:r>
              <a:rPr lang="zh-CN" altLang="zh-CN" dirty="0"/>
              <a:t>否”的任何表达式。如果条件求值结果为</a:t>
            </a:r>
            <a:r>
              <a:rPr lang="en-US" altLang="zh-CN" dirty="0"/>
              <a:t>True</a:t>
            </a:r>
            <a:r>
              <a:rPr lang="zh-CN" altLang="zh-CN" dirty="0"/>
              <a:t>（或“是”），则宏操作将执行。</a:t>
            </a:r>
          </a:p>
        </p:txBody>
      </p:sp>
    </p:spTree>
    <p:extLst>
      <p:ext uri="{BB962C8B-B14F-4D97-AF65-F5344CB8AC3E}">
        <p14:creationId xmlns:p14="http://schemas.microsoft.com/office/powerpoint/2010/main" val="2267373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67625" y="82566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165B3E1C-B1BD-418B-98A3-9757880BDE8E}"/>
              </a:ext>
            </a:extLst>
          </p:cNvPr>
          <p:cNvSpPr txBox="1"/>
          <p:nvPr/>
        </p:nvSpPr>
        <p:spPr>
          <a:xfrm>
            <a:off x="1309137" y="2486691"/>
            <a:ext cx="9573725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平时对数据库的操作可归结为用鼠标或键盘选择特定的数据库对象，从菜单选择该对象的某个操作，根据前一步操作后对象的变化选择下一步操作，一步步达到目的。久而久之，用户会形成一些习惯和套路，把它们记录下来就是宏程序（简称宏）的任务。宏主要是对用户已经掌握的那些鼠标、键盘操作的记录和模仿。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791121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646058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宏的调试和运行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3103755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60260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12693" y="914014"/>
            <a:ext cx="8766614" cy="1916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8.2.1  </a:t>
            </a:r>
            <a:r>
              <a:rPr lang="zh-CN" altLang="zh-CN" b="1" dirty="0"/>
              <a:t>调试宏</a:t>
            </a:r>
          </a:p>
          <a:p>
            <a:pPr indent="457200"/>
            <a:r>
              <a:rPr lang="zh-CN" altLang="zh-CN" dirty="0"/>
              <a:t>宏的调试是创建宏后必须进行的一项工作，尤其是对于由多个操作组成的复杂宏，更是需要反复地调试，以观察宏的流程和每一个操作的结果，使用宏之前需要先调试，再运行，以保证宏运行的正确性。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444D9D40-8B06-4EB5-9E97-D5D0F0116B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794" y="2975429"/>
            <a:ext cx="3837499" cy="285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B6263DD8-ADEE-4910-8E2B-3E0979447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339" y="2975429"/>
            <a:ext cx="4159001" cy="285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94289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73755" y="442299"/>
            <a:ext cx="9226429" cy="28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8.3.2  </a:t>
            </a:r>
            <a:r>
              <a:rPr lang="zh-CN" altLang="zh-CN" b="1" dirty="0"/>
              <a:t>运行宏</a:t>
            </a:r>
          </a:p>
          <a:p>
            <a:pPr indent="457200"/>
            <a:r>
              <a:rPr lang="zh-CN" altLang="zh-CN" dirty="0"/>
              <a:t>独立宏可以下列任意方式运行：直接运行（例如从导航窗格中）；在宏组中、从另一个宏中或从</a:t>
            </a:r>
            <a:r>
              <a:rPr lang="en-US" altLang="zh-CN" dirty="0"/>
              <a:t>VBA</a:t>
            </a:r>
            <a:r>
              <a:rPr lang="zh-CN" altLang="zh-CN" dirty="0"/>
              <a:t>模块中运行，或者以响应窗体、报表或控件中发生的事件的形式运行。对于嵌入在窗体、报表或控件中的宏而言，当它处于设计视图中时，可以通过单击</a:t>
            </a:r>
            <a:r>
              <a:rPr lang="en-US" altLang="zh-CN" dirty="0"/>
              <a:t>“</a:t>
            </a:r>
            <a:r>
              <a:rPr lang="zh-CN" altLang="zh-CN" dirty="0"/>
              <a:t>设计</a:t>
            </a:r>
            <a:r>
              <a:rPr lang="en-US" altLang="zh-CN" dirty="0"/>
              <a:t>”</a:t>
            </a:r>
            <a:r>
              <a:rPr lang="zh-CN" altLang="zh-CN" dirty="0"/>
              <a:t>选项卡上的</a:t>
            </a:r>
            <a:r>
              <a:rPr lang="en-US" altLang="zh-CN" dirty="0"/>
              <a:t>“</a:t>
            </a:r>
            <a:r>
              <a:rPr lang="zh-CN" altLang="zh-CN" dirty="0"/>
              <a:t>运行</a:t>
            </a:r>
            <a:r>
              <a:rPr lang="en-US" altLang="zh-CN" dirty="0"/>
              <a:t>”</a:t>
            </a:r>
            <a:r>
              <a:rPr lang="zh-CN" altLang="zh-CN" dirty="0"/>
              <a:t>来运行该宏。在其他情况下，只有当与宏关联的事件触发时，该宏才会运行。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750D4A00-CF30-42D1-9C56-75901A998B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841" y="3243942"/>
            <a:ext cx="3842318" cy="2861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4647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527169"/>
            <a:ext cx="4681369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b="1" dirty="0"/>
              <a:t>实战演练——创建简单宏组</a:t>
            </a:r>
            <a:endParaRPr lang="zh-CN" altLang="zh-CN" dirty="0"/>
          </a:p>
        </p:txBody>
      </p:sp>
      <p:sp>
        <p:nvSpPr>
          <p:cNvPr id="7" name="文本框 23">
            <a:extLst>
              <a:ext uri="{FF2B5EF4-FFF2-40B4-BE49-F238E27FC236}">
                <a16:creationId xmlns:a16="http://schemas.microsoft.com/office/drawing/2014/main" id="{639D47D3-2540-42BA-BC5C-1D25F2C24CD0}"/>
              </a:ext>
            </a:extLst>
          </p:cNvPr>
          <p:cNvSpPr txBox="1"/>
          <p:nvPr/>
        </p:nvSpPr>
        <p:spPr>
          <a:xfrm>
            <a:off x="1671619" y="1390517"/>
            <a:ext cx="902072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学习了本章相关知识后，用户可以尝试着自己动手创建和运行一个简单的宏组，在宏功能区包含两个宏的操作，并且一个宏中也可以有多个操作。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1BAE0E3B-86DE-4A33-A367-2819E159E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626" y="2725644"/>
            <a:ext cx="6820748" cy="274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4035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433956" y="1878919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583256" y="200825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436624" y="2936256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457968" y="3974199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596325" y="306759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567733" y="412077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" action="ppaction://noaction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469675" y="292079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创建宏</a:t>
            </a:r>
            <a:endParaRPr lang="zh-CN" altLang="en-US" dirty="0"/>
          </a:p>
        </p:txBody>
      </p:sp>
      <p:sp>
        <p:nvSpPr>
          <p:cNvPr id="12" name="文本框 11">
            <a:hlinkClick r:id="" action="ppaction://noaction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483530" y="396928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宏的调试和运行</a:t>
            </a:r>
            <a:endParaRPr lang="zh-CN" altLang="en-US" dirty="0"/>
          </a:p>
        </p:txBody>
      </p:sp>
      <p:sp>
        <p:nvSpPr>
          <p:cNvPr id="22" name="文本框 21">
            <a:hlinkClick r:id="rId2" action="ppaction://hlinksldjump"/>
            <a:extLst>
              <a:ext uri="{FF2B5EF4-FFF2-40B4-BE49-F238E27FC236}">
                <a16:creationId xmlns:a16="http://schemas.microsoft.com/office/drawing/2014/main" id="{A4FA8CBE-305F-4333-AF39-400B25841AD0}"/>
              </a:ext>
            </a:extLst>
          </p:cNvPr>
          <p:cNvSpPr txBox="1"/>
          <p:nvPr/>
        </p:nvSpPr>
        <p:spPr>
          <a:xfrm>
            <a:off x="8476935" y="186851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宏的简介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3241063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6101015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宏的简介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3553697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17094" y="724389"/>
            <a:ext cx="9762411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宏是一种用来自动完成特定任务的操作或操作集，是使</a:t>
            </a:r>
            <a:r>
              <a:rPr lang="en-US" altLang="zh-CN" dirty="0"/>
              <a:t>Access</a:t>
            </a:r>
            <a:r>
              <a:rPr lang="zh-CN" altLang="zh-CN" dirty="0"/>
              <a:t>的众多对象成为一个整体，以一个应用程序的面貌展示给用户的代码类型的一种对象。宏中包含一个或多个操作，其中每个操作都能执行特定的功能，例如打开某个窗体或打印某个报表。</a:t>
            </a:r>
          </a:p>
          <a:p>
            <a:pPr indent="457200"/>
            <a:r>
              <a:rPr lang="zh-CN" altLang="zh-CN" dirty="0"/>
              <a:t>计算机的主要特点之一就是它很适合做大量重复性的工作，而宏就是一种执行这些自动任务的方法。</a:t>
            </a:r>
            <a:r>
              <a:rPr lang="en-US" altLang="zh-CN" dirty="0"/>
              <a:t>Access</a:t>
            </a:r>
            <a:r>
              <a:rPr lang="zh-CN" altLang="zh-CN" dirty="0"/>
              <a:t>的宏指令可以使数据库应用更有创造力。应用一些简单的宏指令可以将一些通用步骤及重复性的步骤自动化。例如可设置某个宏，在用户单击某个命令按钮时运行该宏以打印某个报表。</a:t>
            </a:r>
          </a:p>
          <a:p>
            <a:pPr indent="457200"/>
            <a:r>
              <a:rPr lang="zh-CN" altLang="zh-CN" dirty="0"/>
              <a:t>另外需要说明的是宏是一种特殊的代码，它没有控制转移功能，也不能直接操纵变量。它是一种操纵操作的代码组合，以操作为单位，将一连串的操作有机地组合起来。在宏运行时，这些操作一个一个地依次执行。宏中的每个操作可以携带自己的参数，但每个操作执行后没有返回值。</a:t>
            </a:r>
          </a:p>
        </p:txBody>
      </p:sp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01023" y="695359"/>
            <a:ext cx="8789954" cy="5081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8.1.1  </a:t>
            </a:r>
            <a:r>
              <a:rPr lang="zh-CN" altLang="zh-CN" b="1" dirty="0"/>
              <a:t>宏的作用</a:t>
            </a:r>
          </a:p>
          <a:p>
            <a:pPr indent="457200"/>
            <a:r>
              <a:rPr lang="zh-CN" altLang="zh-CN" dirty="0"/>
              <a:t>在</a:t>
            </a:r>
            <a:r>
              <a:rPr lang="en-US" altLang="zh-CN" dirty="0"/>
              <a:t>Access 2016</a:t>
            </a:r>
            <a:r>
              <a:rPr lang="zh-CN" altLang="zh-CN" dirty="0"/>
              <a:t>中定义了很多宏操作，这些操作可以完成以下功能：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dirty="0"/>
              <a:t>打开、关闭窗体、报表，打印报表，执行查询。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dirty="0"/>
              <a:t>筛选、查找记录（将一个筛选条件加到记录集中去）。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dirty="0"/>
              <a:t>模拟键盘动作，为对话框或别的等待输入的任务提供字符输入。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dirty="0"/>
              <a:t>显示信息框，响铃警告。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dirty="0"/>
              <a:t>移动窗口，改变窗口大小。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dirty="0"/>
              <a:t>实现数据的导入、导出。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dirty="0"/>
              <a:t>定制菜单（在报表、窗体中使用）。</a:t>
            </a:r>
          </a:p>
          <a:p>
            <a:pPr marL="342900" lvl="0" indent="457200">
              <a:buFont typeface="Wingdings" panose="05000000000000000000" pitchFamily="2" charset="2"/>
              <a:buChar char="l"/>
            </a:pPr>
            <a:r>
              <a:rPr lang="zh-CN" altLang="zh-CN" dirty="0"/>
              <a:t>执行任意的应用程序模块，甚至包括</a:t>
            </a:r>
            <a:r>
              <a:rPr lang="en-US" altLang="zh-CN" dirty="0"/>
              <a:t>MS-DOS</a:t>
            </a:r>
            <a:r>
              <a:rPr lang="zh-CN" altLang="zh-CN" dirty="0"/>
              <a:t>程序。</a:t>
            </a:r>
          </a:p>
          <a:p>
            <a:pPr marL="342900" indent="457200">
              <a:buFont typeface="Wingdings" panose="05000000000000000000" pitchFamily="2" charset="2"/>
              <a:buChar char="l"/>
            </a:pPr>
            <a:r>
              <a:rPr lang="zh-CN" altLang="zh-CN" dirty="0"/>
              <a:t>为控件的属性赋值。</a:t>
            </a:r>
          </a:p>
        </p:txBody>
      </p:sp>
    </p:spTree>
    <p:extLst>
      <p:ext uri="{BB962C8B-B14F-4D97-AF65-F5344CB8AC3E}">
        <p14:creationId xmlns:p14="http://schemas.microsoft.com/office/powerpoint/2010/main" val="1484996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913074"/>
            <a:ext cx="9238099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1.</a:t>
            </a:r>
            <a:r>
              <a:rPr lang="zh-CN" altLang="zh-CN" b="1" dirty="0"/>
              <a:t>嵌入的宏</a:t>
            </a:r>
            <a:endParaRPr lang="zh-CN" altLang="zh-CN" dirty="0"/>
          </a:p>
          <a:p>
            <a:pPr indent="457200"/>
            <a:r>
              <a:rPr lang="zh-CN" altLang="zh-CN" dirty="0"/>
              <a:t>现在，我们能够在窗体、报表或控件提供的任意事件中嵌入宏。嵌入的宏在导航窗格中不可见；它成为了创建它的窗体、报表或控件的一部分。如果为包含嵌入式宏的窗体、报表或控件创建副本，则这些宏也会存在于副本中。</a:t>
            </a:r>
          </a:p>
          <a:p>
            <a:pPr indent="457200"/>
            <a:r>
              <a:rPr lang="en-US" altLang="zh-CN" b="1" dirty="0"/>
              <a:t>2.</a:t>
            </a:r>
            <a:r>
              <a:rPr lang="zh-CN" altLang="zh-CN" b="1" dirty="0"/>
              <a:t>安全性提高</a:t>
            </a:r>
            <a:endParaRPr lang="zh-CN" altLang="zh-CN" dirty="0"/>
          </a:p>
          <a:p>
            <a:pPr indent="457200"/>
            <a:r>
              <a:rPr lang="zh-CN" altLang="zh-CN" dirty="0"/>
              <a:t>当</a:t>
            </a:r>
            <a:r>
              <a:rPr lang="en-US" altLang="zh-CN" dirty="0"/>
              <a:t>“</a:t>
            </a:r>
            <a:r>
              <a:rPr lang="zh-CN" altLang="zh-CN" dirty="0"/>
              <a:t>显示所有操作</a:t>
            </a:r>
            <a:r>
              <a:rPr lang="en-US" altLang="zh-CN" dirty="0"/>
              <a:t>”</a:t>
            </a:r>
            <a:r>
              <a:rPr lang="zh-CN" altLang="zh-CN" dirty="0"/>
              <a:t>按钮在宏生成器中未突出显示时，唯一可供使用的宏操作和</a:t>
            </a:r>
            <a:r>
              <a:rPr lang="en-US" altLang="zh-CN" dirty="0" err="1"/>
              <a:t>RunCommand</a:t>
            </a:r>
            <a:r>
              <a:rPr lang="zh-CN" altLang="zh-CN" dirty="0"/>
              <a:t>参数是那些不需要信任状态即可运行的操作和参数。即使数据库处于禁用模式（当禁止</a:t>
            </a:r>
            <a:r>
              <a:rPr lang="en-US" altLang="zh-CN" dirty="0"/>
              <a:t>VBA</a:t>
            </a:r>
            <a:r>
              <a:rPr lang="zh-CN" altLang="zh-CN" dirty="0"/>
              <a:t>运行时），使用这些操作生成的宏也可以运行。如果数据库包含未出现在信任列表中的宏操作，或者具有</a:t>
            </a:r>
            <a:r>
              <a:rPr lang="en-US" altLang="zh-CN" dirty="0"/>
              <a:t>VBA</a:t>
            </a:r>
            <a:r>
              <a:rPr lang="zh-CN" altLang="zh-CN" dirty="0"/>
              <a:t>代码，则需要显式授予其信任状态。</a:t>
            </a:r>
          </a:p>
        </p:txBody>
      </p:sp>
    </p:spTree>
    <p:extLst>
      <p:ext uri="{BB962C8B-B14F-4D97-AF65-F5344CB8AC3E}">
        <p14:creationId xmlns:p14="http://schemas.microsoft.com/office/powerpoint/2010/main" val="3494700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52282" y="667666"/>
            <a:ext cx="9679595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</a:t>
            </a:r>
            <a:r>
              <a:rPr lang="zh-CN" altLang="zh-CN" b="1" dirty="0"/>
              <a:t>处理和调试错误</a:t>
            </a:r>
            <a:endParaRPr lang="zh-CN" altLang="zh-CN" dirty="0"/>
          </a:p>
          <a:p>
            <a:pPr indent="457200"/>
            <a:r>
              <a:rPr lang="en-US" altLang="zh-CN" dirty="0"/>
              <a:t>Access 2016</a:t>
            </a:r>
            <a:r>
              <a:rPr lang="zh-CN" altLang="zh-CN" dirty="0"/>
              <a:t>提供新的宏操作，其中包括</a:t>
            </a:r>
            <a:r>
              <a:rPr lang="en-US" altLang="zh-CN" dirty="0" err="1"/>
              <a:t>OnError</a:t>
            </a:r>
            <a:r>
              <a:rPr lang="zh-CN" altLang="zh-CN" dirty="0"/>
              <a:t>（类似于</a:t>
            </a:r>
            <a:r>
              <a:rPr lang="en-US" altLang="zh-CN" dirty="0"/>
              <a:t>VBA</a:t>
            </a:r>
            <a:r>
              <a:rPr lang="zh-CN" altLang="zh-CN" dirty="0"/>
              <a:t>中的</a:t>
            </a:r>
            <a:r>
              <a:rPr lang="en-US" altLang="zh-CN" dirty="0"/>
              <a:t>“On Error”</a:t>
            </a:r>
            <a:r>
              <a:rPr lang="zh-CN" altLang="zh-CN" dirty="0"/>
              <a:t>语句）和</a:t>
            </a:r>
            <a:r>
              <a:rPr lang="en-US" altLang="zh-CN" dirty="0" err="1"/>
              <a:t>ClearMacroError</a:t>
            </a:r>
            <a:r>
              <a:rPr lang="zh-CN" altLang="zh-CN" dirty="0"/>
              <a:t>，这些新的宏操作使您可以在宏运行过程中出错时执行特定操作。此外，新的</a:t>
            </a:r>
            <a:r>
              <a:rPr lang="en-US" altLang="zh-CN" dirty="0" err="1"/>
              <a:t>SingleStep</a:t>
            </a:r>
            <a:r>
              <a:rPr lang="zh-CN" altLang="zh-CN" dirty="0"/>
              <a:t>宏操作允许您在宏执行过程中的任意时刻进入单步执行模式，从而可以通过每次执行一个操作来了解宏的工作方式。</a:t>
            </a:r>
          </a:p>
          <a:p>
            <a:pPr indent="457200"/>
            <a:r>
              <a:rPr lang="en-US" altLang="zh-CN" b="1" dirty="0"/>
              <a:t>4.</a:t>
            </a:r>
            <a:r>
              <a:rPr lang="zh-CN" altLang="zh-CN" b="1" dirty="0"/>
              <a:t>临时变量</a:t>
            </a:r>
            <a:endParaRPr lang="zh-CN" altLang="zh-CN" dirty="0"/>
          </a:p>
          <a:p>
            <a:pPr indent="457200"/>
            <a:r>
              <a:rPr lang="zh-CN" altLang="zh-CN" dirty="0"/>
              <a:t>使用三个新的宏操作（</a:t>
            </a:r>
            <a:r>
              <a:rPr lang="en-US" altLang="zh-CN" dirty="0" err="1"/>
              <a:t>SetTempVar</a:t>
            </a:r>
            <a:r>
              <a:rPr lang="zh-CN" altLang="zh-CN" dirty="0"/>
              <a:t>、</a:t>
            </a:r>
            <a:r>
              <a:rPr lang="en-US" altLang="zh-CN" dirty="0" err="1"/>
              <a:t>RemoveTempVar</a:t>
            </a:r>
            <a:r>
              <a:rPr lang="zh-CN" altLang="zh-CN" dirty="0"/>
              <a:t>和</a:t>
            </a:r>
            <a:r>
              <a:rPr lang="en-US" altLang="zh-CN" dirty="0" err="1"/>
              <a:t>RemoveAllTempVars</a:t>
            </a:r>
            <a:r>
              <a:rPr lang="zh-CN" altLang="zh-CN" dirty="0"/>
              <a:t>）可以在宏中创建和使用临时变量。可以在条件表达式中使用这些变量来控制宏的运行，或者向</a:t>
            </a:r>
            <a:r>
              <a:rPr lang="en-US" altLang="zh-CN" dirty="0"/>
              <a:t>/</a:t>
            </a:r>
            <a:r>
              <a:rPr lang="zh-CN" altLang="zh-CN" dirty="0"/>
              <a:t>从报表或窗体传递</a:t>
            </a:r>
            <a:r>
              <a:rPr lang="en-US" altLang="zh-CN" dirty="0"/>
              <a:t>/</a:t>
            </a:r>
            <a:r>
              <a:rPr lang="zh-CN" altLang="zh-CN" dirty="0"/>
              <a:t>接收数据，或者用于需要使用一个临时存储位置来存储值的其他任何情况。还可以在</a:t>
            </a:r>
            <a:r>
              <a:rPr lang="en-US" altLang="zh-CN" dirty="0"/>
              <a:t>VBA</a:t>
            </a:r>
            <a:r>
              <a:rPr lang="zh-CN" altLang="zh-CN" dirty="0"/>
              <a:t>中访问这些临时变量，因此还可以使用它们来向</a:t>
            </a:r>
            <a:r>
              <a:rPr lang="en-US" altLang="zh-CN" dirty="0"/>
              <a:t>/</a:t>
            </a:r>
            <a:r>
              <a:rPr lang="zh-CN" altLang="zh-CN" dirty="0"/>
              <a:t>从</a:t>
            </a:r>
            <a:r>
              <a:rPr lang="en-US" altLang="zh-CN" dirty="0"/>
              <a:t>VBA</a:t>
            </a:r>
            <a:r>
              <a:rPr lang="zh-CN" altLang="zh-CN" dirty="0"/>
              <a:t>模块传递</a:t>
            </a:r>
            <a:r>
              <a:rPr lang="en-US" altLang="zh-CN" dirty="0"/>
              <a:t>/</a:t>
            </a:r>
            <a:r>
              <a:rPr lang="zh-CN" altLang="zh-CN" dirty="0"/>
              <a:t>接收数据。</a:t>
            </a:r>
          </a:p>
        </p:txBody>
      </p:sp>
    </p:spTree>
    <p:extLst>
      <p:ext uri="{BB962C8B-B14F-4D97-AF65-F5344CB8AC3E}">
        <p14:creationId xmlns:p14="http://schemas.microsoft.com/office/powerpoint/2010/main" val="2573973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178112" y="508007"/>
            <a:ext cx="10163443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8.1.2  </a:t>
            </a:r>
            <a:r>
              <a:rPr lang="zh-CN" altLang="zh-CN" b="1" dirty="0"/>
              <a:t>宏的分类</a:t>
            </a:r>
          </a:p>
          <a:p>
            <a:pPr indent="457200"/>
            <a:r>
              <a:rPr lang="zh-CN" altLang="zh-CN" dirty="0"/>
              <a:t>宏作为</a:t>
            </a:r>
            <a:r>
              <a:rPr lang="en-US" altLang="zh-CN" dirty="0" err="1"/>
              <a:t>Accsee</a:t>
            </a:r>
            <a:r>
              <a:rPr lang="zh-CN" altLang="zh-CN" dirty="0"/>
              <a:t>数据库的对象之一，分为宏、宏组和条件操作宏，其中宏是操作序列的集合，而宏组是宏的集合，条件操作宏是带有条件的操作序列。宏可以是包含操作序列的一个宏，也可以是某个宏组，使用条件表达式可以决定在有些情况下运行宏时某个操作是否进行。</a:t>
            </a:r>
          </a:p>
          <a:p>
            <a:pPr indent="457200"/>
            <a:r>
              <a:rPr lang="zh-CN" altLang="zh-CN" dirty="0"/>
              <a:t>前面说到宏是一种特殊的代码，从另一角度来看，它是以动作为单位的，由一连串的动作组成，每个动作在运行宏时会被由前到后地依次执行。</a:t>
            </a:r>
            <a:r>
              <a:rPr lang="en-US" altLang="zh-CN" dirty="0" err="1"/>
              <a:t>Accsee</a:t>
            </a:r>
            <a:r>
              <a:rPr lang="zh-CN" altLang="zh-CN" dirty="0"/>
              <a:t>提供了几十种宏操作，根据宏操作的对象的不同用途，可以将它们分为</a:t>
            </a:r>
            <a:r>
              <a:rPr lang="en-US" altLang="zh-CN" dirty="0"/>
              <a:t>5</a:t>
            </a:r>
            <a:r>
              <a:rPr lang="zh-CN" altLang="zh-CN" dirty="0"/>
              <a:t>类：</a:t>
            </a:r>
          </a:p>
          <a:p>
            <a:pPr indent="457200"/>
            <a:r>
              <a:rPr lang="en-US" altLang="zh-CN" b="1" dirty="0"/>
              <a:t>1.</a:t>
            </a:r>
            <a:r>
              <a:rPr lang="zh-CN" altLang="zh-CN" b="1" dirty="0"/>
              <a:t>操作数据类</a:t>
            </a:r>
            <a:endParaRPr lang="zh-CN" altLang="zh-CN" dirty="0"/>
          </a:p>
          <a:p>
            <a:pPr indent="457200"/>
            <a:r>
              <a:rPr lang="zh-CN" altLang="zh-CN" dirty="0"/>
              <a:t>这类宏是</a:t>
            </a:r>
            <a:r>
              <a:rPr lang="en-US" altLang="zh-CN" dirty="0" err="1"/>
              <a:t>Accsee</a:t>
            </a:r>
            <a:r>
              <a:rPr lang="zh-CN" altLang="zh-CN" dirty="0"/>
              <a:t>中用于操作窗体和报表数据的宏操作。此类宏操作又可以分为两种，一种是过滤操作，即筛选数据记录，有</a:t>
            </a:r>
            <a:r>
              <a:rPr lang="en-US" altLang="zh-CN" dirty="0" err="1"/>
              <a:t>ApplyFilter</a:t>
            </a:r>
            <a:r>
              <a:rPr lang="zh-CN" altLang="zh-CN" dirty="0"/>
              <a:t>；一种是记录定位操作，有</a:t>
            </a:r>
            <a:r>
              <a:rPr lang="en-US" altLang="zh-CN" dirty="0" err="1"/>
              <a:t>FindNext</a:t>
            </a:r>
            <a:r>
              <a:rPr lang="zh-CN" altLang="zh-CN" dirty="0"/>
              <a:t>，</a:t>
            </a:r>
            <a:r>
              <a:rPr lang="en-US" altLang="zh-CN" dirty="0" err="1"/>
              <a:t>FindRecord</a:t>
            </a:r>
            <a:r>
              <a:rPr lang="zh-CN" altLang="zh-CN" dirty="0"/>
              <a:t>，</a:t>
            </a:r>
            <a:r>
              <a:rPr lang="en-US" altLang="zh-CN" dirty="0" err="1"/>
              <a:t>GoToPage</a:t>
            </a:r>
            <a:r>
              <a:rPr lang="zh-CN" altLang="zh-CN" dirty="0"/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15646994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</TotalTime>
  <Words>2185</Words>
  <Application>Microsoft Office PowerPoint</Application>
  <PresentationFormat>宽屏</PresentationFormat>
  <Paragraphs>76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微软雅黑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619</cp:revision>
  <dcterms:created xsi:type="dcterms:W3CDTF">2020-06-26T11:31:00Z</dcterms:created>
  <dcterms:modified xsi:type="dcterms:W3CDTF">2023-01-09T03:05:55Z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