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9" r:id="rId2"/>
    <p:sldId id="365" r:id="rId3"/>
    <p:sldId id="292" r:id="rId4"/>
    <p:sldId id="290" r:id="rId5"/>
    <p:sldId id="367" r:id="rId6"/>
    <p:sldId id="535" r:id="rId7"/>
    <p:sldId id="536" r:id="rId8"/>
    <p:sldId id="537" r:id="rId9"/>
    <p:sldId id="538" r:id="rId10"/>
    <p:sldId id="539" r:id="rId11"/>
    <p:sldId id="540" r:id="rId12"/>
    <p:sldId id="541" r:id="rId13"/>
    <p:sldId id="542" r:id="rId14"/>
    <p:sldId id="543" r:id="rId15"/>
    <p:sldId id="544" r:id="rId16"/>
    <p:sldId id="545" r:id="rId17"/>
    <p:sldId id="546" r:id="rId18"/>
    <p:sldId id="547" r:id="rId19"/>
    <p:sldId id="548" r:id="rId20"/>
    <p:sldId id="549" r:id="rId21"/>
    <p:sldId id="550" r:id="rId22"/>
    <p:sldId id="551" r:id="rId23"/>
    <p:sldId id="552" r:id="rId24"/>
    <p:sldId id="553" r:id="rId25"/>
    <p:sldId id="554" r:id="rId26"/>
    <p:sldId id="555" r:id="rId27"/>
    <p:sldId id="512" r:id="rId28"/>
    <p:sldId id="556" r:id="rId29"/>
    <p:sldId id="557" r:id="rId30"/>
    <p:sldId id="286" r:id="rId3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DB8AD"/>
    <a:srgbClr val="7D6B63"/>
    <a:srgbClr val="D99211"/>
    <a:srgbClr val="EDA221"/>
    <a:srgbClr val="FFBC04"/>
    <a:srgbClr val="FEB801"/>
    <a:srgbClr val="B57A0F"/>
    <a:srgbClr val="D18C11"/>
    <a:srgbClr val="C3830F"/>
    <a:srgbClr val="9665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92" autoAdjust="0"/>
    <p:restoredTop sz="94660"/>
  </p:normalViewPr>
  <p:slideViewPr>
    <p:cSldViewPr snapToGrid="0">
      <p:cViewPr varScale="1">
        <p:scale>
          <a:sx n="114" d="100"/>
          <a:sy n="114" d="100"/>
        </p:scale>
        <p:origin x="240"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5" Type="http://schemas.openxmlformats.org/officeDocument/2006/relationships/image" Target="../media/image5.jpeg"/><Relationship Id="rId4" Type="http://schemas.microsoft.com/office/2007/relationships/hdphoto" Target="../media/hdphoto2.wdp"/></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F6AE5AAF-4686-4DBC-AD82-82ACA52592B1}" type="datetimeFigureOut">
              <a:rPr lang="zh-CN" altLang="en-US" smtClean="0"/>
              <a:t>2023/1/9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descr="图片包含 游戏机&#10;&#10;描述已自动生成">
            <a:extLst>
              <a:ext uri="{FF2B5EF4-FFF2-40B4-BE49-F238E27FC236}">
                <a16:creationId xmlns:a16="http://schemas.microsoft.com/office/drawing/2014/main" id="{4E08BE82-6930-4EF0-9FF3-EB768F7D2884}"/>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3675891" y="-4547769"/>
            <a:ext cx="12073131" cy="8658691"/>
          </a:xfrm>
          <a:prstGeom prst="rect">
            <a:avLst/>
          </a:prstGeom>
        </p:spPr>
      </p:pic>
      <p:pic>
        <p:nvPicPr>
          <p:cNvPr id="8" name="图片 7" descr="图片包含 游戏机&#10;&#10;描述已自动生成">
            <a:extLst>
              <a:ext uri="{FF2B5EF4-FFF2-40B4-BE49-F238E27FC236}">
                <a16:creationId xmlns:a16="http://schemas.microsoft.com/office/drawing/2014/main" id="{CA132A93-7E31-4F2C-AD69-267977D5A1B9}"/>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5686929" y="2987565"/>
            <a:ext cx="8590542" cy="6161024"/>
          </a:xfrm>
          <a:prstGeom prst="rect">
            <a:avLst/>
          </a:prstGeom>
        </p:spPr>
      </p:pic>
      <p:sp>
        <p:nvSpPr>
          <p:cNvPr id="9" name="文本框 8">
            <a:extLst>
              <a:ext uri="{FF2B5EF4-FFF2-40B4-BE49-F238E27FC236}">
                <a16:creationId xmlns:a16="http://schemas.microsoft.com/office/drawing/2014/main" id="{1CA44BA0-EDA4-4024-A8AD-FDD11A4F89D5}"/>
              </a:ext>
            </a:extLst>
          </p:cNvPr>
          <p:cNvSpPr txBox="1"/>
          <p:nvPr userDrawn="1"/>
        </p:nvSpPr>
        <p:spPr>
          <a:xfrm>
            <a:off x="3817408" y="6408107"/>
            <a:ext cx="6920917" cy="261610"/>
          </a:xfrm>
          <a:prstGeom prst="rect">
            <a:avLst/>
          </a:prstGeom>
          <a:noFill/>
        </p:spPr>
        <p:txBody>
          <a:bodyPr wrap="square" rtlCol="0">
            <a:spAutoFit/>
          </a:bodyPr>
          <a:lstStyle/>
          <a:p>
            <a:r>
              <a:rPr lang="zh-CN" altLang="en-US" sz="1100" dirty="0">
                <a:solidFill>
                  <a:schemeClr val="tx1"/>
                </a:solidFill>
              </a:rPr>
              <a:t>关注微信公众平台</a:t>
            </a:r>
            <a:r>
              <a:rPr lang="en-US" altLang="zh-CN" sz="1100" dirty="0">
                <a:solidFill>
                  <a:schemeClr val="tx1"/>
                </a:solidFill>
              </a:rPr>
              <a:t>DSSF007</a:t>
            </a:r>
            <a:r>
              <a:rPr lang="zh-CN" altLang="en-US" sz="1100" dirty="0">
                <a:solidFill>
                  <a:schemeClr val="tx1"/>
                </a:solidFill>
              </a:rPr>
              <a:t>，回复关键字“经典课堂”获取更多资源</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2023/1/9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2023/1/9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2023/1/9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2023/1/9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2023/1/9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2023/1/9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2023/1/9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F6AE5AAF-4686-4DBC-AD82-82ACA52592B1}" type="datetimeFigureOut">
              <a:rPr lang="zh-CN" altLang="en-US" smtClean="0"/>
              <a:t>2023/1/9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F6AE5AAF-4686-4DBC-AD82-82ACA52592B1}" type="datetimeFigureOut">
              <a:rPr lang="zh-CN" altLang="en-US" smtClean="0"/>
              <a:t>2023/1/9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a:extLst>
              <a:ext uri="{FF2B5EF4-FFF2-40B4-BE49-F238E27FC236}">
                <a16:creationId xmlns:a16="http://schemas.microsoft.com/office/drawing/2014/main" id="{527108C4-B026-4252-A877-40AA47E5810D}"/>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20000" contrast="-25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矩形 9">
            <a:extLst>
              <a:ext uri="{FF2B5EF4-FFF2-40B4-BE49-F238E27FC236}">
                <a16:creationId xmlns:a16="http://schemas.microsoft.com/office/drawing/2014/main" id="{D1A70820-B138-4285-B54A-E50CC449B76D}"/>
              </a:ext>
            </a:extLst>
          </p:cNvPr>
          <p:cNvSpPr/>
          <p:nvPr userDrawn="1"/>
        </p:nvSpPr>
        <p:spPr>
          <a:xfrm>
            <a:off x="0" y="1285875"/>
            <a:ext cx="12192000" cy="3886200"/>
          </a:xfrm>
          <a:prstGeom prst="rect">
            <a:avLst/>
          </a:prstGeom>
          <a:solidFill>
            <a:schemeClr val="bg1">
              <a:lumMod val="95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2023/1/9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a:extLst>
              <a:ext uri="{FF2B5EF4-FFF2-40B4-BE49-F238E27FC236}">
                <a16:creationId xmlns:a16="http://schemas.microsoft.com/office/drawing/2014/main" id="{5C5DA7C5-8692-4770-99EE-3E64E45D9FF4}"/>
              </a:ext>
            </a:extLst>
          </p:cNvPr>
          <p:cNvCxnSpPr/>
          <p:nvPr userDrawn="1"/>
        </p:nvCxnSpPr>
        <p:spPr>
          <a:xfrm>
            <a:off x="4215161" y="512956"/>
            <a:ext cx="2497872" cy="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F96E57D6-D77A-460A-8CE6-E36F987B9D4A}"/>
              </a:ext>
            </a:extLst>
          </p:cNvPr>
          <p:cNvSpPr txBox="1"/>
          <p:nvPr userDrawn="1"/>
        </p:nvSpPr>
        <p:spPr>
          <a:xfrm>
            <a:off x="5254497" y="948466"/>
            <a:ext cx="1292662" cy="2477601"/>
          </a:xfrm>
          <a:prstGeom prst="rect">
            <a:avLst/>
          </a:prstGeom>
          <a:noFill/>
        </p:spPr>
        <p:txBody>
          <a:bodyPr vert="eaVert" wrap="none" rtlCol="0">
            <a:spAutoFit/>
          </a:bodyPr>
          <a:lstStyle/>
          <a:p>
            <a:r>
              <a:rPr lang="zh-CN" altLang="en-US" sz="7200" dirty="0">
                <a:solidFill>
                  <a:srgbClr val="AD6126"/>
                </a:solidFill>
                <a:latin typeface="站酷小薇LOGO体" panose="02010600010101010101" pitchFamily="2" charset="-122"/>
                <a:ea typeface="站酷小薇LOGO体" panose="02010600010101010101" pitchFamily="2" charset="-122"/>
              </a:rPr>
              <a:t>目  录</a:t>
            </a:r>
          </a:p>
        </p:txBody>
      </p:sp>
      <p:cxnSp>
        <p:nvCxnSpPr>
          <p:cNvPr id="18" name="直接连接符 17">
            <a:extLst>
              <a:ext uri="{FF2B5EF4-FFF2-40B4-BE49-F238E27FC236}">
                <a16:creationId xmlns:a16="http://schemas.microsoft.com/office/drawing/2014/main" id="{620AC5F4-78F5-4DFC-BD43-97B44EE004F9}"/>
              </a:ext>
            </a:extLst>
          </p:cNvPr>
          <p:cNvCxnSpPr/>
          <p:nvPr userDrawn="1"/>
        </p:nvCxnSpPr>
        <p:spPr>
          <a:xfrm>
            <a:off x="6713033" y="501817"/>
            <a:ext cx="0" cy="530798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pic>
        <p:nvPicPr>
          <p:cNvPr id="15" name="图片 14">
            <a:extLst>
              <a:ext uri="{FF2B5EF4-FFF2-40B4-BE49-F238E27FC236}">
                <a16:creationId xmlns:a16="http://schemas.microsoft.com/office/drawing/2014/main" id="{FFC5B84D-5AE6-462C-AEB2-D3200AD60735}"/>
              </a:ext>
            </a:extLst>
          </p:cNvPr>
          <p:cNvPicPr>
            <a:picLocks noChangeAspect="1"/>
          </p:cNvPicPr>
          <p:nvPr userDrawn="1"/>
        </p:nvPicPr>
        <p:blipFill>
          <a:blip r:embed="rId3">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val="0"/>
              </a:ext>
            </a:extLst>
          </a:blip>
          <a:srcRect l="25089" r="24821"/>
          <a:stretch>
            <a:fillRect/>
          </a:stretch>
        </p:blipFill>
        <p:spPr>
          <a:xfrm>
            <a:off x="0" y="-76200"/>
            <a:ext cx="6106901" cy="6858000"/>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p:spPr>
      </p:pic>
      <p:pic>
        <p:nvPicPr>
          <p:cNvPr id="14" name="图片 13">
            <a:extLst>
              <a:ext uri="{FF2B5EF4-FFF2-40B4-BE49-F238E27FC236}">
                <a16:creationId xmlns:a16="http://schemas.microsoft.com/office/drawing/2014/main" id="{0AC13C7F-21CD-4C70-B030-90F1CDE2E3B9}"/>
              </a:ext>
            </a:extLst>
          </p:cNvPr>
          <p:cNvPicPr>
            <a:picLocks noChangeAspect="1"/>
          </p:cNvPicPr>
          <p:nvPr userDrawn="1"/>
        </p:nvPicPr>
        <p:blipFill>
          <a:blip r:embed="rId5">
            <a:extLst>
              <a:ext uri="{28A0092B-C50C-407E-A947-70E740481C1C}">
                <a14:useLocalDpi xmlns:a14="http://schemas.microsoft.com/office/drawing/2010/main" val="0"/>
              </a:ext>
            </a:extLst>
          </a:blip>
          <a:srcRect l="25089" r="24821"/>
          <a:stretch>
            <a:fillRect/>
          </a:stretch>
        </p:blipFill>
        <p:spPr>
          <a:xfrm>
            <a:off x="1266132" y="281327"/>
            <a:ext cx="5453198" cy="6123896"/>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a:ln w="19050">
            <a:solidFill>
              <a:schemeClr val="bg1"/>
            </a:solid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2023/1/9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712434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D460A0B6-A8EB-44E8-A6BD-330DB1B70390}"/>
              </a:ext>
            </a:extLst>
          </p:cNvPr>
          <p:cNvSpPr>
            <a:spLocks noGrp="1"/>
          </p:cNvSpPr>
          <p:nvPr>
            <p:ph type="dt" sz="half" idx="10"/>
          </p:nvPr>
        </p:nvSpPr>
        <p:spPr/>
        <p:txBody>
          <a:bodyPr/>
          <a:lstStyle/>
          <a:p>
            <a:fld id="{F6AE5AAF-4686-4DBC-AD82-82ACA52592B1}" type="datetimeFigureOut">
              <a:rPr lang="zh-CN" altLang="en-US" smtClean="0"/>
              <a:t>2023/1/9</a:t>
            </a:fld>
            <a:endParaRPr lang="zh-CN" altLang="en-US"/>
          </a:p>
        </p:txBody>
      </p:sp>
      <p:sp>
        <p:nvSpPr>
          <p:cNvPr id="4" name="页脚占位符 3">
            <a:extLst>
              <a:ext uri="{FF2B5EF4-FFF2-40B4-BE49-F238E27FC236}">
                <a16:creationId xmlns:a16="http://schemas.microsoft.com/office/drawing/2014/main" id="{EA4A1964-6740-479C-BB4A-D71873D42DE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4E74841-F418-4854-944B-12532FF68DFE}"/>
              </a:ext>
            </a:extLst>
          </p:cNvPr>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6" name="文本框 5">
            <a:extLst>
              <a:ext uri="{FF2B5EF4-FFF2-40B4-BE49-F238E27FC236}">
                <a16:creationId xmlns:a16="http://schemas.microsoft.com/office/drawing/2014/main" id="{7D393AF0-2B1A-459D-B585-2CE20FDF9182}"/>
              </a:ext>
            </a:extLst>
          </p:cNvPr>
          <p:cNvSpPr txBox="1"/>
          <p:nvPr userDrawn="1"/>
        </p:nvSpPr>
        <p:spPr>
          <a:xfrm>
            <a:off x="0" y="0"/>
            <a:ext cx="12192000" cy="2705100"/>
          </a:xfrm>
          <a:prstGeom prst="rect">
            <a:avLst/>
          </a:prstGeom>
          <a:noFill/>
        </p:spPr>
        <p:txBody>
          <a:bodyPr wrap="square" rtlCol="0">
            <a:prstTxWarp prst="textTriangleInverted">
              <a:avLst/>
            </a:prstTxWarp>
            <a:spAutoFit/>
          </a:bodyPr>
          <a:lstStyle/>
          <a:p>
            <a:r>
              <a:rPr lang="en-US" altLang="zh-CN" dirty="0">
                <a:blipFill dpi="0" rotWithShape="1">
                  <a:blip r:embed="rId2">
                    <a:extLst>
                      <a:ext uri="{28A0092B-C50C-407E-A947-70E740481C1C}">
                        <a14:useLocalDpi xmlns:a14="http://schemas.microsoft.com/office/drawing/2010/main" val="0"/>
                      </a:ext>
                    </a:extLst>
                  </a:blip>
                  <a:srcRect/>
                  <a:stretch>
                    <a:fillRect/>
                  </a:stretch>
                </a:blipFill>
              </a:rPr>
              <a:t>-------------</a:t>
            </a:r>
            <a:endParaRPr lang="zh-CN" altLang="en-US" dirty="0">
              <a:blipFill dpi="0" rotWithShape="1">
                <a:blip r:embed="rId2">
                  <a:extLst>
                    <a:ext uri="{28A0092B-C50C-407E-A947-70E740481C1C}">
                      <a14:useLocalDpi xmlns:a14="http://schemas.microsoft.com/office/drawing/2010/main" val="0"/>
                    </a:ext>
                  </a:extLst>
                </a:blip>
                <a:srcRect/>
                <a:stretch>
                  <a:fillRect/>
                </a:stretch>
              </a:blipFill>
            </a:endParaRPr>
          </a:p>
        </p:txBody>
      </p:sp>
      <p:sp>
        <p:nvSpPr>
          <p:cNvPr id="7" name="矩形 6">
            <a:extLst>
              <a:ext uri="{FF2B5EF4-FFF2-40B4-BE49-F238E27FC236}">
                <a16:creationId xmlns:a16="http://schemas.microsoft.com/office/drawing/2014/main" id="{5B1E1E4B-8837-4854-831B-361D35D6B3B2}"/>
              </a:ext>
            </a:extLst>
          </p:cNvPr>
          <p:cNvSpPr/>
          <p:nvPr userDrawn="1"/>
        </p:nvSpPr>
        <p:spPr>
          <a:xfrm>
            <a:off x="0" y="3065480"/>
            <a:ext cx="12192000" cy="2397512"/>
          </a:xfrm>
          <a:prstGeom prst="rect">
            <a:avLst/>
          </a:prstGeom>
          <a:solidFill>
            <a:schemeClr val="bg1">
              <a:lumMod val="7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510348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6AE5AAF-4686-4DBC-AD82-82ACA52592B1}" type="datetimeFigureOut">
              <a:rPr lang="zh-CN" altLang="en-US" smtClean="0"/>
              <a:t>2023/1/9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5E9F4B-4EC2-4F8F-9FBC-A9585385FE3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1" r:id="rId8"/>
    <p:sldLayoutId id="2147483660"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6.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2305031"/>
            <a:ext cx="12192000" cy="3042473"/>
          </a:xfrm>
          <a:prstGeom prst="rect">
            <a:avLst/>
          </a:prstGeom>
          <a:gradFill>
            <a:gsLst>
              <a:gs pos="2000">
                <a:schemeClr val="accent1">
                  <a:lumMod val="5000"/>
                  <a:lumOff val="95000"/>
                  <a:alpha val="0"/>
                </a:schemeClr>
              </a:gs>
              <a:gs pos="35000">
                <a:srgbClr val="CDB8AD">
                  <a:alpha val="20000"/>
                </a:srgbClr>
              </a:gs>
              <a:gs pos="75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500" dirty="0"/>
          </a:p>
        </p:txBody>
      </p:sp>
      <p:sp>
        <p:nvSpPr>
          <p:cNvPr id="6" name="文本框 5"/>
          <p:cNvSpPr txBox="1"/>
          <p:nvPr/>
        </p:nvSpPr>
        <p:spPr>
          <a:xfrm>
            <a:off x="2669629" y="4186262"/>
            <a:ext cx="6852741" cy="1015663"/>
          </a:xfrm>
          <a:prstGeom prst="rect">
            <a:avLst/>
          </a:prstGeom>
          <a:noFill/>
        </p:spPr>
        <p:txBody>
          <a:bodyPr wrap="square" rtlCol="0">
            <a:spAutoFit/>
          </a:bodyPr>
          <a:lstStyle/>
          <a:p>
            <a:r>
              <a:rPr lang="zh-CN" altLang="zh-CN" sz="6000" b="1" dirty="0">
                <a:solidFill>
                  <a:schemeClr val="bg1"/>
                </a:solidFill>
                <a:latin typeface="微软雅黑" panose="020B0503020204020204" pitchFamily="34" charset="-122"/>
                <a:ea typeface="微软雅黑" panose="020B0503020204020204" pitchFamily="34" charset="-122"/>
              </a:rPr>
              <a:t>第</a:t>
            </a:r>
            <a:r>
              <a:rPr lang="en-US" altLang="zh-CN" sz="6000" b="1" dirty="0">
                <a:solidFill>
                  <a:schemeClr val="bg1"/>
                </a:solidFill>
                <a:latin typeface="微软雅黑" panose="020B0503020204020204" pitchFamily="34" charset="-122"/>
                <a:ea typeface="微软雅黑" panose="020B0503020204020204" pitchFamily="34" charset="-122"/>
              </a:rPr>
              <a:t>6</a:t>
            </a:r>
            <a:r>
              <a:rPr lang="zh-CN" altLang="zh-CN" sz="6000" b="1" dirty="0">
                <a:solidFill>
                  <a:schemeClr val="bg1"/>
                </a:solidFill>
                <a:latin typeface="微软雅黑" panose="020B0503020204020204" pitchFamily="34" charset="-122"/>
                <a:ea typeface="微软雅黑" panose="020B0503020204020204" pitchFamily="34" charset="-122"/>
              </a:rPr>
              <a:t>章</a:t>
            </a:r>
            <a:r>
              <a:rPr lang="en-US" altLang="zh-CN" sz="6000" b="1" dirty="0">
                <a:solidFill>
                  <a:schemeClr val="bg1"/>
                </a:solidFill>
                <a:latin typeface="微软雅黑" panose="020B0503020204020204" pitchFamily="34" charset="-122"/>
                <a:ea typeface="微软雅黑" panose="020B0503020204020204" pitchFamily="34" charset="-122"/>
              </a:rPr>
              <a:t>  </a:t>
            </a:r>
            <a:r>
              <a:rPr lang="zh-CN" altLang="zh-CN" sz="6000" b="1" dirty="0">
                <a:solidFill>
                  <a:schemeClr val="bg1"/>
                </a:solidFill>
                <a:latin typeface="微软雅黑" panose="020B0503020204020204" pitchFamily="34" charset="-122"/>
                <a:ea typeface="微软雅黑" panose="020B0503020204020204" pitchFamily="34" charset="-122"/>
              </a:rPr>
              <a:t>窗体的设计</a:t>
            </a: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82147" y="6072009"/>
            <a:ext cx="2718419" cy="406493"/>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3168493"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6028445" y="3972975"/>
            <a:ext cx="2646878" cy="830997"/>
          </a:xfrm>
          <a:prstGeom prst="rect">
            <a:avLst/>
          </a:prstGeom>
        </p:spPr>
        <p:txBody>
          <a:bodyPr wrap="none">
            <a:spAutoFit/>
          </a:bodyPr>
          <a:lstStyle/>
          <a:p>
            <a:r>
              <a:rPr lang="zh-CN" altLang="zh-CN" sz="4800" b="1" dirty="0"/>
              <a:t>创建窗体</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3481127"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02</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4996070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25448" y="797899"/>
            <a:ext cx="9705408" cy="1903639"/>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dirty="0"/>
              <a:t>Access 2016</a:t>
            </a:r>
            <a:r>
              <a:rPr lang="zh-CN" altLang="zh-CN" dirty="0"/>
              <a:t>数据库之间的接口是窗体对象。窗体为用户提供了数据编辑、数据接收、数据查看和显示信息等许多灵活的方式，本节介绍几种不同创建窗体的方法。</a:t>
            </a:r>
          </a:p>
          <a:p>
            <a:pPr indent="457200"/>
            <a:r>
              <a:rPr lang="en-US" altLang="zh-CN" b="1" dirty="0"/>
              <a:t>6.2.1  </a:t>
            </a:r>
            <a:r>
              <a:rPr lang="zh-CN" altLang="zh-CN" b="1" dirty="0"/>
              <a:t>自动创建窗体</a:t>
            </a:r>
          </a:p>
          <a:p>
            <a:pPr indent="457200"/>
            <a:r>
              <a:rPr lang="zh-CN" altLang="zh-CN" dirty="0"/>
              <a:t>自动创建窗体的方法十分简单便捷，只需单击一次鼠标便可以创建窗体。</a:t>
            </a:r>
          </a:p>
        </p:txBody>
      </p:sp>
      <p:pic>
        <p:nvPicPr>
          <p:cNvPr id="1026" name="图片 1">
            <a:extLst>
              <a:ext uri="{FF2B5EF4-FFF2-40B4-BE49-F238E27FC236}">
                <a16:creationId xmlns:a16="http://schemas.microsoft.com/office/drawing/2014/main" id="{CEB02040-142B-4D57-B2E2-7AA030EEE39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11306" y="2980192"/>
            <a:ext cx="3912123" cy="2767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图片 1">
            <a:extLst>
              <a:ext uri="{FF2B5EF4-FFF2-40B4-BE49-F238E27FC236}">
                <a16:creationId xmlns:a16="http://schemas.microsoft.com/office/drawing/2014/main" id="{BA1F76BF-2658-42A4-AC72-CA5BBE30C10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58483" y="2980192"/>
            <a:ext cx="3709273" cy="2767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769005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81310" y="549275"/>
            <a:ext cx="9417319" cy="188461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6.2.2  </a:t>
            </a:r>
            <a:r>
              <a:rPr lang="zh-CN" altLang="zh-CN" b="1" dirty="0"/>
              <a:t>通过文件另存创建窗体</a:t>
            </a:r>
          </a:p>
          <a:p>
            <a:pPr indent="457200"/>
            <a:r>
              <a:rPr lang="zh-CN" altLang="zh-CN" dirty="0"/>
              <a:t>通过文件另存创建窗体主要有以下特点：</a:t>
            </a:r>
            <a:r>
              <a:rPr lang="en-US" altLang="zh-CN" dirty="0"/>
              <a:t>1</a:t>
            </a:r>
            <a:r>
              <a:rPr lang="zh-CN" altLang="zh-CN" dirty="0"/>
              <a:t>、此窗体继承了来自数据表的属性，例如输入掩码、格式等，但也可以重新设置属性；</a:t>
            </a:r>
            <a:r>
              <a:rPr lang="en-US" altLang="zh-CN" dirty="0"/>
              <a:t>2</a:t>
            </a:r>
            <a:r>
              <a:rPr lang="zh-CN" altLang="zh-CN" dirty="0"/>
              <a:t>、此窗体显示数据表的所有字段；如果数据表已经和其他表有关联，则在此窗体中会有子窗体显示。</a:t>
            </a:r>
          </a:p>
        </p:txBody>
      </p:sp>
      <p:pic>
        <p:nvPicPr>
          <p:cNvPr id="2050" name="图片 1">
            <a:extLst>
              <a:ext uri="{FF2B5EF4-FFF2-40B4-BE49-F238E27FC236}">
                <a16:creationId xmlns:a16="http://schemas.microsoft.com/office/drawing/2014/main" id="{3923AEB2-A6AF-47D6-84CC-8C54FB747FB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29485" y="2753856"/>
            <a:ext cx="5245987" cy="27003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图片 1">
            <a:extLst>
              <a:ext uri="{FF2B5EF4-FFF2-40B4-BE49-F238E27FC236}">
                <a16:creationId xmlns:a16="http://schemas.microsoft.com/office/drawing/2014/main" id="{CBE2C1F3-A578-4D44-97C7-5B7D6A71DA5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2157" y="2753857"/>
            <a:ext cx="3825559" cy="2700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446385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87338" y="549275"/>
            <a:ext cx="9417319" cy="188461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6.2.3  </a:t>
            </a:r>
            <a:r>
              <a:rPr lang="zh-CN" altLang="zh-CN" b="1" dirty="0"/>
              <a:t>使用向导创建窗体</a:t>
            </a:r>
          </a:p>
          <a:p>
            <a:pPr indent="457200"/>
            <a:r>
              <a:rPr lang="zh-CN" altLang="zh-CN" dirty="0"/>
              <a:t>在</a:t>
            </a:r>
            <a:r>
              <a:rPr lang="en-US" altLang="zh-CN" dirty="0" err="1"/>
              <a:t>Accsee</a:t>
            </a:r>
            <a:r>
              <a:rPr lang="en-US" altLang="zh-CN" dirty="0"/>
              <a:t> 2016</a:t>
            </a:r>
            <a:r>
              <a:rPr lang="zh-CN" altLang="zh-CN" dirty="0"/>
              <a:t>中，利用</a:t>
            </a:r>
            <a:r>
              <a:rPr lang="en-US" altLang="zh-CN" dirty="0"/>
              <a:t>“</a:t>
            </a:r>
            <a:r>
              <a:rPr lang="zh-CN" altLang="zh-CN" dirty="0"/>
              <a:t>窗体工具</a:t>
            </a:r>
            <a:r>
              <a:rPr lang="en-US" altLang="zh-CN" dirty="0"/>
              <a:t>”</a:t>
            </a:r>
            <a:r>
              <a:rPr lang="zh-CN" altLang="zh-CN" dirty="0"/>
              <a:t>虽然可以快速地创建一个窗体，但所建窗体只适用于简单地单列窗体，窗体的布局也已确定，如果要加入用户对各个字段的选择，则可以使用向导来创建窗体。</a:t>
            </a:r>
          </a:p>
        </p:txBody>
      </p:sp>
      <p:pic>
        <p:nvPicPr>
          <p:cNvPr id="3074" name="图片 1">
            <a:extLst>
              <a:ext uri="{FF2B5EF4-FFF2-40B4-BE49-F238E27FC236}">
                <a16:creationId xmlns:a16="http://schemas.microsoft.com/office/drawing/2014/main" id="{6979E4CC-9EBE-4B06-9374-23841E6D114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33371" y="2631846"/>
            <a:ext cx="6325257" cy="3175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6844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78261" y="520247"/>
            <a:ext cx="9417319" cy="234628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6.2.4  </a:t>
            </a:r>
            <a:r>
              <a:rPr lang="zh-CN" altLang="zh-CN" b="1" dirty="0"/>
              <a:t>自定义窗体</a:t>
            </a:r>
            <a:endParaRPr lang="zh-CN" altLang="zh-CN" dirty="0"/>
          </a:p>
          <a:p>
            <a:pPr indent="457200"/>
            <a:r>
              <a:rPr lang="zh-CN" altLang="zh-CN" dirty="0"/>
              <a:t>如果向导或窗体构建工具不符合用户需要，还可以自定义窗体。当用户计划只在窗体上放置很少几个字段时，快速自定义窗体是一种非常快捷的窗体构建方式。</a:t>
            </a:r>
          </a:p>
          <a:p>
            <a:pPr indent="457200"/>
            <a:r>
              <a:rPr lang="zh-CN" altLang="zh-CN" dirty="0"/>
              <a:t>在自行设计窗体时首先要建立一个空白窗体，然后在空白窗体中加入各种控件，组成一个完成的窗体。</a:t>
            </a:r>
          </a:p>
        </p:txBody>
      </p:sp>
      <p:pic>
        <p:nvPicPr>
          <p:cNvPr id="4098" name="图片 1">
            <a:extLst>
              <a:ext uri="{FF2B5EF4-FFF2-40B4-BE49-F238E27FC236}">
                <a16:creationId xmlns:a16="http://schemas.microsoft.com/office/drawing/2014/main" id="{9EBA82A7-BAB4-4B84-9610-C6163A32D59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10255" y="2953657"/>
            <a:ext cx="4321832" cy="2814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9" name="图片 1">
            <a:extLst>
              <a:ext uri="{FF2B5EF4-FFF2-40B4-BE49-F238E27FC236}">
                <a16:creationId xmlns:a16="http://schemas.microsoft.com/office/drawing/2014/main" id="{9140384A-7158-4AD0-A7E5-47895F64E87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16789" y="2953657"/>
            <a:ext cx="4516227" cy="2814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493532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81310" y="1231448"/>
            <a:ext cx="9761392" cy="373127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6.2.5  </a:t>
            </a:r>
            <a:r>
              <a:rPr lang="zh-CN" altLang="zh-CN" b="1" dirty="0"/>
              <a:t>窗体的组成</a:t>
            </a:r>
          </a:p>
          <a:p>
            <a:pPr indent="457200"/>
            <a:r>
              <a:rPr lang="zh-CN" altLang="zh-CN" dirty="0"/>
              <a:t>窗体一般由若干部分组成，每一部分成一个节，窗体最多可以拥有</a:t>
            </a:r>
            <a:r>
              <a:rPr lang="en-US" altLang="zh-CN" dirty="0"/>
              <a:t>5</a:t>
            </a:r>
            <a:r>
              <a:rPr lang="zh-CN" altLang="zh-CN" dirty="0"/>
              <a:t>个节。它们分别是：窗体页眉、页面页眉、主体节、页面页脚和窗体页脚。窗体中的信息可以分布在多个节中，所有窗体都必须有主体节，窗体还可以包含窗体页眉、页面页眉、页面页脚和窗体页脚。</a:t>
            </a:r>
          </a:p>
          <a:p>
            <a:pPr indent="457200"/>
            <a:r>
              <a:rPr lang="zh-CN" altLang="zh-CN" dirty="0"/>
              <a:t>在设计视图中，节表现为区段形式，并且窗体包含的每一个节都出现一次。在打印窗体中，页面页眉和页脚可以每页重复一次。通过放置控件（如标签和文本框）可以确定每个节中信息的显示位置。</a:t>
            </a:r>
            <a:endParaRPr lang="en-US" altLang="zh-CN" dirty="0"/>
          </a:p>
        </p:txBody>
      </p:sp>
    </p:spTree>
    <p:extLst>
      <p:ext uri="{BB962C8B-B14F-4D97-AF65-F5344CB8AC3E}">
        <p14:creationId xmlns:p14="http://schemas.microsoft.com/office/powerpoint/2010/main" val="14291984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27576" y="1106051"/>
            <a:ext cx="9336847" cy="464589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1.</a:t>
            </a:r>
            <a:r>
              <a:rPr lang="zh-CN" altLang="zh-CN" b="1" dirty="0"/>
              <a:t>窗体页眉</a:t>
            </a:r>
            <a:endParaRPr lang="zh-CN" altLang="zh-CN" dirty="0"/>
          </a:p>
          <a:p>
            <a:pPr indent="457200"/>
            <a:r>
              <a:rPr lang="zh-CN" altLang="zh-CN" dirty="0"/>
              <a:t>窗体页眉用于显示每一条记录的内容说明。例如窗体的标题，或打开相关窗体或执行其他任务的命令按钮。在窗体视图中，窗体页眉显示在屏幕的顶部，在打印时，窗体页眉显示在第一页顶部。</a:t>
            </a:r>
          </a:p>
          <a:p>
            <a:pPr indent="457200"/>
            <a:r>
              <a:rPr lang="en-US" altLang="zh-CN" b="1" dirty="0"/>
              <a:t>2.</a:t>
            </a:r>
            <a:r>
              <a:rPr lang="zh-CN" altLang="zh-CN" b="1" dirty="0"/>
              <a:t>页面页眉</a:t>
            </a:r>
            <a:endParaRPr lang="zh-CN" altLang="zh-CN" dirty="0"/>
          </a:p>
          <a:p>
            <a:pPr indent="457200"/>
            <a:r>
              <a:rPr lang="zh-CN" altLang="zh-CN" dirty="0"/>
              <a:t>页面页眉用于显示诸如标题、图像、列标题或用户要在每一打印页上方显示的内容。页面页眉只显示在用于打印的窗体上。</a:t>
            </a:r>
          </a:p>
          <a:p>
            <a:pPr indent="457200"/>
            <a:r>
              <a:rPr lang="en-US" altLang="zh-CN" b="1" dirty="0"/>
              <a:t>3.</a:t>
            </a:r>
            <a:r>
              <a:rPr lang="zh-CN" altLang="zh-CN" b="1" dirty="0"/>
              <a:t>主体节</a:t>
            </a:r>
            <a:endParaRPr lang="zh-CN" altLang="zh-CN" dirty="0"/>
          </a:p>
          <a:p>
            <a:pPr indent="457200"/>
            <a:r>
              <a:rPr lang="zh-CN" altLang="zh-CN" dirty="0"/>
              <a:t>主体节用于显示记录。可以在屏幕或页上只显示一个记录，或按其大小尽可能多地显示记录。</a:t>
            </a:r>
          </a:p>
        </p:txBody>
      </p:sp>
    </p:spTree>
    <p:extLst>
      <p:ext uri="{BB962C8B-B14F-4D97-AF65-F5344CB8AC3E}">
        <p14:creationId xmlns:p14="http://schemas.microsoft.com/office/powerpoint/2010/main" val="14449106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268147" y="1720055"/>
            <a:ext cx="9655706" cy="330177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4.</a:t>
            </a:r>
            <a:r>
              <a:rPr lang="zh-CN" altLang="zh-CN" b="1" dirty="0"/>
              <a:t>页面页脚</a:t>
            </a:r>
            <a:endParaRPr lang="zh-CN" altLang="zh-CN" dirty="0"/>
          </a:p>
          <a:p>
            <a:pPr indent="457200"/>
            <a:r>
              <a:rPr lang="zh-CN" altLang="zh-CN" dirty="0"/>
              <a:t>页面页脚用来显示诸如日期、页码或用户要在每一打印页的下方显示的内容。页面页脚只显示在用于打印的窗体上。</a:t>
            </a:r>
          </a:p>
          <a:p>
            <a:pPr indent="457200"/>
            <a:r>
              <a:rPr lang="en-US" altLang="zh-CN" b="1" dirty="0"/>
              <a:t>5.</a:t>
            </a:r>
            <a:r>
              <a:rPr lang="zh-CN" altLang="zh-CN" b="1" dirty="0"/>
              <a:t>窗体页脚</a:t>
            </a:r>
            <a:endParaRPr lang="zh-CN" altLang="zh-CN" dirty="0"/>
          </a:p>
          <a:p>
            <a:pPr indent="457200"/>
            <a:r>
              <a:rPr lang="zh-CN" altLang="zh-CN" dirty="0"/>
              <a:t>窗体页脚用来显示用户要为每一条记录显示的内容。例如命令按钮和使用窗体的指导。在窗体视图中，窗体页脚只在屏幕的底部显示，在打印时，窗体页脚显示在最后一页上的最后一个主体节中之后。</a:t>
            </a:r>
          </a:p>
        </p:txBody>
      </p:sp>
    </p:spTree>
    <p:extLst>
      <p:ext uri="{BB962C8B-B14F-4D97-AF65-F5344CB8AC3E}">
        <p14:creationId xmlns:p14="http://schemas.microsoft.com/office/powerpoint/2010/main" val="404188221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2095460" y="1073671"/>
            <a:ext cx="5612643" cy="961289"/>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6.2.6  </a:t>
            </a:r>
            <a:r>
              <a:rPr lang="zh-CN" altLang="zh-CN" b="1" dirty="0"/>
              <a:t>在设计视图中创建窗体</a:t>
            </a:r>
          </a:p>
          <a:p>
            <a:pPr indent="457200"/>
            <a:r>
              <a:rPr lang="zh-CN" altLang="zh-CN" dirty="0"/>
              <a:t>在设计视图中创建销售统计表窗体。</a:t>
            </a:r>
          </a:p>
        </p:txBody>
      </p:sp>
      <p:pic>
        <p:nvPicPr>
          <p:cNvPr id="5122" name="图片 1">
            <a:extLst>
              <a:ext uri="{FF2B5EF4-FFF2-40B4-BE49-F238E27FC236}">
                <a16:creationId xmlns:a16="http://schemas.microsoft.com/office/drawing/2014/main" id="{075D3A88-7095-44F6-937B-EF6F7F87385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1340" y="2356078"/>
            <a:ext cx="4334660" cy="3152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3" name="图片 1">
            <a:extLst>
              <a:ext uri="{FF2B5EF4-FFF2-40B4-BE49-F238E27FC236}">
                <a16:creationId xmlns:a16="http://schemas.microsoft.com/office/drawing/2014/main" id="{128CD89F-702F-4E16-9DA1-D1E679FDC21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61773" y="2356078"/>
            <a:ext cx="4316473" cy="3152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70521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29356" y="1422014"/>
            <a:ext cx="9133288" cy="333867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6.2.7  </a:t>
            </a:r>
            <a:r>
              <a:rPr lang="zh-CN" altLang="zh-CN" b="1" dirty="0"/>
              <a:t>控件的类型</a:t>
            </a:r>
          </a:p>
          <a:p>
            <a:pPr indent="457200"/>
            <a:r>
              <a:rPr lang="zh-CN" altLang="zh-CN" dirty="0"/>
              <a:t>控件是在窗体、报表和数据访问页设计的重要组件，凡是可在窗体、报表上选取的对象都是控件。它用于数据显示、操作执行和对象的装饰方面。控件种类不同，其功能也就不同。可以使用的控件都位于“设计”选项卡上的“控件”组中的各种工具，其中包括：标签、文本框、列表框、选项卡控件等，用以决定数据在窗体的显示方式。依照使用来源及属性的不同，可分为“组合控件”、“非组合控件”及“计算控件”三种。</a:t>
            </a:r>
          </a:p>
        </p:txBody>
      </p:sp>
    </p:spTree>
    <p:extLst>
      <p:ext uri="{BB962C8B-B14F-4D97-AF65-F5344CB8AC3E}">
        <p14:creationId xmlns:p14="http://schemas.microsoft.com/office/powerpoint/2010/main" val="10859275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5467625" y="825665"/>
            <a:ext cx="1415772" cy="461665"/>
          </a:xfrm>
          <a:prstGeom prst="rect">
            <a:avLst/>
          </a:prstGeom>
          <a:noFill/>
        </p:spPr>
        <p:txBody>
          <a:bodyPr wrap="none" rtlCol="0">
            <a:spAutoFit/>
          </a:bodyPr>
          <a:lstStyle/>
          <a:p>
            <a:r>
              <a:rPr lang="zh-CN" altLang="zh-CN" sz="2400" b="1" dirty="0">
                <a:latin typeface="微软雅黑" panose="020B0503020204020204" pitchFamily="34" charset="-122"/>
                <a:ea typeface="微软雅黑" panose="020B0503020204020204" pitchFamily="34" charset="-122"/>
              </a:rPr>
              <a:t>内容概要</a:t>
            </a:r>
            <a:endParaRPr lang="zh-CN" altLang="zh-CN" sz="2400" dirty="0">
              <a:latin typeface="微软雅黑" panose="020B0503020204020204" pitchFamily="34" charset="-122"/>
              <a:ea typeface="微软雅黑" panose="020B0503020204020204" pitchFamily="34" charset="-122"/>
            </a:endParaRPr>
          </a:p>
        </p:txBody>
      </p:sp>
      <p:sp>
        <p:nvSpPr>
          <p:cNvPr id="12" name="文本框 23">
            <a:extLst>
              <a:ext uri="{FF2B5EF4-FFF2-40B4-BE49-F238E27FC236}">
                <a16:creationId xmlns:a16="http://schemas.microsoft.com/office/drawing/2014/main" id="{165B3E1C-B1BD-418B-98A3-9757880BDE8E}"/>
              </a:ext>
            </a:extLst>
          </p:cNvPr>
          <p:cNvSpPr txBox="1"/>
          <p:nvPr/>
        </p:nvSpPr>
        <p:spPr>
          <a:xfrm>
            <a:off x="1622403" y="2344612"/>
            <a:ext cx="8947194" cy="188461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zh-CN" altLang="zh-CN" dirty="0"/>
              <a:t>一个优秀的数据库系统不但要有结构合理的表，灵活方便的查询，而且还应该有一个外观美观、功能强大的用户界面。本章主要讲述</a:t>
            </a:r>
            <a:r>
              <a:rPr lang="en-US" altLang="zh-CN" dirty="0"/>
              <a:t>Access 2016</a:t>
            </a:r>
            <a:r>
              <a:rPr lang="zh-CN" altLang="zh-CN" dirty="0"/>
              <a:t>数据库中窗体的基本知识。窗体的存在，为用户提供了查看、接收、编辑数据的平台，使数据库的信息显示变得更加灵活。</a:t>
            </a:r>
          </a:p>
        </p:txBody>
      </p:sp>
    </p:spTree>
    <p:extLst>
      <p:ext uri="{BB962C8B-B14F-4D97-AF65-F5344CB8AC3E}">
        <p14:creationId xmlns:p14="http://schemas.microsoft.com/office/powerpoint/2010/main" val="7819708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39962" y="607331"/>
            <a:ext cx="9747896" cy="528546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1.</a:t>
            </a:r>
            <a:r>
              <a:rPr lang="zh-CN" altLang="zh-CN" b="1" dirty="0"/>
              <a:t>组合控件</a:t>
            </a:r>
            <a:endParaRPr lang="zh-CN" altLang="zh-CN" dirty="0"/>
          </a:p>
          <a:p>
            <a:pPr indent="457200"/>
            <a:r>
              <a:rPr lang="zh-CN" altLang="zh-CN" dirty="0"/>
              <a:t>所谓的组合，指的是和表中的字段相联，当移动窗体上的记录指针时，该控件的内容将会动态改变。若使用“窗体向导”创建的图表式窗体，都属于此类控件。</a:t>
            </a:r>
          </a:p>
          <a:p>
            <a:pPr indent="457200"/>
            <a:r>
              <a:rPr lang="en-US" altLang="zh-CN" b="1" dirty="0"/>
              <a:t>2.</a:t>
            </a:r>
            <a:r>
              <a:rPr lang="zh-CN" altLang="zh-CN" b="1" dirty="0"/>
              <a:t>非组合控件</a:t>
            </a:r>
            <a:endParaRPr lang="zh-CN" altLang="zh-CN" dirty="0"/>
          </a:p>
          <a:p>
            <a:pPr indent="457200"/>
            <a:r>
              <a:rPr lang="zh-CN" altLang="zh-CN" dirty="0"/>
              <a:t>未与数据来源形成对应的控件，其定义恰好和“组合控件”相反。此类控件大多用来显示不变动的标题、提示文字，或者是美化窗体的线条、圆形、矩形等对象。移动窗体上的记录指针时，非组合控件的内容并不会随之更动。</a:t>
            </a:r>
          </a:p>
          <a:p>
            <a:pPr indent="457200"/>
            <a:r>
              <a:rPr lang="en-US" altLang="zh-CN" b="1" dirty="0"/>
              <a:t>3.</a:t>
            </a:r>
            <a:r>
              <a:rPr lang="zh-CN" altLang="zh-CN" b="1" dirty="0"/>
              <a:t>计算控件</a:t>
            </a:r>
            <a:endParaRPr lang="zh-CN" altLang="zh-CN" dirty="0"/>
          </a:p>
          <a:p>
            <a:pPr indent="457200"/>
            <a:r>
              <a:rPr lang="zh-CN" altLang="zh-CN" dirty="0"/>
              <a:t>加总或平均数值类型的数据，其来源是表达式而非字段值，</a:t>
            </a:r>
            <a:r>
              <a:rPr lang="en-US" altLang="zh-CN" dirty="0"/>
              <a:t>Access</a:t>
            </a:r>
            <a:r>
              <a:rPr lang="zh-CN" altLang="zh-CN" dirty="0"/>
              <a:t>只是将运算后的结果显示在窗体中。例如产品销售统计，可先建立查询，再利用查询功能产生窗体，或直接在窗体设计窗口中设置。</a:t>
            </a:r>
          </a:p>
        </p:txBody>
      </p:sp>
    </p:spTree>
    <p:extLst>
      <p:ext uri="{BB962C8B-B14F-4D97-AF65-F5344CB8AC3E}">
        <p14:creationId xmlns:p14="http://schemas.microsoft.com/office/powerpoint/2010/main" val="6197574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42619" y="1013732"/>
            <a:ext cx="9369506" cy="145369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6.2.8  </a:t>
            </a:r>
            <a:r>
              <a:rPr lang="zh-CN" altLang="zh-CN" b="1" dirty="0"/>
              <a:t>控件的设计</a:t>
            </a:r>
          </a:p>
          <a:p>
            <a:pPr indent="457200"/>
            <a:r>
              <a:rPr lang="zh-CN" altLang="zh-CN" dirty="0"/>
              <a:t>在对窗体设计过程中，还可以按需对控件进行设计，包括调整控件的位置和大小、美化控件等。</a:t>
            </a:r>
          </a:p>
        </p:txBody>
      </p:sp>
      <p:pic>
        <p:nvPicPr>
          <p:cNvPr id="1026" name="图片 1">
            <a:extLst>
              <a:ext uri="{FF2B5EF4-FFF2-40B4-BE49-F238E27FC236}">
                <a16:creationId xmlns:a16="http://schemas.microsoft.com/office/drawing/2014/main" id="{9B36A1C1-6CDE-41D0-A8F0-6B70979B28C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9768" y="2889025"/>
            <a:ext cx="4935208" cy="2226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5377237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11247" y="1073671"/>
            <a:ext cx="9369506" cy="961289"/>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6.2.10  </a:t>
            </a:r>
            <a:r>
              <a:rPr lang="zh-CN" altLang="zh-CN" b="1" dirty="0"/>
              <a:t>设置窗体背景</a:t>
            </a:r>
          </a:p>
          <a:p>
            <a:pPr indent="457200"/>
            <a:r>
              <a:rPr lang="zh-CN" altLang="zh-CN" dirty="0"/>
              <a:t>如果用户觉得默认的空白窗体背景太单调，还可以为窗体添加一个精美的背景。</a:t>
            </a:r>
          </a:p>
        </p:txBody>
      </p:sp>
      <p:pic>
        <p:nvPicPr>
          <p:cNvPr id="2050" name="图片 1">
            <a:extLst>
              <a:ext uri="{FF2B5EF4-FFF2-40B4-BE49-F238E27FC236}">
                <a16:creationId xmlns:a16="http://schemas.microsoft.com/office/drawing/2014/main" id="{DFF1C9DE-E75F-425A-8C54-02B99F9020C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63440" y="2562225"/>
            <a:ext cx="3971303" cy="2914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图片 1">
            <a:extLst>
              <a:ext uri="{FF2B5EF4-FFF2-40B4-BE49-F238E27FC236}">
                <a16:creationId xmlns:a16="http://schemas.microsoft.com/office/drawing/2014/main" id="{8A98F252-4E63-4031-BEA8-D79C61E2B8E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57259" y="2562225"/>
            <a:ext cx="4252192" cy="2914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0261054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878209"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738161" y="3972975"/>
            <a:ext cx="4493538" cy="830997"/>
          </a:xfrm>
          <a:prstGeom prst="rect">
            <a:avLst/>
          </a:prstGeom>
        </p:spPr>
        <p:txBody>
          <a:bodyPr wrap="none">
            <a:spAutoFit/>
          </a:bodyPr>
          <a:lstStyle/>
          <a:p>
            <a:r>
              <a:rPr lang="zh-CN" altLang="zh-CN" sz="4800" b="1" dirty="0"/>
              <a:t>实用的窗体设计</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3190843"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03</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01880290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173947" y="999218"/>
            <a:ext cx="9896399" cy="465460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6.3.1  </a:t>
            </a:r>
            <a:r>
              <a:rPr lang="zh-CN" altLang="zh-CN" b="1" dirty="0"/>
              <a:t>输入式窗体</a:t>
            </a:r>
          </a:p>
          <a:p>
            <a:pPr indent="457200"/>
            <a:r>
              <a:rPr lang="zh-CN" altLang="zh-CN" dirty="0"/>
              <a:t>输入记录是窗体的主要任务，用来输入记录的窗体必须进行相当精密而细微的设计。因为绝大部分窗体设计都需要使用宏及</a:t>
            </a:r>
            <a:r>
              <a:rPr lang="en-US" altLang="zh-CN" dirty="0"/>
              <a:t>VBA</a:t>
            </a:r>
            <a:r>
              <a:rPr lang="zh-CN" altLang="zh-CN" dirty="0"/>
              <a:t>，本节仅介绍简易的输入式窗体的基本设计。</a:t>
            </a:r>
          </a:p>
          <a:p>
            <a:pPr indent="457200"/>
            <a:r>
              <a:rPr lang="en-US" altLang="zh-CN" b="1" dirty="0"/>
              <a:t>1.</a:t>
            </a:r>
            <a:r>
              <a:rPr lang="zh-CN" altLang="zh-CN" b="1" dirty="0"/>
              <a:t>光标的切换</a:t>
            </a:r>
            <a:endParaRPr lang="zh-CN" altLang="zh-CN" dirty="0"/>
          </a:p>
          <a:p>
            <a:pPr indent="457200"/>
            <a:r>
              <a:rPr lang="zh-CN" altLang="zh-CN" dirty="0"/>
              <a:t>光标所处的位置是输入数据的位置。在数据表中，输入数据的位置是字段；在窗体中，输入数据的位置是文本框或其他控件，且窗体可呈现比数据表更为复杂的外观。光标的切换，会影响输入数据的效率。</a:t>
            </a:r>
          </a:p>
          <a:p>
            <a:pPr indent="457200"/>
            <a:r>
              <a:rPr lang="en-US" altLang="zh-CN" b="1" dirty="0"/>
              <a:t>2.</a:t>
            </a:r>
            <a:r>
              <a:rPr lang="zh-CN" altLang="zh-CN" b="1" dirty="0"/>
              <a:t>数据锁定及编辑</a:t>
            </a:r>
            <a:endParaRPr lang="zh-CN" altLang="zh-CN" dirty="0"/>
          </a:p>
          <a:p>
            <a:pPr indent="457200"/>
            <a:r>
              <a:rPr lang="zh-CN" altLang="zh-CN" dirty="0"/>
              <a:t>在窗体中，可以根据使用权限或需要来锁定记录，可以设置是否允许编辑、删除、添加记录等，也可以只锁定部分控件。</a:t>
            </a:r>
          </a:p>
        </p:txBody>
      </p:sp>
    </p:spTree>
    <p:extLst>
      <p:ext uri="{BB962C8B-B14F-4D97-AF65-F5344CB8AC3E}">
        <p14:creationId xmlns:p14="http://schemas.microsoft.com/office/powerpoint/2010/main" val="244091675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71619" y="1944528"/>
            <a:ext cx="8851261" cy="2366215"/>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3.OLE</a:t>
            </a:r>
            <a:r>
              <a:rPr lang="zh-CN" altLang="zh-CN" b="1" dirty="0"/>
              <a:t>对象</a:t>
            </a:r>
            <a:endParaRPr lang="zh-CN" altLang="zh-CN" dirty="0"/>
          </a:p>
          <a:p>
            <a:pPr indent="457200"/>
            <a:r>
              <a:rPr lang="en-US" altLang="zh-CN" dirty="0"/>
              <a:t>OLE</a:t>
            </a:r>
            <a:r>
              <a:rPr lang="zh-CN" altLang="zh-CN" dirty="0"/>
              <a:t>对象是一类特殊的字段类型，可在窗体或数据表中增加数据或编辑数据，但在窗体中操作比在数据表中操作容易，这也是窗体作为交互界面的优势。</a:t>
            </a:r>
            <a:r>
              <a:rPr lang="en-US" altLang="zh-CN" dirty="0"/>
              <a:t>OLE</a:t>
            </a:r>
            <a:r>
              <a:rPr lang="zh-CN" altLang="zh-CN" dirty="0"/>
              <a:t>对象字段在窗体中会显示为</a:t>
            </a:r>
            <a:r>
              <a:rPr lang="en-US" altLang="zh-CN" dirty="0"/>
              <a:t>“</a:t>
            </a:r>
            <a:r>
              <a:rPr lang="zh-CN" altLang="zh-CN" dirty="0"/>
              <a:t>绑定对象框</a:t>
            </a:r>
            <a:r>
              <a:rPr lang="en-US" altLang="zh-CN" dirty="0"/>
              <a:t>”</a:t>
            </a:r>
            <a:r>
              <a:rPr lang="zh-CN" altLang="zh-CN" dirty="0"/>
              <a:t>控件，此类字段通常用于放置图形，也就是非文字数据。</a:t>
            </a:r>
          </a:p>
        </p:txBody>
      </p:sp>
    </p:spTree>
    <p:extLst>
      <p:ext uri="{BB962C8B-B14F-4D97-AF65-F5344CB8AC3E}">
        <p14:creationId xmlns:p14="http://schemas.microsoft.com/office/powerpoint/2010/main" val="324787637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71619" y="1189786"/>
            <a:ext cx="8851261" cy="142295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6.3.4  </a:t>
            </a:r>
            <a:r>
              <a:rPr lang="zh-CN" altLang="zh-CN" b="1" dirty="0"/>
              <a:t>切换面板</a:t>
            </a:r>
          </a:p>
          <a:p>
            <a:pPr indent="457200"/>
            <a:r>
              <a:rPr lang="zh-CN" altLang="zh-CN" dirty="0"/>
              <a:t>为了使创建的窗体更具实用性，下面设计一个主界面，把前面创建的一些窗体组合在这个界面中。当打开相关数据库时，系统可自动启动界面。</a:t>
            </a:r>
          </a:p>
        </p:txBody>
      </p:sp>
      <p:pic>
        <p:nvPicPr>
          <p:cNvPr id="3074" name="图片 1">
            <a:extLst>
              <a:ext uri="{FF2B5EF4-FFF2-40B4-BE49-F238E27FC236}">
                <a16:creationId xmlns:a16="http://schemas.microsoft.com/office/drawing/2014/main" id="{2E332277-93F2-45EB-B535-8C5A85B3269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22247" y="2989727"/>
            <a:ext cx="3883589" cy="27318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图片 1">
            <a:extLst>
              <a:ext uri="{FF2B5EF4-FFF2-40B4-BE49-F238E27FC236}">
                <a16:creationId xmlns:a16="http://schemas.microsoft.com/office/drawing/2014/main" id="{1E2726B9-3446-4640-A7C7-1A44474B0E3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43434" y="2989727"/>
            <a:ext cx="3900487" cy="27318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8314635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71619" y="527169"/>
            <a:ext cx="4681369" cy="49962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r>
              <a:rPr lang="zh-CN" altLang="zh-CN" b="1" dirty="0"/>
              <a:t>实战演练——创建系统主界面窗体</a:t>
            </a:r>
          </a:p>
        </p:txBody>
      </p:sp>
      <p:sp>
        <p:nvSpPr>
          <p:cNvPr id="7" name="文本框 23">
            <a:extLst>
              <a:ext uri="{FF2B5EF4-FFF2-40B4-BE49-F238E27FC236}">
                <a16:creationId xmlns:a16="http://schemas.microsoft.com/office/drawing/2014/main" id="{639D47D3-2540-42BA-BC5C-1D25F2C24CD0}"/>
              </a:ext>
            </a:extLst>
          </p:cNvPr>
          <p:cNvSpPr txBox="1"/>
          <p:nvPr/>
        </p:nvSpPr>
        <p:spPr>
          <a:xfrm>
            <a:off x="1671619" y="954223"/>
            <a:ext cx="9020725" cy="234628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zh-CN" altLang="zh-CN" dirty="0"/>
              <a:t>无论是服装店、水果店、餐饮店，都需要对销售信息进行管理，销售信息主要包括日期、商品名、商品编号、单价等方面的信息。这些通过数据库都可以进行很好的管理。</a:t>
            </a:r>
          </a:p>
          <a:p>
            <a:pPr indent="457200"/>
            <a:r>
              <a:rPr lang="en-US" altLang="zh-CN" b="1" dirty="0"/>
              <a:t>1.</a:t>
            </a:r>
            <a:r>
              <a:rPr lang="zh-CN" altLang="zh-CN" b="1" dirty="0"/>
              <a:t>创建窗体</a:t>
            </a:r>
            <a:endParaRPr lang="zh-CN" altLang="zh-CN" dirty="0"/>
          </a:p>
          <a:p>
            <a:pPr indent="457200"/>
            <a:r>
              <a:rPr lang="zh-CN" altLang="zh-CN" dirty="0"/>
              <a:t>如果需要对已有的数据库中的信息进行查询，首先需要创建窗体。</a:t>
            </a:r>
          </a:p>
        </p:txBody>
      </p:sp>
      <p:pic>
        <p:nvPicPr>
          <p:cNvPr id="4098" name="图片 1">
            <a:extLst>
              <a:ext uri="{FF2B5EF4-FFF2-40B4-BE49-F238E27FC236}">
                <a16:creationId xmlns:a16="http://schemas.microsoft.com/office/drawing/2014/main" id="{5291FE6C-757A-4F45-A429-50D1DCA9E4B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21342" y="3429000"/>
            <a:ext cx="4949315" cy="2556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4140355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71619" y="527169"/>
            <a:ext cx="4681369" cy="49962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r>
              <a:rPr lang="zh-CN" altLang="zh-CN" b="1" dirty="0"/>
              <a:t>实战演练——创建系统主界面窗体</a:t>
            </a:r>
          </a:p>
        </p:txBody>
      </p:sp>
      <p:sp>
        <p:nvSpPr>
          <p:cNvPr id="7" name="文本框 23">
            <a:extLst>
              <a:ext uri="{FF2B5EF4-FFF2-40B4-BE49-F238E27FC236}">
                <a16:creationId xmlns:a16="http://schemas.microsoft.com/office/drawing/2014/main" id="{639D47D3-2540-42BA-BC5C-1D25F2C24CD0}"/>
              </a:ext>
            </a:extLst>
          </p:cNvPr>
          <p:cNvSpPr txBox="1"/>
          <p:nvPr/>
        </p:nvSpPr>
        <p:spPr>
          <a:xfrm>
            <a:off x="1381310" y="1168733"/>
            <a:ext cx="6717638" cy="961289"/>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2.</a:t>
            </a:r>
            <a:r>
              <a:rPr lang="zh-CN" altLang="zh-CN" b="1" dirty="0"/>
              <a:t>设置数据格式</a:t>
            </a:r>
            <a:endParaRPr lang="zh-CN" altLang="zh-CN" dirty="0"/>
          </a:p>
          <a:p>
            <a:pPr indent="457200"/>
            <a:r>
              <a:rPr lang="zh-CN" altLang="zh-CN" dirty="0"/>
              <a:t>在窗体中，还可以对字段的数据格式进行更改。</a:t>
            </a:r>
          </a:p>
        </p:txBody>
      </p:sp>
      <p:pic>
        <p:nvPicPr>
          <p:cNvPr id="5122" name="图片 1">
            <a:extLst>
              <a:ext uri="{FF2B5EF4-FFF2-40B4-BE49-F238E27FC236}">
                <a16:creationId xmlns:a16="http://schemas.microsoft.com/office/drawing/2014/main" id="{2CC8AAFD-05BF-46E8-A8DB-A5937702742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94818" y="2554344"/>
            <a:ext cx="4443385" cy="2972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3" name="图片 1">
            <a:extLst>
              <a:ext uri="{FF2B5EF4-FFF2-40B4-BE49-F238E27FC236}">
                <a16:creationId xmlns:a16="http://schemas.microsoft.com/office/drawing/2014/main" id="{D000621F-1DE9-46CD-8B3A-19D316545AA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29475" y="2510701"/>
            <a:ext cx="2983819" cy="305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7971095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71619" y="527169"/>
            <a:ext cx="4681369" cy="49962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r>
              <a:rPr lang="zh-CN" altLang="zh-CN" b="1" dirty="0"/>
              <a:t>实战演练——创建系统主界面窗体</a:t>
            </a:r>
          </a:p>
        </p:txBody>
      </p:sp>
      <p:sp>
        <p:nvSpPr>
          <p:cNvPr id="7" name="文本框 23">
            <a:extLst>
              <a:ext uri="{FF2B5EF4-FFF2-40B4-BE49-F238E27FC236}">
                <a16:creationId xmlns:a16="http://schemas.microsoft.com/office/drawing/2014/main" id="{639D47D3-2540-42BA-BC5C-1D25F2C24CD0}"/>
              </a:ext>
            </a:extLst>
          </p:cNvPr>
          <p:cNvSpPr txBox="1"/>
          <p:nvPr/>
        </p:nvSpPr>
        <p:spPr>
          <a:xfrm>
            <a:off x="1671619" y="1125577"/>
            <a:ext cx="8604519" cy="142295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3.</a:t>
            </a:r>
            <a:r>
              <a:rPr lang="zh-CN" altLang="zh-CN" b="1" dirty="0"/>
              <a:t>美化窗体网格线</a:t>
            </a:r>
            <a:endParaRPr lang="zh-CN" altLang="zh-CN" dirty="0"/>
          </a:p>
          <a:p>
            <a:pPr indent="457200"/>
            <a:r>
              <a:rPr lang="zh-CN" altLang="zh-CN" dirty="0"/>
              <a:t>默认情况下，系统使用默认的网格线样式，如果用户想要美化网格线，可以按照下面的操作步骤设置。</a:t>
            </a:r>
          </a:p>
        </p:txBody>
      </p:sp>
      <p:pic>
        <p:nvPicPr>
          <p:cNvPr id="6146" name="图片 1">
            <a:extLst>
              <a:ext uri="{FF2B5EF4-FFF2-40B4-BE49-F238E27FC236}">
                <a16:creationId xmlns:a16="http://schemas.microsoft.com/office/drawing/2014/main" id="{EE626002-C772-4394-8F31-CF3C179DE2A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6616" y="2771150"/>
            <a:ext cx="4424290" cy="3107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7" name="图片 1">
            <a:extLst>
              <a:ext uri="{FF2B5EF4-FFF2-40B4-BE49-F238E27FC236}">
                <a16:creationId xmlns:a16="http://schemas.microsoft.com/office/drawing/2014/main" id="{1775B126-A04A-4594-A7C0-BD5F921D67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31573" y="2771151"/>
            <a:ext cx="3980491" cy="3107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420445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51462C79-EED8-4446-9394-C84809A93914}"/>
              </a:ext>
            </a:extLst>
          </p:cNvPr>
          <p:cNvSpPr txBox="1"/>
          <p:nvPr/>
        </p:nvSpPr>
        <p:spPr>
          <a:xfrm>
            <a:off x="7433956" y="1878919"/>
            <a:ext cx="573232" cy="530770"/>
          </a:xfrm>
          <a:custGeom>
            <a:avLst/>
            <a:gdLst/>
            <a:ahLst/>
            <a:cxnLst/>
            <a:rect l="l" t="t" r="r" b="b"/>
            <a:pathLst>
              <a:path w="900113" h="833437">
                <a:moveTo>
                  <a:pt x="690563" y="795337"/>
                </a:moveTo>
                <a:lnTo>
                  <a:pt x="721023" y="795337"/>
                </a:lnTo>
                <a:lnTo>
                  <a:pt x="690563" y="813360"/>
                </a:lnTo>
                <a:close/>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81063" y="0"/>
                </a:moveTo>
                <a:lnTo>
                  <a:pt x="900113" y="0"/>
                </a:lnTo>
                <a:lnTo>
                  <a:pt x="900113" y="689370"/>
                </a:lnTo>
                <a:lnTo>
                  <a:pt x="821267" y="736023"/>
                </a:lnTo>
                <a:lnTo>
                  <a:pt x="823913" y="719658"/>
                </a:lnTo>
                <a:lnTo>
                  <a:pt x="823913" y="147339"/>
                </a:lnTo>
                <a:cubicBezTo>
                  <a:pt x="823913" y="134739"/>
                  <a:pt x="819944" y="124494"/>
                  <a:pt x="812006" y="116606"/>
                </a:cubicBezTo>
                <a:cubicBezTo>
                  <a:pt x="804069" y="108719"/>
                  <a:pt x="792162" y="104775"/>
                  <a:pt x="776287" y="104775"/>
                </a:cubicBezTo>
                <a:lnTo>
                  <a:pt x="690563" y="104775"/>
                </a:lnTo>
                <a:lnTo>
                  <a:pt x="690563" y="76200"/>
                </a:lnTo>
                <a:lnTo>
                  <a:pt x="733425" y="76200"/>
                </a:lnTo>
                <a:cubicBezTo>
                  <a:pt x="771525" y="76200"/>
                  <a:pt x="802481" y="69850"/>
                  <a:pt x="826294" y="57150"/>
                </a:cubicBezTo>
                <a:cubicBezTo>
                  <a:pt x="850106" y="44450"/>
                  <a:pt x="868363" y="25400"/>
                  <a:pt x="881063"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4"/>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b="1" dirty="0">
              <a:solidFill>
                <a:srgbClr val="AD6126"/>
              </a:solidFill>
              <a:latin typeface="幼圆" panose="02010509060101010101" pitchFamily="49" charset="-122"/>
              <a:ea typeface="幼圆" panose="02010509060101010101" pitchFamily="49" charset="-122"/>
            </a:endParaRPr>
          </a:p>
        </p:txBody>
      </p:sp>
      <p:cxnSp>
        <p:nvCxnSpPr>
          <p:cNvPr id="3" name="直接连接符 2">
            <a:extLst>
              <a:ext uri="{FF2B5EF4-FFF2-40B4-BE49-F238E27FC236}">
                <a16:creationId xmlns:a16="http://schemas.microsoft.com/office/drawing/2014/main" id="{1D95A4E9-B9A9-4823-9C3E-3F97BCF3B0C7}"/>
              </a:ext>
            </a:extLst>
          </p:cNvPr>
          <p:cNvCxnSpPr/>
          <p:nvPr/>
        </p:nvCxnSpPr>
        <p:spPr>
          <a:xfrm flipH="1">
            <a:off x="7583256" y="2008251"/>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4" name="文本框 3">
            <a:extLst>
              <a:ext uri="{FF2B5EF4-FFF2-40B4-BE49-F238E27FC236}">
                <a16:creationId xmlns:a16="http://schemas.microsoft.com/office/drawing/2014/main" id="{E3E11741-E0AE-4C99-8BB0-FA2B455F1FD4}"/>
              </a:ext>
            </a:extLst>
          </p:cNvPr>
          <p:cNvSpPr txBox="1"/>
          <p:nvPr/>
        </p:nvSpPr>
        <p:spPr>
          <a:xfrm>
            <a:off x="7436624" y="2936256"/>
            <a:ext cx="708334" cy="518505"/>
          </a:xfrm>
          <a:custGeom>
            <a:avLst/>
            <a:gdLst/>
            <a:ahLst/>
            <a:cxnLst/>
            <a:rect l="l" t="t" r="r" b="b"/>
            <a:pathLst>
              <a:path w="1076325" h="833437">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52487" y="0"/>
                </a:moveTo>
                <a:cubicBezTo>
                  <a:pt x="928687" y="0"/>
                  <a:pt x="985044" y="19050"/>
                  <a:pt x="1021556" y="57150"/>
                </a:cubicBezTo>
                <a:cubicBezTo>
                  <a:pt x="1058069" y="95250"/>
                  <a:pt x="1076325" y="142875"/>
                  <a:pt x="1076325" y="200025"/>
                </a:cubicBezTo>
                <a:cubicBezTo>
                  <a:pt x="1076325" y="238125"/>
                  <a:pt x="1067594" y="276225"/>
                  <a:pt x="1050131" y="314325"/>
                </a:cubicBezTo>
                <a:cubicBezTo>
                  <a:pt x="1032669" y="352425"/>
                  <a:pt x="1004887" y="388937"/>
                  <a:pt x="966787" y="423862"/>
                </a:cubicBezTo>
                <a:cubicBezTo>
                  <a:pt x="874712" y="512762"/>
                  <a:pt x="804069" y="584993"/>
                  <a:pt x="754856" y="640556"/>
                </a:cubicBezTo>
                <a:cubicBezTo>
                  <a:pt x="705644" y="696118"/>
                  <a:pt x="676275" y="733425"/>
                  <a:pt x="666750" y="752475"/>
                </a:cubicBezTo>
                <a:lnTo>
                  <a:pt x="816557" y="752475"/>
                </a:lnTo>
                <a:lnTo>
                  <a:pt x="695300" y="823912"/>
                </a:lnTo>
                <a:lnTo>
                  <a:pt x="614363" y="823912"/>
                </a:lnTo>
                <a:lnTo>
                  <a:pt x="614363" y="762000"/>
                </a:lnTo>
                <a:cubicBezTo>
                  <a:pt x="630237" y="733425"/>
                  <a:pt x="656431" y="696912"/>
                  <a:pt x="692944" y="652462"/>
                </a:cubicBezTo>
                <a:cubicBezTo>
                  <a:pt x="729456" y="608012"/>
                  <a:pt x="777875" y="555625"/>
                  <a:pt x="838200" y="495300"/>
                </a:cubicBezTo>
                <a:cubicBezTo>
                  <a:pt x="890538" y="440779"/>
                  <a:pt x="929022" y="389458"/>
                  <a:pt x="953653" y="341337"/>
                </a:cubicBezTo>
                <a:cubicBezTo>
                  <a:pt x="978285" y="293216"/>
                  <a:pt x="990600" y="248295"/>
                  <a:pt x="990600" y="206573"/>
                </a:cubicBezTo>
                <a:cubicBezTo>
                  <a:pt x="990600" y="148877"/>
                  <a:pt x="977900" y="104787"/>
                  <a:pt x="952500" y="74302"/>
                </a:cubicBezTo>
                <a:cubicBezTo>
                  <a:pt x="927100" y="43817"/>
                  <a:pt x="889000" y="28575"/>
                  <a:pt x="838200" y="28575"/>
                </a:cubicBezTo>
                <a:cubicBezTo>
                  <a:pt x="800100" y="28575"/>
                  <a:pt x="767556" y="39092"/>
                  <a:pt x="740569" y="60126"/>
                </a:cubicBezTo>
                <a:cubicBezTo>
                  <a:pt x="713581" y="81161"/>
                  <a:pt x="700087" y="107875"/>
                  <a:pt x="700087" y="140270"/>
                </a:cubicBezTo>
                <a:cubicBezTo>
                  <a:pt x="700087" y="159668"/>
                  <a:pt x="705644" y="175840"/>
                  <a:pt x="716756" y="188788"/>
                </a:cubicBezTo>
                <a:cubicBezTo>
                  <a:pt x="727869" y="201736"/>
                  <a:pt x="733425" y="214684"/>
                  <a:pt x="733425" y="227632"/>
                </a:cubicBezTo>
                <a:cubicBezTo>
                  <a:pt x="733425" y="243855"/>
                  <a:pt x="729630" y="256009"/>
                  <a:pt x="722040" y="264095"/>
                </a:cubicBezTo>
                <a:cubicBezTo>
                  <a:pt x="714449" y="272182"/>
                  <a:pt x="703064" y="276225"/>
                  <a:pt x="687884" y="276225"/>
                </a:cubicBezTo>
                <a:cubicBezTo>
                  <a:pt x="669677" y="276225"/>
                  <a:pt x="655253" y="270668"/>
                  <a:pt x="644612" y="259556"/>
                </a:cubicBezTo>
                <a:cubicBezTo>
                  <a:pt x="633971" y="248443"/>
                  <a:pt x="628650" y="230187"/>
                  <a:pt x="628650" y="204787"/>
                </a:cubicBezTo>
                <a:cubicBezTo>
                  <a:pt x="628650" y="138112"/>
                  <a:pt x="652463" y="87312"/>
                  <a:pt x="700087" y="52387"/>
                </a:cubicBezTo>
                <a:cubicBezTo>
                  <a:pt x="747713" y="17462"/>
                  <a:pt x="798513" y="0"/>
                  <a:pt x="852487"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5"/>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sp>
        <p:nvSpPr>
          <p:cNvPr id="5" name="文本框 4">
            <a:extLst>
              <a:ext uri="{FF2B5EF4-FFF2-40B4-BE49-F238E27FC236}">
                <a16:creationId xmlns:a16="http://schemas.microsoft.com/office/drawing/2014/main" id="{EFCD55F1-7E53-4D94-B849-03B234E0F197}"/>
              </a:ext>
            </a:extLst>
          </p:cNvPr>
          <p:cNvSpPr txBox="1"/>
          <p:nvPr/>
        </p:nvSpPr>
        <p:spPr>
          <a:xfrm>
            <a:off x="7457968" y="3974199"/>
            <a:ext cx="673921" cy="515979"/>
          </a:xfrm>
          <a:custGeom>
            <a:avLst/>
            <a:gdLst/>
            <a:ahLst/>
            <a:cxnLst/>
            <a:rect l="l" t="t" r="r" b="b"/>
            <a:pathLst>
              <a:path w="1083170" h="833437">
                <a:moveTo>
                  <a:pt x="678582" y="604837"/>
                </a:moveTo>
                <a:cubicBezTo>
                  <a:pt x="696789" y="604837"/>
                  <a:pt x="709687" y="612155"/>
                  <a:pt x="717277" y="626789"/>
                </a:cubicBezTo>
                <a:cubicBezTo>
                  <a:pt x="724868" y="641424"/>
                  <a:pt x="728663" y="653628"/>
                  <a:pt x="728663" y="663401"/>
                </a:cubicBezTo>
                <a:cubicBezTo>
                  <a:pt x="728663" y="679673"/>
                  <a:pt x="725488" y="693489"/>
                  <a:pt x="719138" y="704850"/>
                </a:cubicBezTo>
                <a:cubicBezTo>
                  <a:pt x="712788" y="716210"/>
                  <a:pt x="709613" y="726777"/>
                  <a:pt x="709613" y="736550"/>
                </a:cubicBezTo>
                <a:cubicBezTo>
                  <a:pt x="709613" y="756096"/>
                  <a:pt x="721680" y="772368"/>
                  <a:pt x="745815" y="785366"/>
                </a:cubicBezTo>
                <a:lnTo>
                  <a:pt x="749812" y="786901"/>
                </a:lnTo>
                <a:lnTo>
                  <a:pt x="720682" y="804171"/>
                </a:lnTo>
                <a:lnTo>
                  <a:pt x="685800" y="785812"/>
                </a:lnTo>
                <a:cubicBezTo>
                  <a:pt x="644525" y="754062"/>
                  <a:pt x="623888" y="717550"/>
                  <a:pt x="623888" y="676275"/>
                </a:cubicBezTo>
                <a:cubicBezTo>
                  <a:pt x="623888" y="657225"/>
                  <a:pt x="629965" y="640556"/>
                  <a:pt x="642119" y="626268"/>
                </a:cubicBezTo>
                <a:cubicBezTo>
                  <a:pt x="654273" y="611981"/>
                  <a:pt x="666428" y="604837"/>
                  <a:pt x="678582" y="604837"/>
                </a:cubicBezTo>
                <a:close/>
                <a:moveTo>
                  <a:pt x="247725" y="38100"/>
                </a:moveTo>
                <a:cubicBezTo>
                  <a:pt x="201886" y="38100"/>
                  <a:pt x="163426" y="72231"/>
                  <a:pt x="132346" y="140493"/>
                </a:cubicBezTo>
                <a:cubicBezTo>
                  <a:pt x="101265" y="208756"/>
                  <a:pt x="85725" y="300037"/>
                  <a:pt x="85725" y="414337"/>
                </a:cubicBezTo>
                <a:cubicBezTo>
                  <a:pt x="85725" y="534987"/>
                  <a:pt x="101265" y="628650"/>
                  <a:pt x="132346" y="695325"/>
                </a:cubicBezTo>
                <a:cubicBezTo>
                  <a:pt x="163426" y="762000"/>
                  <a:pt x="201886" y="795337"/>
                  <a:pt x="247725" y="795337"/>
                </a:cubicBezTo>
                <a:cubicBezTo>
                  <a:pt x="296838" y="795337"/>
                  <a:pt x="335298" y="762000"/>
                  <a:pt x="363104" y="695325"/>
                </a:cubicBezTo>
                <a:cubicBezTo>
                  <a:pt x="390910" y="628650"/>
                  <a:pt x="404813" y="534987"/>
                  <a:pt x="404813" y="414337"/>
                </a:cubicBezTo>
                <a:cubicBezTo>
                  <a:pt x="404813" y="300037"/>
                  <a:pt x="391716" y="208756"/>
                  <a:pt x="365522" y="140493"/>
                </a:cubicBezTo>
                <a:cubicBezTo>
                  <a:pt x="339328" y="72231"/>
                  <a:pt x="300063" y="38100"/>
                  <a:pt x="247725" y="38100"/>
                </a:cubicBezTo>
                <a:close/>
                <a:moveTo>
                  <a:pt x="842963" y="0"/>
                </a:moveTo>
                <a:cubicBezTo>
                  <a:pt x="906463" y="0"/>
                  <a:pt x="957263" y="20017"/>
                  <a:pt x="995363" y="60052"/>
                </a:cubicBezTo>
                <a:cubicBezTo>
                  <a:pt x="1033463" y="100087"/>
                  <a:pt x="1052513" y="142527"/>
                  <a:pt x="1052513" y="187374"/>
                </a:cubicBezTo>
                <a:cubicBezTo>
                  <a:pt x="1052513" y="235446"/>
                  <a:pt x="1040606" y="276299"/>
                  <a:pt x="1016794" y="309934"/>
                </a:cubicBezTo>
                <a:cubicBezTo>
                  <a:pt x="992981" y="343569"/>
                  <a:pt x="955675" y="368399"/>
                  <a:pt x="904875" y="384423"/>
                </a:cubicBezTo>
                <a:cubicBezTo>
                  <a:pt x="974725" y="409624"/>
                  <a:pt x="1022350" y="442714"/>
                  <a:pt x="1047750" y="483691"/>
                </a:cubicBezTo>
                <a:cubicBezTo>
                  <a:pt x="1060450" y="504180"/>
                  <a:pt x="1069975" y="524662"/>
                  <a:pt x="1076325" y="545138"/>
                </a:cubicBezTo>
                <a:lnTo>
                  <a:pt x="1083170" y="589266"/>
                </a:lnTo>
                <a:lnTo>
                  <a:pt x="994921" y="641585"/>
                </a:lnTo>
                <a:lnTo>
                  <a:pt x="1000125" y="597619"/>
                </a:lnTo>
                <a:cubicBezTo>
                  <a:pt x="1000125" y="539774"/>
                  <a:pt x="985044" y="493179"/>
                  <a:pt x="954881" y="457832"/>
                </a:cubicBezTo>
                <a:cubicBezTo>
                  <a:pt x="924719" y="422486"/>
                  <a:pt x="868363" y="404812"/>
                  <a:pt x="785813" y="404812"/>
                </a:cubicBezTo>
                <a:lnTo>
                  <a:pt x="785813" y="376237"/>
                </a:lnTo>
                <a:cubicBezTo>
                  <a:pt x="847676" y="376237"/>
                  <a:pt x="893304" y="360734"/>
                  <a:pt x="922697" y="329728"/>
                </a:cubicBezTo>
                <a:cubicBezTo>
                  <a:pt x="952091" y="298723"/>
                  <a:pt x="966788" y="255463"/>
                  <a:pt x="966788" y="199950"/>
                </a:cubicBezTo>
                <a:cubicBezTo>
                  <a:pt x="966788" y="154260"/>
                  <a:pt x="955117" y="114275"/>
                  <a:pt x="931776" y="79995"/>
                </a:cubicBezTo>
                <a:cubicBezTo>
                  <a:pt x="908435" y="45715"/>
                  <a:pt x="871885" y="28575"/>
                  <a:pt x="822127" y="28575"/>
                </a:cubicBezTo>
                <a:cubicBezTo>
                  <a:pt x="800348" y="28575"/>
                  <a:pt x="776945" y="34267"/>
                  <a:pt x="751917" y="45653"/>
                </a:cubicBezTo>
                <a:cubicBezTo>
                  <a:pt x="726889" y="57038"/>
                  <a:pt x="714375" y="75728"/>
                  <a:pt x="714375" y="101724"/>
                </a:cubicBezTo>
                <a:cubicBezTo>
                  <a:pt x="714375" y="127769"/>
                  <a:pt x="717550" y="144040"/>
                  <a:pt x="723900" y="150539"/>
                </a:cubicBezTo>
                <a:cubicBezTo>
                  <a:pt x="730250" y="157038"/>
                  <a:pt x="733425" y="165174"/>
                  <a:pt x="733425" y="174947"/>
                </a:cubicBezTo>
                <a:cubicBezTo>
                  <a:pt x="733425" y="191219"/>
                  <a:pt x="730250" y="204229"/>
                  <a:pt x="723900" y="213977"/>
                </a:cubicBezTo>
                <a:cubicBezTo>
                  <a:pt x="717550" y="223726"/>
                  <a:pt x="706438" y="228600"/>
                  <a:pt x="690563" y="228600"/>
                </a:cubicBezTo>
                <a:cubicBezTo>
                  <a:pt x="677863" y="228600"/>
                  <a:pt x="665956" y="223837"/>
                  <a:pt x="654844" y="214312"/>
                </a:cubicBezTo>
                <a:cubicBezTo>
                  <a:pt x="643731" y="204787"/>
                  <a:pt x="638175" y="187325"/>
                  <a:pt x="638175" y="161925"/>
                </a:cubicBezTo>
                <a:cubicBezTo>
                  <a:pt x="638175" y="114300"/>
                  <a:pt x="658813" y="75406"/>
                  <a:pt x="700088" y="45243"/>
                </a:cubicBezTo>
                <a:cubicBezTo>
                  <a:pt x="741363" y="15081"/>
                  <a:pt x="788988" y="0"/>
                  <a:pt x="842963" y="0"/>
                </a:cubicBezTo>
                <a:close/>
                <a:moveTo>
                  <a:pt x="247650" y="0"/>
                </a:moveTo>
                <a:cubicBezTo>
                  <a:pt x="317500" y="0"/>
                  <a:pt x="375444" y="36512"/>
                  <a:pt x="421481" y="109537"/>
                </a:cubicBezTo>
                <a:cubicBezTo>
                  <a:pt x="467519" y="182562"/>
                  <a:pt x="490538" y="284162"/>
                  <a:pt x="490538" y="414337"/>
                </a:cubicBezTo>
                <a:cubicBezTo>
                  <a:pt x="490538" y="544512"/>
                  <a:pt x="467519" y="646906"/>
                  <a:pt x="421481" y="721518"/>
                </a:cubicBezTo>
                <a:cubicBezTo>
                  <a:pt x="375444" y="796131"/>
                  <a:pt x="317500" y="833437"/>
                  <a:pt x="247650" y="833437"/>
                </a:cubicBezTo>
                <a:cubicBezTo>
                  <a:pt x="177800" y="833437"/>
                  <a:pt x="119063" y="796925"/>
                  <a:pt x="71438" y="723900"/>
                </a:cubicBezTo>
                <a:cubicBezTo>
                  <a:pt x="23813" y="650875"/>
                  <a:pt x="0" y="547687"/>
                  <a:pt x="0" y="414337"/>
                </a:cubicBezTo>
                <a:cubicBezTo>
                  <a:pt x="0" y="290512"/>
                  <a:pt x="23019" y="190500"/>
                  <a:pt x="69057"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7" name="直接连接符 6">
            <a:extLst>
              <a:ext uri="{FF2B5EF4-FFF2-40B4-BE49-F238E27FC236}">
                <a16:creationId xmlns:a16="http://schemas.microsoft.com/office/drawing/2014/main" id="{1155BBDE-66C3-48B0-BDED-F0412293DAEB}"/>
              </a:ext>
            </a:extLst>
          </p:cNvPr>
          <p:cNvCxnSpPr/>
          <p:nvPr/>
        </p:nvCxnSpPr>
        <p:spPr>
          <a:xfrm flipH="1">
            <a:off x="7596325" y="3067595"/>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FC40EEEA-082D-4E9C-AD82-845A3CAF94C9}"/>
              </a:ext>
            </a:extLst>
          </p:cNvPr>
          <p:cNvCxnSpPr/>
          <p:nvPr/>
        </p:nvCxnSpPr>
        <p:spPr>
          <a:xfrm flipH="1">
            <a:off x="7567733" y="4120778"/>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1" name="文本框 10">
            <a:hlinkClick r:id="rId2" action="ppaction://hlinksldjump"/>
            <a:extLst>
              <a:ext uri="{FF2B5EF4-FFF2-40B4-BE49-F238E27FC236}">
                <a16:creationId xmlns:a16="http://schemas.microsoft.com/office/drawing/2014/main" id="{9ABC2E97-B359-4AB2-848B-D2653B68151A}"/>
              </a:ext>
            </a:extLst>
          </p:cNvPr>
          <p:cNvSpPr txBox="1"/>
          <p:nvPr/>
        </p:nvSpPr>
        <p:spPr>
          <a:xfrm>
            <a:off x="8469675" y="2920794"/>
            <a:ext cx="1210588"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a:t>创建窗体</a:t>
            </a:r>
            <a:endParaRPr lang="zh-CN" altLang="en-US" dirty="0"/>
          </a:p>
        </p:txBody>
      </p:sp>
      <p:sp>
        <p:nvSpPr>
          <p:cNvPr id="12" name="文本框 11">
            <a:hlinkClick r:id="" action="ppaction://noaction"/>
            <a:extLst>
              <a:ext uri="{FF2B5EF4-FFF2-40B4-BE49-F238E27FC236}">
                <a16:creationId xmlns:a16="http://schemas.microsoft.com/office/drawing/2014/main" id="{434003EC-243D-457F-A944-3C9706F6BB77}"/>
              </a:ext>
            </a:extLst>
          </p:cNvPr>
          <p:cNvSpPr txBox="1"/>
          <p:nvPr/>
        </p:nvSpPr>
        <p:spPr>
          <a:xfrm>
            <a:off x="8483530" y="3969284"/>
            <a:ext cx="1980029"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a:t>实用的窗体设计</a:t>
            </a:r>
            <a:endParaRPr lang="zh-CN" altLang="en-US" dirty="0"/>
          </a:p>
        </p:txBody>
      </p:sp>
      <p:sp>
        <p:nvSpPr>
          <p:cNvPr id="22" name="文本框 21">
            <a:hlinkClick r:id="rId3" action="ppaction://hlinksldjump"/>
            <a:extLst>
              <a:ext uri="{FF2B5EF4-FFF2-40B4-BE49-F238E27FC236}">
                <a16:creationId xmlns:a16="http://schemas.microsoft.com/office/drawing/2014/main" id="{A4FA8CBE-305F-4333-AF39-400B25841AD0}"/>
              </a:ext>
            </a:extLst>
          </p:cNvPr>
          <p:cNvSpPr txBox="1"/>
          <p:nvPr/>
        </p:nvSpPr>
        <p:spPr>
          <a:xfrm>
            <a:off x="8476935" y="1868510"/>
            <a:ext cx="1210588"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a:t>认识窗体</a:t>
            </a:r>
            <a:endParaRPr lang="zh-CN" altLang="en-US" dirty="0"/>
          </a:p>
        </p:txBody>
      </p:sp>
    </p:spTree>
    <p:extLst>
      <p:ext uri="{BB962C8B-B14F-4D97-AF65-F5344CB8AC3E}">
        <p14:creationId xmlns:p14="http://schemas.microsoft.com/office/powerpoint/2010/main" val="366621923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p:cNvSpPr/>
          <p:nvPr/>
        </p:nvSpPr>
        <p:spPr>
          <a:xfrm>
            <a:off x="0" y="2964788"/>
            <a:ext cx="12192000" cy="3893212"/>
          </a:xfrm>
          <a:prstGeom prst="rect">
            <a:avLst/>
          </a:prstGeom>
          <a:gradFill>
            <a:gsLst>
              <a:gs pos="2000">
                <a:schemeClr val="accent1">
                  <a:lumMod val="5000"/>
                  <a:lumOff val="95000"/>
                  <a:alpha val="0"/>
                </a:schemeClr>
              </a:gs>
              <a:gs pos="35000">
                <a:srgbClr val="CDB8AD">
                  <a:alpha val="20000"/>
                </a:srgbClr>
              </a:gs>
              <a:gs pos="94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7354628" y="942361"/>
            <a:ext cx="2825756" cy="4400550"/>
            <a:chOff x="7721289" y="1228725"/>
            <a:chExt cx="2825756" cy="4400550"/>
          </a:xfrm>
          <a:solidFill>
            <a:srgbClr val="EDA221"/>
          </a:solidFill>
        </p:grpSpPr>
        <p:sp>
          <p:nvSpPr>
            <p:cNvPr id="4" name="任意多边形: 形状 3"/>
            <p:cNvSpPr/>
            <p:nvPr/>
          </p:nvSpPr>
          <p:spPr>
            <a:xfrm>
              <a:off x="7721289" y="1228725"/>
              <a:ext cx="2825756" cy="4400550"/>
            </a:xfrm>
            <a:custGeom>
              <a:avLst/>
              <a:gdLst>
                <a:gd name="connsiteX0" fmla="*/ 2576979 w 2825756"/>
                <a:gd name="connsiteY0" fmla="*/ 362685 h 4400550"/>
                <a:gd name="connsiteX1" fmla="*/ 2576979 w 2825756"/>
                <a:gd name="connsiteY1" fmla="*/ 3992147 h 4400550"/>
                <a:gd name="connsiteX2" fmla="*/ 2199786 w 2825756"/>
                <a:gd name="connsiteY2" fmla="*/ 3992147 h 4400550"/>
                <a:gd name="connsiteX3" fmla="*/ 2199786 w 2825756"/>
                <a:gd name="connsiteY3" fmla="*/ 3646597 h 4400550"/>
                <a:gd name="connsiteX4" fmla="*/ 2445696 w 2825756"/>
                <a:gd name="connsiteY4" fmla="*/ 3646597 h 4400550"/>
                <a:gd name="connsiteX5" fmla="*/ 2445696 w 2825756"/>
                <a:gd name="connsiteY5" fmla="*/ 3939804 h 4400550"/>
                <a:gd name="connsiteX6" fmla="*/ 2491415 w 2825756"/>
                <a:gd name="connsiteY6" fmla="*/ 3939804 h 4400550"/>
                <a:gd name="connsiteX7" fmla="*/ 2491415 w 2825756"/>
                <a:gd name="connsiteY7" fmla="*/ 3612471 h 4400550"/>
                <a:gd name="connsiteX8" fmla="*/ 2479822 w 2825756"/>
                <a:gd name="connsiteY8" fmla="*/ 3612471 h 4400550"/>
                <a:gd name="connsiteX9" fmla="*/ 2479822 w 2825756"/>
                <a:gd name="connsiteY9" fmla="*/ 3600878 h 4400550"/>
                <a:gd name="connsiteX10" fmla="*/ 2152489 w 2825756"/>
                <a:gd name="connsiteY10" fmla="*/ 3600878 h 4400550"/>
                <a:gd name="connsiteX11" fmla="*/ 2152489 w 2825756"/>
                <a:gd name="connsiteY11" fmla="*/ 3646597 h 4400550"/>
                <a:gd name="connsiteX12" fmla="*/ 2154066 w 2825756"/>
                <a:gd name="connsiteY12" fmla="*/ 3646597 h 4400550"/>
                <a:gd name="connsiteX13" fmla="*/ 2154066 w 2825756"/>
                <a:gd name="connsiteY13" fmla="*/ 4037865 h 4400550"/>
                <a:gd name="connsiteX14" fmla="*/ 2199786 w 2825756"/>
                <a:gd name="connsiteY14" fmla="*/ 4037865 h 4400550"/>
                <a:gd name="connsiteX15" fmla="*/ 2199786 w 2825756"/>
                <a:gd name="connsiteY15" fmla="*/ 4037867 h 4400550"/>
                <a:gd name="connsiteX16" fmla="*/ 2613910 w 2825756"/>
                <a:gd name="connsiteY16" fmla="*/ 4037867 h 4400550"/>
                <a:gd name="connsiteX17" fmla="*/ 2613910 w 2825756"/>
                <a:gd name="connsiteY17" fmla="*/ 4037865 h 4400550"/>
                <a:gd name="connsiteX18" fmla="*/ 2622698 w 2825756"/>
                <a:gd name="connsiteY18" fmla="*/ 4037865 h 4400550"/>
                <a:gd name="connsiteX19" fmla="*/ 2622698 w 2825756"/>
                <a:gd name="connsiteY19" fmla="*/ 362685 h 4400550"/>
                <a:gd name="connsiteX20" fmla="*/ 238471 w 2825756"/>
                <a:gd name="connsiteY20" fmla="*/ 362684 h 4400550"/>
                <a:gd name="connsiteX21" fmla="*/ 238471 w 2825756"/>
                <a:gd name="connsiteY21" fmla="*/ 362686 h 4400550"/>
                <a:gd name="connsiteX22" fmla="*/ 229683 w 2825756"/>
                <a:gd name="connsiteY22" fmla="*/ 362686 h 4400550"/>
                <a:gd name="connsiteX23" fmla="*/ 229683 w 2825756"/>
                <a:gd name="connsiteY23" fmla="*/ 4037866 h 4400550"/>
                <a:gd name="connsiteX24" fmla="*/ 275402 w 2825756"/>
                <a:gd name="connsiteY24" fmla="*/ 4037866 h 4400550"/>
                <a:gd name="connsiteX25" fmla="*/ 275402 w 2825756"/>
                <a:gd name="connsiteY25" fmla="*/ 408404 h 4400550"/>
                <a:gd name="connsiteX26" fmla="*/ 652595 w 2825756"/>
                <a:gd name="connsiteY26" fmla="*/ 408404 h 4400550"/>
                <a:gd name="connsiteX27" fmla="*/ 652595 w 2825756"/>
                <a:gd name="connsiteY27" fmla="*/ 753954 h 4400550"/>
                <a:gd name="connsiteX28" fmla="*/ 406685 w 2825756"/>
                <a:gd name="connsiteY28" fmla="*/ 753954 h 4400550"/>
                <a:gd name="connsiteX29" fmla="*/ 406685 w 2825756"/>
                <a:gd name="connsiteY29" fmla="*/ 460747 h 4400550"/>
                <a:gd name="connsiteX30" fmla="*/ 360966 w 2825756"/>
                <a:gd name="connsiteY30" fmla="*/ 460747 h 4400550"/>
                <a:gd name="connsiteX31" fmla="*/ 360966 w 2825756"/>
                <a:gd name="connsiteY31" fmla="*/ 788080 h 4400550"/>
                <a:gd name="connsiteX32" fmla="*/ 372559 w 2825756"/>
                <a:gd name="connsiteY32" fmla="*/ 788080 h 4400550"/>
                <a:gd name="connsiteX33" fmla="*/ 372559 w 2825756"/>
                <a:gd name="connsiteY33" fmla="*/ 799673 h 4400550"/>
                <a:gd name="connsiteX34" fmla="*/ 699892 w 2825756"/>
                <a:gd name="connsiteY34" fmla="*/ 799673 h 4400550"/>
                <a:gd name="connsiteX35" fmla="*/ 699892 w 2825756"/>
                <a:gd name="connsiteY35" fmla="*/ 753954 h 4400550"/>
                <a:gd name="connsiteX36" fmla="*/ 698315 w 2825756"/>
                <a:gd name="connsiteY36" fmla="*/ 753954 h 4400550"/>
                <a:gd name="connsiteX37" fmla="*/ 698315 w 2825756"/>
                <a:gd name="connsiteY37" fmla="*/ 362686 h 4400550"/>
                <a:gd name="connsiteX38" fmla="*/ 652595 w 2825756"/>
                <a:gd name="connsiteY38" fmla="*/ 362686 h 4400550"/>
                <a:gd name="connsiteX39" fmla="*/ 652595 w 2825756"/>
                <a:gd name="connsiteY39" fmla="*/ 362684 h 4400550"/>
                <a:gd name="connsiteX40" fmla="*/ 0 w 2825756"/>
                <a:gd name="connsiteY40" fmla="*/ 0 h 4400550"/>
                <a:gd name="connsiteX41" fmla="*/ 2825756 w 2825756"/>
                <a:gd name="connsiteY41" fmla="*/ 0 h 4400550"/>
                <a:gd name="connsiteX42" fmla="*/ 2825756 w 2825756"/>
                <a:gd name="connsiteY42" fmla="*/ 4400550 h 4400550"/>
                <a:gd name="connsiteX43" fmla="*/ 0 w 2825756"/>
                <a:gd name="connsiteY43" fmla="*/ 4400550 h 440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825756" h="4400550">
                  <a:moveTo>
                    <a:pt x="2576979" y="362685"/>
                  </a:moveTo>
                  <a:lnTo>
                    <a:pt x="2576979" y="3992147"/>
                  </a:lnTo>
                  <a:lnTo>
                    <a:pt x="2199786" y="3992147"/>
                  </a:lnTo>
                  <a:lnTo>
                    <a:pt x="2199786" y="3646597"/>
                  </a:lnTo>
                  <a:lnTo>
                    <a:pt x="2445696" y="3646597"/>
                  </a:lnTo>
                  <a:lnTo>
                    <a:pt x="2445696" y="3939804"/>
                  </a:lnTo>
                  <a:lnTo>
                    <a:pt x="2491415" y="3939804"/>
                  </a:lnTo>
                  <a:lnTo>
                    <a:pt x="2491415" y="3612471"/>
                  </a:lnTo>
                  <a:lnTo>
                    <a:pt x="2479822" y="3612471"/>
                  </a:lnTo>
                  <a:lnTo>
                    <a:pt x="2479822" y="3600878"/>
                  </a:lnTo>
                  <a:lnTo>
                    <a:pt x="2152489" y="3600878"/>
                  </a:lnTo>
                  <a:lnTo>
                    <a:pt x="2152489" y="3646597"/>
                  </a:lnTo>
                  <a:lnTo>
                    <a:pt x="2154066" y="3646597"/>
                  </a:lnTo>
                  <a:lnTo>
                    <a:pt x="2154066" y="4037865"/>
                  </a:lnTo>
                  <a:lnTo>
                    <a:pt x="2199786" y="4037865"/>
                  </a:lnTo>
                  <a:lnTo>
                    <a:pt x="2199786" y="4037867"/>
                  </a:lnTo>
                  <a:lnTo>
                    <a:pt x="2613910" y="4037867"/>
                  </a:lnTo>
                  <a:lnTo>
                    <a:pt x="2613910" y="4037865"/>
                  </a:lnTo>
                  <a:lnTo>
                    <a:pt x="2622698" y="4037865"/>
                  </a:lnTo>
                  <a:lnTo>
                    <a:pt x="2622698" y="362685"/>
                  </a:lnTo>
                  <a:close/>
                  <a:moveTo>
                    <a:pt x="238471" y="362684"/>
                  </a:moveTo>
                  <a:lnTo>
                    <a:pt x="238471" y="362686"/>
                  </a:lnTo>
                  <a:lnTo>
                    <a:pt x="229683" y="362686"/>
                  </a:lnTo>
                  <a:lnTo>
                    <a:pt x="229683" y="4037866"/>
                  </a:lnTo>
                  <a:lnTo>
                    <a:pt x="275402" y="4037866"/>
                  </a:lnTo>
                  <a:lnTo>
                    <a:pt x="275402" y="408404"/>
                  </a:lnTo>
                  <a:lnTo>
                    <a:pt x="652595" y="408404"/>
                  </a:lnTo>
                  <a:lnTo>
                    <a:pt x="652595" y="753954"/>
                  </a:lnTo>
                  <a:lnTo>
                    <a:pt x="406685" y="753954"/>
                  </a:lnTo>
                  <a:lnTo>
                    <a:pt x="406685" y="460747"/>
                  </a:lnTo>
                  <a:lnTo>
                    <a:pt x="360966" y="460747"/>
                  </a:lnTo>
                  <a:lnTo>
                    <a:pt x="360966" y="788080"/>
                  </a:lnTo>
                  <a:lnTo>
                    <a:pt x="372559" y="788080"/>
                  </a:lnTo>
                  <a:lnTo>
                    <a:pt x="372559" y="799673"/>
                  </a:lnTo>
                  <a:lnTo>
                    <a:pt x="699892" y="799673"/>
                  </a:lnTo>
                  <a:lnTo>
                    <a:pt x="699892" y="753954"/>
                  </a:lnTo>
                  <a:lnTo>
                    <a:pt x="698315" y="753954"/>
                  </a:lnTo>
                  <a:lnTo>
                    <a:pt x="698315" y="362686"/>
                  </a:lnTo>
                  <a:lnTo>
                    <a:pt x="652595" y="362686"/>
                  </a:lnTo>
                  <a:lnTo>
                    <a:pt x="652595" y="362684"/>
                  </a:lnTo>
                  <a:close/>
                  <a:moveTo>
                    <a:pt x="0" y="0"/>
                  </a:moveTo>
                  <a:lnTo>
                    <a:pt x="2825756" y="0"/>
                  </a:lnTo>
                  <a:lnTo>
                    <a:pt x="2825756" y="4400550"/>
                  </a:lnTo>
                  <a:lnTo>
                    <a:pt x="0" y="44005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flipH="1">
              <a:off x="8279567" y="2459504"/>
              <a:ext cx="830997" cy="1938992"/>
            </a:xfrm>
            <a:prstGeom prst="rect">
              <a:avLst/>
            </a:prstGeom>
            <a:grpFill/>
            <a:ln>
              <a:noFill/>
            </a:ln>
          </p:spPr>
          <p:txBody>
            <a:bodyPr wrap="square" rtlCol="0">
              <a:spAutoFit/>
            </a:bodyPr>
            <a:lstStyle/>
            <a:p>
              <a:r>
                <a:rPr lang="zh-CN" altLang="en-US" sz="4000" dirty="0">
                  <a:solidFill>
                    <a:schemeClr val="bg1"/>
                  </a:solidFill>
                  <a:latin typeface="站酷小薇LOGO体" panose="02010600010101010101" pitchFamily="2" charset="-122"/>
                  <a:ea typeface="站酷小薇LOGO体" panose="02010600010101010101" pitchFamily="2" charset="-122"/>
                </a:rPr>
                <a:t>致  </a:t>
              </a:r>
              <a:endParaRPr lang="en-US" altLang="zh-CN" sz="4000" dirty="0">
                <a:solidFill>
                  <a:schemeClr val="bg1"/>
                </a:solidFill>
                <a:latin typeface="站酷小薇LOGO体" panose="02010600010101010101" pitchFamily="2" charset="-122"/>
                <a:ea typeface="站酷小薇LOGO体" panose="02010600010101010101" pitchFamily="2" charset="-122"/>
              </a:endParaRPr>
            </a:p>
            <a:p>
              <a:endParaRPr lang="en-US" altLang="zh-CN" sz="4000" dirty="0">
                <a:solidFill>
                  <a:schemeClr val="bg1"/>
                </a:solidFill>
                <a:latin typeface="站酷小薇LOGO体" panose="02010600010101010101" pitchFamily="2" charset="-122"/>
                <a:ea typeface="站酷小薇LOGO体" panose="02010600010101010101" pitchFamily="2" charset="-122"/>
              </a:endParaRPr>
            </a:p>
            <a:p>
              <a:r>
                <a:rPr lang="zh-CN" altLang="en-US" sz="4000" dirty="0">
                  <a:solidFill>
                    <a:schemeClr val="bg1"/>
                  </a:solidFill>
                  <a:latin typeface="站酷小薇LOGO体" panose="02010600010101010101" pitchFamily="2" charset="-122"/>
                  <a:ea typeface="站酷小薇LOGO体" panose="02010600010101010101" pitchFamily="2" charset="-122"/>
                </a:rPr>
                <a:t>谢 </a:t>
              </a:r>
            </a:p>
          </p:txBody>
        </p:sp>
        <p:sp>
          <p:nvSpPr>
            <p:cNvPr id="6" name="矩形 5"/>
            <p:cNvSpPr/>
            <p:nvPr/>
          </p:nvSpPr>
          <p:spPr>
            <a:xfrm>
              <a:off x="9274806" y="1801453"/>
              <a:ext cx="553998" cy="3617075"/>
            </a:xfrm>
            <a:prstGeom prst="rect">
              <a:avLst/>
            </a:prstGeom>
            <a:grpFill/>
            <a:ln>
              <a:noFill/>
            </a:ln>
          </p:spPr>
          <p:txBody>
            <a:bodyPr vert="eaVert" wrap="square">
              <a:spAutoFit/>
            </a:bodyPr>
            <a:lstStyle/>
            <a:p>
              <a:pPr algn="ctr"/>
              <a:r>
                <a:rPr lang="en-US" altLang="zh-CN"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rPr>
                <a:t>The man who has made up his mind to win will never say impossible</a:t>
              </a:r>
              <a:endParaRPr lang="zh-CN" altLang="en-US"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3241063"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6101015" y="3972975"/>
            <a:ext cx="2646878" cy="830997"/>
          </a:xfrm>
          <a:prstGeom prst="rect">
            <a:avLst/>
          </a:prstGeom>
        </p:spPr>
        <p:txBody>
          <a:bodyPr wrap="none">
            <a:spAutoFit/>
          </a:bodyPr>
          <a:lstStyle/>
          <a:p>
            <a:r>
              <a:rPr lang="zh-CN" altLang="zh-CN" sz="4800" b="1" dirty="0"/>
              <a:t>认识窗体</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3553697"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01</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3224235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16208" y="1332528"/>
            <a:ext cx="9476371" cy="419294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zh-CN" altLang="zh-CN" dirty="0"/>
              <a:t>窗体可以与表和查询协同工作，可以将表或查询中的字段在屏幕上合理安排来显示数据，还可以插入文本、图像、声音和视频使得界面丰富多彩。</a:t>
            </a:r>
          </a:p>
          <a:p>
            <a:pPr indent="457200"/>
            <a:r>
              <a:rPr lang="en-US" altLang="zh-CN" b="1" dirty="0"/>
              <a:t>6.1.1  </a:t>
            </a:r>
            <a:r>
              <a:rPr lang="zh-CN" altLang="zh-CN" b="1" dirty="0"/>
              <a:t>窗体的作用</a:t>
            </a:r>
          </a:p>
          <a:p>
            <a:pPr indent="457200"/>
            <a:r>
              <a:rPr lang="zh-CN" altLang="zh-CN" dirty="0"/>
              <a:t>设计精美的窗体能够使数据库操作这种让人感到烦恼的工作变得轻松，并且可以让用户的数据库系统更富有变化，显示出在数据库设计方面的专业化水平。</a:t>
            </a:r>
            <a:endParaRPr lang="en-US" altLang="zh-CN" dirty="0"/>
          </a:p>
          <a:p>
            <a:pPr indent="457200"/>
            <a:r>
              <a:rPr lang="zh-CN" altLang="zh-CN" dirty="0"/>
              <a:t>在</a:t>
            </a:r>
            <a:r>
              <a:rPr lang="en-US" altLang="zh-CN" dirty="0"/>
              <a:t> Access 2016</a:t>
            </a:r>
            <a:r>
              <a:rPr lang="zh-CN" altLang="zh-CN" dirty="0"/>
              <a:t>中，窗体主要用来完成以下任务：</a:t>
            </a:r>
          </a:p>
          <a:p>
            <a:pPr indent="457200"/>
            <a:r>
              <a:rPr lang="en-US" altLang="zh-CN" b="1" dirty="0"/>
              <a:t>1.</a:t>
            </a:r>
            <a:r>
              <a:rPr lang="zh-CN" altLang="zh-CN" b="1" dirty="0"/>
              <a:t>显示和操作记录</a:t>
            </a:r>
            <a:endParaRPr lang="zh-CN" altLang="zh-CN" dirty="0"/>
          </a:p>
          <a:p>
            <a:pPr indent="457200"/>
            <a:r>
              <a:rPr lang="zh-CN" altLang="zh-CN" dirty="0"/>
              <a:t>这是窗体最常见的使用形式。利用窗体可以显示某个记录，并对它进行更改和删除等操作，还可以输入新的记录。所有这些操作都能够对数据库进行相应的改变。</a:t>
            </a:r>
          </a:p>
        </p:txBody>
      </p:sp>
    </p:spTree>
    <p:extLst>
      <p:ext uri="{BB962C8B-B14F-4D97-AF65-F5344CB8AC3E}">
        <p14:creationId xmlns:p14="http://schemas.microsoft.com/office/powerpoint/2010/main" val="23323439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10338" y="1179852"/>
            <a:ext cx="9761392" cy="419294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2.</a:t>
            </a:r>
            <a:r>
              <a:rPr lang="zh-CN" altLang="zh-CN" b="1" dirty="0"/>
              <a:t>显示信息</a:t>
            </a:r>
            <a:endParaRPr lang="zh-CN" altLang="zh-CN" dirty="0"/>
          </a:p>
          <a:p>
            <a:pPr indent="457200"/>
            <a:r>
              <a:rPr lang="zh-CN" altLang="zh-CN" dirty="0"/>
              <a:t>窗体可以提供使用应用程序的方式或即将发生的操作的信息。例如，在要删除一条记录时，要求进行确认。</a:t>
            </a:r>
          </a:p>
          <a:p>
            <a:pPr indent="457200"/>
            <a:r>
              <a:rPr lang="en-US" altLang="zh-CN" b="1" dirty="0"/>
              <a:t>3.</a:t>
            </a:r>
            <a:r>
              <a:rPr lang="zh-CN" altLang="zh-CN" b="1" dirty="0"/>
              <a:t>控制应用程序流程</a:t>
            </a:r>
            <a:endParaRPr lang="zh-CN" altLang="zh-CN" dirty="0"/>
          </a:p>
          <a:p>
            <a:pPr indent="457200"/>
            <a:r>
              <a:rPr lang="zh-CN" altLang="zh-CN" dirty="0"/>
              <a:t>窗体可以利用宏或者</a:t>
            </a:r>
            <a:r>
              <a:rPr lang="en-US" altLang="zh-CN" dirty="0"/>
              <a:t>Microsoft Visual Basic for Applications</a:t>
            </a:r>
            <a:r>
              <a:rPr lang="zh-CN" altLang="zh-CN" dirty="0"/>
              <a:t>过程自动进行某些数据的现实与操作，可以控制下一步的流程，如执行查询、打开另一个窗口。</a:t>
            </a:r>
          </a:p>
          <a:p>
            <a:pPr indent="457200"/>
            <a:r>
              <a:rPr lang="en-US" altLang="zh-CN" b="1" dirty="0"/>
              <a:t>4.</a:t>
            </a:r>
            <a:r>
              <a:rPr lang="zh-CN" altLang="zh-CN" b="1" dirty="0"/>
              <a:t>打印信息</a:t>
            </a:r>
            <a:endParaRPr lang="zh-CN" altLang="zh-CN" dirty="0"/>
          </a:p>
          <a:p>
            <a:pPr indent="457200"/>
            <a:r>
              <a:rPr lang="zh-CN" altLang="zh-CN" dirty="0"/>
              <a:t>可以将窗体中的信息打印出来，并给它加上页眉和页脚，但在后面的章节中还将介绍如何设计更有效的报表来打印信息。</a:t>
            </a:r>
          </a:p>
        </p:txBody>
      </p:sp>
    </p:spTree>
    <p:extLst>
      <p:ext uri="{BB962C8B-B14F-4D97-AF65-F5344CB8AC3E}">
        <p14:creationId xmlns:p14="http://schemas.microsoft.com/office/powerpoint/2010/main" val="7273870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17094" y="1208880"/>
            <a:ext cx="9761392" cy="419294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6.1.2  </a:t>
            </a:r>
            <a:r>
              <a:rPr lang="zh-CN" altLang="zh-CN" b="1" dirty="0"/>
              <a:t>窗体的类型</a:t>
            </a:r>
          </a:p>
          <a:p>
            <a:pPr indent="457200"/>
            <a:r>
              <a:rPr lang="en-US" altLang="zh-CN" dirty="0"/>
              <a:t>Accsee2016</a:t>
            </a:r>
            <a:r>
              <a:rPr lang="zh-CN" altLang="zh-CN" dirty="0"/>
              <a:t>提供了</a:t>
            </a:r>
            <a:r>
              <a:rPr lang="en-US" altLang="zh-CN" dirty="0"/>
              <a:t>5</a:t>
            </a:r>
            <a:r>
              <a:rPr lang="zh-CN" altLang="zh-CN" dirty="0"/>
              <a:t>种杳询方式：选择查询、交叉数据表查询、动作查询、参数查询和</a:t>
            </a:r>
            <a:r>
              <a:rPr lang="en-US" altLang="zh-CN" dirty="0"/>
              <a:t>SQL</a:t>
            </a:r>
            <a:r>
              <a:rPr lang="zh-CN" altLang="zh-CN" dirty="0"/>
              <a:t>查询。窗体的情况类似，如果再加上一些向导的辅助，大致上可以分成纵栏式窗体、表格式窗体、表、图表向导、数据透视表、主</a:t>
            </a:r>
            <a:r>
              <a:rPr lang="en-US" altLang="zh-CN" dirty="0"/>
              <a:t>/</a:t>
            </a:r>
            <a:r>
              <a:rPr lang="zh-CN" altLang="zh-CN" dirty="0"/>
              <a:t>子窗体和分割窗体等。</a:t>
            </a:r>
            <a:endParaRPr lang="en-US" altLang="zh-CN" dirty="0"/>
          </a:p>
          <a:p>
            <a:pPr indent="457200"/>
            <a:r>
              <a:rPr lang="zh-CN" altLang="zh-CN" dirty="0"/>
              <a:t>几种窗体类型分别如下：</a:t>
            </a:r>
          </a:p>
          <a:p>
            <a:pPr indent="457200"/>
            <a:r>
              <a:rPr lang="en-US" altLang="zh-CN" b="1" dirty="0"/>
              <a:t>1.</a:t>
            </a:r>
            <a:r>
              <a:rPr lang="zh-CN" altLang="zh-CN" b="1" dirty="0"/>
              <a:t>纵栏式窗体</a:t>
            </a:r>
            <a:endParaRPr lang="zh-CN" altLang="zh-CN" dirty="0"/>
          </a:p>
          <a:p>
            <a:pPr indent="457200"/>
            <a:r>
              <a:rPr lang="zh-CN" altLang="zh-CN" dirty="0"/>
              <a:t>这是最基本也是内置的窗体格式，一次只显示一条记录，适用于字段多、资料记录条数少的情况。由于界面上同时只会显示一条记录，因而若想查按其他条记录或数据，可用鼠标拉动垂直滚动条或是底下的记录移动按钮。</a:t>
            </a:r>
          </a:p>
        </p:txBody>
      </p:sp>
    </p:spTree>
    <p:extLst>
      <p:ext uri="{BB962C8B-B14F-4D97-AF65-F5344CB8AC3E}">
        <p14:creationId xmlns:p14="http://schemas.microsoft.com/office/powerpoint/2010/main" val="16648998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252878" y="578303"/>
            <a:ext cx="9852746" cy="511627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2.</a:t>
            </a:r>
            <a:r>
              <a:rPr lang="zh-CN" altLang="zh-CN" b="1" dirty="0"/>
              <a:t>表格式窗体</a:t>
            </a:r>
            <a:endParaRPr lang="zh-CN" altLang="zh-CN" dirty="0"/>
          </a:p>
          <a:p>
            <a:pPr indent="457200"/>
            <a:r>
              <a:rPr lang="zh-CN" altLang="zh-CN" dirty="0"/>
              <a:t>以表格形式的结构在同一个界面上显示多条记录，使用的时候刚好和</a:t>
            </a:r>
            <a:r>
              <a:rPr lang="en-US" altLang="zh-CN" dirty="0"/>
              <a:t>“</a:t>
            </a:r>
            <a:r>
              <a:rPr lang="zh-CN" altLang="zh-CN" dirty="0"/>
              <a:t>纵栏式窗体</a:t>
            </a:r>
            <a:r>
              <a:rPr lang="en-US" altLang="zh-CN" dirty="0"/>
              <a:t>”</a:t>
            </a:r>
            <a:r>
              <a:rPr lang="zh-CN" altLang="zh-CN" dirty="0"/>
              <a:t>相反，适合数据记录条数较多的情况。</a:t>
            </a:r>
            <a:r>
              <a:rPr lang="en-US" altLang="zh-CN" dirty="0"/>
              <a:t>“</a:t>
            </a:r>
            <a:r>
              <a:rPr lang="zh-CN" altLang="zh-CN" dirty="0"/>
              <a:t>表格式窗体</a:t>
            </a:r>
            <a:r>
              <a:rPr lang="en-US" altLang="zh-CN" dirty="0"/>
              <a:t>”</a:t>
            </a:r>
            <a:r>
              <a:rPr lang="zh-CN" altLang="zh-CN" dirty="0"/>
              <a:t>看起来和</a:t>
            </a:r>
            <a:r>
              <a:rPr lang="en-US" altLang="zh-CN" dirty="0"/>
              <a:t>“</a:t>
            </a:r>
            <a:r>
              <a:rPr lang="zh-CN" altLang="zh-CN" dirty="0"/>
              <a:t>数据表视图</a:t>
            </a:r>
            <a:r>
              <a:rPr lang="en-US" altLang="zh-CN" dirty="0"/>
              <a:t>”</a:t>
            </a:r>
            <a:r>
              <a:rPr lang="zh-CN" altLang="zh-CN" dirty="0"/>
              <a:t>有几分相似，最上面一列是字段名称，接下来的每一列是数据记录，差异在于这个窗体经过视觉效果的修饰后看起来会更好看。</a:t>
            </a:r>
          </a:p>
          <a:p>
            <a:pPr indent="457200"/>
            <a:r>
              <a:rPr lang="en-US" altLang="zh-CN" b="1" dirty="0"/>
              <a:t>3.</a:t>
            </a:r>
            <a:r>
              <a:rPr lang="zh-CN" altLang="zh-CN" b="1" dirty="0"/>
              <a:t>表窗体</a:t>
            </a:r>
            <a:endParaRPr lang="zh-CN" altLang="zh-CN" dirty="0"/>
          </a:p>
          <a:p>
            <a:pPr indent="457200"/>
            <a:r>
              <a:rPr lang="zh-CN" altLang="zh-CN" dirty="0"/>
              <a:t>数据工作表，不用多做解释，它只不过是将我们熟知的表运用到窗体上方，显示</a:t>
            </a:r>
            <a:r>
              <a:rPr lang="en-US" altLang="zh-CN" dirty="0"/>
              <a:t>Access</a:t>
            </a:r>
            <a:r>
              <a:rPr lang="zh-CN" altLang="zh-CN" dirty="0"/>
              <a:t>中最原始的数据信息。</a:t>
            </a:r>
          </a:p>
          <a:p>
            <a:pPr indent="457200"/>
            <a:r>
              <a:rPr lang="en-US" altLang="zh-CN" b="1" dirty="0"/>
              <a:t>4.</a:t>
            </a:r>
            <a:r>
              <a:rPr lang="zh-CN" altLang="zh-CN" b="1" dirty="0"/>
              <a:t>图表向导</a:t>
            </a:r>
            <a:endParaRPr lang="zh-CN" altLang="zh-CN" dirty="0"/>
          </a:p>
          <a:p>
            <a:pPr indent="457200"/>
            <a:r>
              <a:rPr lang="zh-CN" altLang="zh-CN" dirty="0"/>
              <a:t>和其他</a:t>
            </a:r>
            <a:r>
              <a:rPr lang="en-US" altLang="zh-CN" dirty="0"/>
              <a:t>Office 2016</a:t>
            </a:r>
            <a:r>
              <a:rPr lang="zh-CN" altLang="zh-CN" dirty="0"/>
              <a:t>成员一样，在</a:t>
            </a:r>
            <a:r>
              <a:rPr lang="en-US" altLang="zh-CN" dirty="0"/>
              <a:t>Access 2016</a:t>
            </a:r>
            <a:r>
              <a:rPr lang="zh-CN" altLang="zh-CN" dirty="0"/>
              <a:t>中可以使用</a:t>
            </a:r>
            <a:r>
              <a:rPr lang="en-US" altLang="zh-CN" dirty="0"/>
              <a:t>Graph</a:t>
            </a:r>
            <a:r>
              <a:rPr lang="zh-CN" altLang="zh-CN" dirty="0"/>
              <a:t>制作统计图表，适合综整、归纳、比较及进一步分数数据。</a:t>
            </a:r>
          </a:p>
        </p:txBody>
      </p:sp>
    </p:spTree>
    <p:extLst>
      <p:ext uri="{BB962C8B-B14F-4D97-AF65-F5344CB8AC3E}">
        <p14:creationId xmlns:p14="http://schemas.microsoft.com/office/powerpoint/2010/main" val="39499914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127180" y="592817"/>
            <a:ext cx="10140836" cy="511627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5.</a:t>
            </a:r>
            <a:r>
              <a:rPr lang="zh-CN" altLang="zh-CN" b="1" dirty="0"/>
              <a:t>数据透视表</a:t>
            </a:r>
            <a:endParaRPr lang="zh-CN" altLang="zh-CN" dirty="0"/>
          </a:p>
          <a:p>
            <a:pPr indent="457200"/>
            <a:r>
              <a:rPr lang="zh-CN" altLang="zh-CN" dirty="0"/>
              <a:t>数据透视表和前一章节的</a:t>
            </a:r>
            <a:r>
              <a:rPr lang="en-US" altLang="zh-CN" dirty="0"/>
              <a:t>“</a:t>
            </a:r>
            <a:r>
              <a:rPr lang="zh-CN" altLang="zh-CN" dirty="0"/>
              <a:t>交叉表查询</a:t>
            </a:r>
            <a:r>
              <a:rPr lang="en-US" altLang="zh-CN" dirty="0"/>
              <a:t>”</a:t>
            </a:r>
            <a:r>
              <a:rPr lang="zh-CN" altLang="zh-CN" dirty="0"/>
              <a:t>的结果类似，用来统计及交叉分析各种信息间的相互影响。所进行的计算与数据在数据透视表中的排列有关。例如：可水平或垂直显示字段值，再计算每行或列的合计；可将字段值作行号或列标，在交叉点进行统计计算。</a:t>
            </a:r>
          </a:p>
          <a:p>
            <a:pPr indent="457200"/>
            <a:r>
              <a:rPr lang="en-US" altLang="zh-CN" b="1" dirty="0"/>
              <a:t>6.</a:t>
            </a:r>
            <a:r>
              <a:rPr lang="zh-CN" altLang="zh-CN" b="1" dirty="0"/>
              <a:t>主</a:t>
            </a:r>
            <a:r>
              <a:rPr lang="en-US" altLang="zh-CN" b="1" dirty="0"/>
              <a:t>/</a:t>
            </a:r>
            <a:r>
              <a:rPr lang="zh-CN" altLang="zh-CN" b="1" dirty="0"/>
              <a:t>子窗体</a:t>
            </a:r>
            <a:endParaRPr lang="zh-CN" altLang="zh-CN" dirty="0"/>
          </a:p>
          <a:p>
            <a:pPr indent="457200"/>
            <a:r>
              <a:rPr lang="zh-CN" altLang="zh-CN" dirty="0"/>
              <a:t>亦称为多重表窗体。目的是在窗体中呈现出两个一对多的表，也就是所谓的</a:t>
            </a:r>
            <a:r>
              <a:rPr lang="en-US" altLang="zh-CN" dirty="0"/>
              <a:t>“</a:t>
            </a:r>
            <a:r>
              <a:rPr lang="zh-CN" altLang="zh-CN" dirty="0"/>
              <a:t>主文件</a:t>
            </a:r>
            <a:r>
              <a:rPr lang="en-US" altLang="zh-CN" dirty="0"/>
              <a:t>-</a:t>
            </a:r>
            <a:r>
              <a:rPr lang="zh-CN" altLang="zh-CN" dirty="0"/>
              <a:t>明细文件</a:t>
            </a:r>
            <a:r>
              <a:rPr lang="en-US" altLang="zh-CN" dirty="0"/>
              <a:t>”</a:t>
            </a:r>
            <a:r>
              <a:rPr lang="zh-CN" altLang="zh-CN" dirty="0"/>
              <a:t>数据。当移动主文件的一条记录时，将自动显示相对的明细文件资料。</a:t>
            </a:r>
          </a:p>
          <a:p>
            <a:pPr indent="457200"/>
            <a:r>
              <a:rPr lang="en-US" altLang="zh-CN" b="1" dirty="0"/>
              <a:t>7.</a:t>
            </a:r>
            <a:r>
              <a:rPr lang="zh-CN" altLang="zh-CN" b="1" dirty="0"/>
              <a:t>分割窗</a:t>
            </a:r>
            <a:endParaRPr lang="zh-CN" altLang="zh-CN" dirty="0"/>
          </a:p>
          <a:p>
            <a:pPr indent="457200"/>
            <a:r>
              <a:rPr lang="zh-CN" altLang="zh-CN" dirty="0"/>
              <a:t>在</a:t>
            </a:r>
            <a:r>
              <a:rPr lang="en-US" altLang="zh-CN" dirty="0"/>
              <a:t> Access2016</a:t>
            </a:r>
            <a:r>
              <a:rPr lang="zh-CN" altLang="zh-CN" dirty="0"/>
              <a:t>中窗体形式又增加了一个种类，就是</a:t>
            </a:r>
            <a:r>
              <a:rPr lang="en-US" altLang="zh-CN" dirty="0"/>
              <a:t> “</a:t>
            </a:r>
            <a:r>
              <a:rPr lang="zh-CN" altLang="zh-CN" dirty="0"/>
              <a:t>分割窗体</a:t>
            </a:r>
            <a:r>
              <a:rPr lang="en-US" altLang="zh-CN" dirty="0"/>
              <a:t>”</a:t>
            </a:r>
            <a:r>
              <a:rPr lang="zh-CN" altLang="zh-CN" dirty="0"/>
              <a:t>，它是传统</a:t>
            </a:r>
            <a:r>
              <a:rPr lang="en-US" altLang="zh-CN" dirty="0"/>
              <a:t>“</a:t>
            </a:r>
            <a:r>
              <a:rPr lang="zh-CN" altLang="zh-CN" dirty="0"/>
              <a:t>纵栏式窗体</a:t>
            </a:r>
            <a:r>
              <a:rPr lang="en-US" altLang="zh-CN" dirty="0"/>
              <a:t>”</a:t>
            </a:r>
            <a:r>
              <a:rPr lang="zh-CN" altLang="zh-CN" dirty="0"/>
              <a:t>和</a:t>
            </a:r>
            <a:r>
              <a:rPr lang="en-US" altLang="zh-CN" dirty="0"/>
              <a:t>“</a:t>
            </a:r>
            <a:r>
              <a:rPr lang="zh-CN" altLang="zh-CN" dirty="0"/>
              <a:t>表窗体</a:t>
            </a:r>
            <a:r>
              <a:rPr lang="en-US" altLang="zh-CN" dirty="0"/>
              <a:t>”</a:t>
            </a:r>
            <a:r>
              <a:rPr lang="zh-CN" altLang="zh-CN" dirty="0"/>
              <a:t>类型的结合。其窗体的上部是显示窗体数据源所有数据记录的数据表，其窗体下部是显示为传统单一窗体的形式。</a:t>
            </a:r>
          </a:p>
        </p:txBody>
      </p:sp>
    </p:spTree>
    <p:extLst>
      <p:ext uri="{BB962C8B-B14F-4D97-AF65-F5344CB8AC3E}">
        <p14:creationId xmlns:p14="http://schemas.microsoft.com/office/powerpoint/2010/main" val="1832181817"/>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2079</TotalTime>
  <Words>2290</Words>
  <Application>Microsoft Office PowerPoint</Application>
  <PresentationFormat>宽屏</PresentationFormat>
  <Paragraphs>102</Paragraphs>
  <Slides>30</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30</vt:i4>
      </vt:variant>
    </vt:vector>
  </HeadingPairs>
  <TitlesOfParts>
    <vt:vector size="36" baseType="lpstr">
      <vt:lpstr>微软雅黑</vt:lpstr>
      <vt:lpstr>幼圆</vt:lpstr>
      <vt:lpstr>站酷小薇LOGO体</vt:lpstr>
      <vt:lpstr>Arial</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596</cp:revision>
  <dcterms:created xsi:type="dcterms:W3CDTF">2020-06-26T11:31:00Z</dcterms:created>
  <dcterms:modified xsi:type="dcterms:W3CDTF">2023-01-09T03:05:46Z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y fmtid="{D5CDD505-2E9C-101B-9397-08002B2CF9AE}" pid="3" name="KSOTemplateUUID">
    <vt:lpwstr>v1.0_mb_s+3ElstvPcfk5zy2frAFoQ==</vt:lpwstr>
  </property>
</Properties>
</file>