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2"/>
    <p:sldId id="365" r:id="rId3"/>
    <p:sldId id="292" r:id="rId4"/>
    <p:sldId id="290" r:id="rId5"/>
    <p:sldId id="367" r:id="rId6"/>
    <p:sldId id="534" r:id="rId7"/>
    <p:sldId id="536" r:id="rId8"/>
    <p:sldId id="535" r:id="rId9"/>
    <p:sldId id="537" r:id="rId10"/>
    <p:sldId id="538" r:id="rId11"/>
    <p:sldId id="539" r:id="rId12"/>
    <p:sldId id="540" r:id="rId13"/>
    <p:sldId id="541" r:id="rId14"/>
    <p:sldId id="542" r:id="rId15"/>
    <p:sldId id="543" r:id="rId16"/>
    <p:sldId id="544" r:id="rId17"/>
    <p:sldId id="545" r:id="rId18"/>
    <p:sldId id="546" r:id="rId19"/>
    <p:sldId id="512" r:id="rId20"/>
    <p:sldId id="286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B8AD"/>
    <a:srgbClr val="7D6B63"/>
    <a:srgbClr val="D99211"/>
    <a:srgbClr val="EDA221"/>
    <a:srgbClr val="FFBC04"/>
    <a:srgbClr val="FEB801"/>
    <a:srgbClr val="B57A0F"/>
    <a:srgbClr val="D18C11"/>
    <a:srgbClr val="C3830F"/>
    <a:srgbClr val="9665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2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24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microsoft.com/office/2007/relationships/hdphoto" Target="../media/hdphoto2.wdp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图片包含 游戏机&#10;&#10;描述已自动生成">
            <a:extLst>
              <a:ext uri="{FF2B5EF4-FFF2-40B4-BE49-F238E27FC236}">
                <a16:creationId xmlns:a16="http://schemas.microsoft.com/office/drawing/2014/main" id="{4E08BE82-6930-4EF0-9FF3-EB768F7D28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75891" y="-4547769"/>
            <a:ext cx="12073131" cy="8658691"/>
          </a:xfrm>
          <a:prstGeom prst="rect">
            <a:avLst/>
          </a:prstGeom>
        </p:spPr>
      </p:pic>
      <p:pic>
        <p:nvPicPr>
          <p:cNvPr id="8" name="图片 7" descr="图片包含 游戏机&#10;&#10;描述已自动生成">
            <a:extLst>
              <a:ext uri="{FF2B5EF4-FFF2-40B4-BE49-F238E27FC236}">
                <a16:creationId xmlns:a16="http://schemas.microsoft.com/office/drawing/2014/main" id="{CA132A93-7E31-4F2C-AD69-267977D5A1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6929" y="2987565"/>
            <a:ext cx="8590542" cy="616102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CA44BA0-EDA4-4024-A8AD-FDD11A4F89D5}"/>
              </a:ext>
            </a:extLst>
          </p:cNvPr>
          <p:cNvSpPr txBox="1"/>
          <p:nvPr userDrawn="1"/>
        </p:nvSpPr>
        <p:spPr>
          <a:xfrm>
            <a:off x="3817408" y="6408107"/>
            <a:ext cx="69209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1"/>
                </a:solidFill>
              </a:rPr>
              <a:t>关注微信公众平台</a:t>
            </a:r>
            <a:r>
              <a:rPr lang="en-US" altLang="zh-CN" sz="1100" dirty="0">
                <a:solidFill>
                  <a:schemeClr val="tx1"/>
                </a:solidFill>
              </a:rPr>
              <a:t>DSSF007</a:t>
            </a:r>
            <a:r>
              <a:rPr lang="zh-CN" altLang="en-US" sz="1100" dirty="0">
                <a:solidFill>
                  <a:schemeClr val="tx1"/>
                </a:solidFill>
              </a:rPr>
              <a:t>，回复关键字“经典课堂”获取更多资源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27108C4-B026-4252-A877-40AA47E581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D1A70820-B138-4285-B54A-E50CC449B76D}"/>
              </a:ext>
            </a:extLst>
          </p:cNvPr>
          <p:cNvSpPr/>
          <p:nvPr userDrawn="1"/>
        </p:nvSpPr>
        <p:spPr>
          <a:xfrm>
            <a:off x="0" y="1285875"/>
            <a:ext cx="12192000" cy="3886200"/>
          </a:xfrm>
          <a:prstGeom prst="rect">
            <a:avLst/>
          </a:prstGeom>
          <a:solidFill>
            <a:schemeClr val="bg1">
              <a:lumMod val="9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C5DA7C5-8692-4770-99EE-3E64E45D9FF4}"/>
              </a:ext>
            </a:extLst>
          </p:cNvPr>
          <p:cNvCxnSpPr/>
          <p:nvPr userDrawn="1"/>
        </p:nvCxnSpPr>
        <p:spPr>
          <a:xfrm>
            <a:off x="4215161" y="512956"/>
            <a:ext cx="2497872" cy="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F96E57D6-D77A-460A-8CE6-E36F987B9D4A}"/>
              </a:ext>
            </a:extLst>
          </p:cNvPr>
          <p:cNvSpPr txBox="1"/>
          <p:nvPr userDrawn="1"/>
        </p:nvSpPr>
        <p:spPr>
          <a:xfrm>
            <a:off x="5254497" y="948466"/>
            <a:ext cx="1292662" cy="247760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dirty="0">
                <a:solidFill>
                  <a:srgbClr val="AD6126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目  录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20AC5F4-78F5-4DFC-BD43-97B44EE004F9}"/>
              </a:ext>
            </a:extLst>
          </p:cNvPr>
          <p:cNvCxnSpPr/>
          <p:nvPr userDrawn="1"/>
        </p:nvCxnSpPr>
        <p:spPr>
          <a:xfrm>
            <a:off x="6713033" y="501817"/>
            <a:ext cx="0" cy="530798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FFC5B84D-5AE6-462C-AEB2-D3200AD607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0" y="-76200"/>
            <a:ext cx="6106901" cy="6858000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AC13C7F-21CD-4C70-B030-90F1CDE2E3B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1266132" y="281327"/>
            <a:ext cx="5453198" cy="6123896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  <a:ln w="19050">
            <a:solidFill>
              <a:schemeClr val="bg1"/>
            </a:solidFill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243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460A0B6-A8EB-44E8-A6BD-330DB1B70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A4A1964-6740-479C-BB4A-D71873D42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4E74841-F418-4854-944B-12532FF68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393AF0-2B1A-459D-B585-2CE20FDF9182}"/>
              </a:ext>
            </a:extLst>
          </p:cNvPr>
          <p:cNvSpPr txBox="1"/>
          <p:nvPr userDrawn="1"/>
        </p:nvSpPr>
        <p:spPr>
          <a:xfrm>
            <a:off x="0" y="0"/>
            <a:ext cx="12192000" cy="2705100"/>
          </a:xfrm>
          <a:prstGeom prst="rect">
            <a:avLst/>
          </a:prstGeom>
          <a:noFill/>
        </p:spPr>
        <p:txBody>
          <a:bodyPr wrap="square" rtlCol="0">
            <a:prstTxWarp prst="textTriangleInverted">
              <a:avLst/>
            </a:prstTxWarp>
            <a:spAutoFit/>
          </a:bodyPr>
          <a:lstStyle/>
          <a:p>
            <a:r>
              <a:rPr lang="en-US" altLang="zh-CN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-------------</a:t>
            </a:r>
            <a:endParaRPr lang="zh-CN" altLang="en-US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B1E1E4B-8837-4854-831B-361D35D6B3B2}"/>
              </a:ext>
            </a:extLst>
          </p:cNvPr>
          <p:cNvSpPr/>
          <p:nvPr userDrawn="1"/>
        </p:nvSpPr>
        <p:spPr>
          <a:xfrm>
            <a:off x="0" y="3065480"/>
            <a:ext cx="12192000" cy="2397512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034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E5AAF-4686-4DBC-AD82-82ACA52592B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1" r:id="rId8"/>
    <p:sldLayoutId id="2147483660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0.xml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305031"/>
            <a:ext cx="12192000" cy="3042473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75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500" dirty="0"/>
          </a:p>
        </p:txBody>
      </p:sp>
      <p:sp>
        <p:nvSpPr>
          <p:cNvPr id="6" name="文本框 5"/>
          <p:cNvSpPr txBox="1"/>
          <p:nvPr/>
        </p:nvSpPr>
        <p:spPr>
          <a:xfrm>
            <a:off x="1514545" y="4187013"/>
            <a:ext cx="953988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Access</a:t>
            </a:r>
            <a:r>
              <a:rPr lang="zh-CN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的基本操作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147" y="6072009"/>
            <a:ext cx="2718419" cy="40649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671619" y="645607"/>
            <a:ext cx="8975390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3.2.3  </a:t>
            </a:r>
            <a:r>
              <a:rPr lang="zh-CN" altLang="zh-CN" b="1" dirty="0"/>
              <a:t>关闭数据库</a:t>
            </a:r>
          </a:p>
          <a:p>
            <a:pPr indent="457200"/>
            <a:r>
              <a:rPr lang="zh-CN" altLang="zh-CN" dirty="0"/>
              <a:t>关闭数据有以下两种方法：在“文件”菜单中单击“关闭”选项。或单击窗口右上角的“关闭”按钮。</a:t>
            </a:r>
          </a:p>
        </p:txBody>
      </p:sp>
      <p:pic>
        <p:nvPicPr>
          <p:cNvPr id="5122" name="图片 1">
            <a:extLst>
              <a:ext uri="{FF2B5EF4-FFF2-40B4-BE49-F238E27FC236}">
                <a16:creationId xmlns:a16="http://schemas.microsoft.com/office/drawing/2014/main" id="{3E902B4A-23B7-42EA-BBDF-80423BEA3C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9559" y="2544764"/>
            <a:ext cx="4295123" cy="31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图片 1">
            <a:extLst>
              <a:ext uri="{FF2B5EF4-FFF2-40B4-BE49-F238E27FC236}">
                <a16:creationId xmlns:a16="http://schemas.microsoft.com/office/drawing/2014/main" id="{8B92932C-6AC2-416D-BACA-CB838C48BE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0228" y="2544764"/>
            <a:ext cx="4097753" cy="31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81575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2036384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4896336" y="3972975"/>
            <a:ext cx="572464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数据库的查找与替换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2349018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03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76085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06932" y="549275"/>
            <a:ext cx="9456569" cy="2353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zh-CN" altLang="zh-CN" dirty="0"/>
              <a:t>当数据库中的数据比较多时，查找或替换数据就显得比较困难了，</a:t>
            </a:r>
            <a:r>
              <a:rPr lang="en-US" altLang="zh-CN" dirty="0"/>
              <a:t>Access2016</a:t>
            </a:r>
            <a:r>
              <a:rPr lang="zh-CN" altLang="zh-CN" dirty="0"/>
              <a:t>提供有专门的工具用于查找和替换数据，下面将对其进行介绍。</a:t>
            </a:r>
          </a:p>
          <a:p>
            <a:pPr indent="457200"/>
            <a:r>
              <a:rPr lang="en-US" altLang="zh-CN" b="1" dirty="0"/>
              <a:t>3.3.1  </a:t>
            </a:r>
            <a:r>
              <a:rPr lang="zh-CN" altLang="zh-CN" b="1" dirty="0"/>
              <a:t>查找数据</a:t>
            </a:r>
          </a:p>
          <a:p>
            <a:pPr indent="457200"/>
            <a:r>
              <a:rPr lang="zh-CN" altLang="zh-CN" dirty="0"/>
              <a:t>若想要在</a:t>
            </a:r>
            <a:r>
              <a:rPr lang="en-US" altLang="zh-CN" dirty="0"/>
              <a:t>Access 2016</a:t>
            </a:r>
            <a:r>
              <a:rPr lang="zh-CN" altLang="zh-CN" dirty="0"/>
              <a:t>中的大量数据中查找出有用信息，可按照下面的操作步骤进行操作。</a:t>
            </a:r>
          </a:p>
        </p:txBody>
      </p:sp>
      <p:pic>
        <p:nvPicPr>
          <p:cNvPr id="6146" name="图片 1">
            <a:extLst>
              <a:ext uri="{FF2B5EF4-FFF2-40B4-BE49-F238E27FC236}">
                <a16:creationId xmlns:a16="http://schemas.microsoft.com/office/drawing/2014/main" id="{7BF9E0CF-B825-46E0-86C0-F869CADFBD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5774" y="3021888"/>
            <a:ext cx="4049438" cy="29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图片 1">
            <a:extLst>
              <a:ext uri="{FF2B5EF4-FFF2-40B4-BE49-F238E27FC236}">
                <a16:creationId xmlns:a16="http://schemas.microsoft.com/office/drawing/2014/main" id="{0E885374-1633-4E99-9ED6-E9D3C5DF60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527" y="3037957"/>
            <a:ext cx="4049438" cy="2892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46471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602275" y="549275"/>
            <a:ext cx="9168860" cy="18746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3.3.2  </a:t>
            </a:r>
            <a:r>
              <a:rPr lang="zh-CN" altLang="zh-CN" b="1" dirty="0"/>
              <a:t>替换数据</a:t>
            </a:r>
          </a:p>
          <a:p>
            <a:pPr indent="457200"/>
            <a:r>
              <a:rPr lang="zh-CN" altLang="zh-CN" dirty="0"/>
              <a:t>在实际工作中，有时需要对名称相同的数据进行更改，若要一个个去找，然后再进行修改，会很费时又费力，此时用户可以使用</a:t>
            </a:r>
            <a:r>
              <a:rPr lang="en-US" altLang="zh-CN" dirty="0"/>
              <a:t>Access 2016</a:t>
            </a:r>
            <a:r>
              <a:rPr lang="zh-CN" altLang="zh-CN" dirty="0"/>
              <a:t>提供的替换功能，快速地替换数据。</a:t>
            </a:r>
          </a:p>
        </p:txBody>
      </p:sp>
      <p:pic>
        <p:nvPicPr>
          <p:cNvPr id="7170" name="图片 1">
            <a:extLst>
              <a:ext uri="{FF2B5EF4-FFF2-40B4-BE49-F238E27FC236}">
                <a16:creationId xmlns:a16="http://schemas.microsoft.com/office/drawing/2014/main" id="{62B35BA8-75DB-4B91-961A-5D5BEA7BD9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2233" y="2531381"/>
            <a:ext cx="6327534" cy="3317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36233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3110437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5970389" y="3972975"/>
            <a:ext cx="326243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保存数据库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3423071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04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14119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602275" y="578303"/>
            <a:ext cx="9515668" cy="1884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3.4.1  </a:t>
            </a:r>
            <a:r>
              <a:rPr lang="zh-CN" altLang="zh-CN" b="1" dirty="0"/>
              <a:t>直接保存数据库</a:t>
            </a:r>
          </a:p>
          <a:p>
            <a:pPr indent="457200"/>
            <a:r>
              <a:rPr lang="zh-CN" altLang="zh-CN" dirty="0"/>
              <a:t>直接保存数据库的方法有三种。用户可以直接单击窗口左上角的“保持”按钮保存数据库。或在“文件”菜单中单击“保存”选项。</a:t>
            </a:r>
          </a:p>
          <a:p>
            <a:pPr indent="457200"/>
            <a:r>
              <a:rPr lang="zh-CN" altLang="zh-CN" dirty="0"/>
              <a:t>另外，用户也可以使用快捷键【</a:t>
            </a:r>
            <a:r>
              <a:rPr lang="en-US" altLang="zh-CN" dirty="0" err="1"/>
              <a:t>Ctrl+S</a:t>
            </a:r>
            <a:r>
              <a:rPr lang="zh-CN" altLang="zh-CN" dirty="0"/>
              <a:t>】直接保存数据库。</a:t>
            </a:r>
          </a:p>
        </p:txBody>
      </p:sp>
      <p:pic>
        <p:nvPicPr>
          <p:cNvPr id="8194" name="图片 1">
            <a:extLst>
              <a:ext uri="{FF2B5EF4-FFF2-40B4-BE49-F238E27FC236}">
                <a16:creationId xmlns:a16="http://schemas.microsoft.com/office/drawing/2014/main" id="{E6730242-BC7D-45FF-A558-23A57897C4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5159" y="2795333"/>
            <a:ext cx="4174783" cy="2937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图片 1">
            <a:extLst>
              <a:ext uri="{FF2B5EF4-FFF2-40B4-BE49-F238E27FC236}">
                <a16:creationId xmlns:a16="http://schemas.microsoft.com/office/drawing/2014/main" id="{A9567F5A-A2E8-44BA-B4FD-43AE78812F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5564" y="2793065"/>
            <a:ext cx="4206805" cy="2937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49235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761929" y="723448"/>
            <a:ext cx="8863544" cy="1884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3.4.2  </a:t>
            </a:r>
            <a:r>
              <a:rPr lang="zh-CN" altLang="zh-CN" b="1" dirty="0"/>
              <a:t>另存为数据库</a:t>
            </a:r>
          </a:p>
          <a:p>
            <a:pPr indent="457200"/>
            <a:r>
              <a:rPr lang="zh-CN" altLang="zh-CN" dirty="0"/>
              <a:t>如果用户需要对数据库文件进行备份，可以对文件执行另存为操作。另存数据库最大的好外就是，在不改变源文件的基础上，对其进行多次备份，以防止数据意外丢失。</a:t>
            </a:r>
          </a:p>
        </p:txBody>
      </p:sp>
      <p:pic>
        <p:nvPicPr>
          <p:cNvPr id="9218" name="图片 1">
            <a:extLst>
              <a:ext uri="{FF2B5EF4-FFF2-40B4-BE49-F238E27FC236}">
                <a16:creationId xmlns:a16="http://schemas.microsoft.com/office/drawing/2014/main" id="{BD78A16A-3326-4A76-B2AE-09FA148AB8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9306" y="2852539"/>
            <a:ext cx="4068607" cy="2779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图片 1">
            <a:extLst>
              <a:ext uri="{FF2B5EF4-FFF2-40B4-BE49-F238E27FC236}">
                <a16:creationId xmlns:a16="http://schemas.microsoft.com/office/drawing/2014/main" id="{071FFCC3-9B53-48C2-8665-E1D33593C1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0957" y="2852539"/>
            <a:ext cx="4213914" cy="2779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84802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2216290" y="855015"/>
            <a:ext cx="8020674" cy="1884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3.4.3  </a:t>
            </a:r>
            <a:r>
              <a:rPr lang="zh-CN" altLang="zh-CN" b="1" dirty="0"/>
              <a:t>另存</a:t>
            </a:r>
            <a:r>
              <a:rPr lang="en-US" altLang="zh-CN" b="1" dirty="0"/>
              <a:t>Access2002-2003</a:t>
            </a:r>
            <a:r>
              <a:rPr lang="zh-CN" altLang="zh-CN" b="1" dirty="0"/>
              <a:t>数据库</a:t>
            </a:r>
          </a:p>
          <a:p>
            <a:pPr indent="457200"/>
            <a:r>
              <a:rPr lang="zh-CN" altLang="zh-CN" dirty="0"/>
              <a:t>若数据库文档需要给其他用户进行审阅，为了让文件更好的与用户所安装的</a:t>
            </a:r>
            <a:r>
              <a:rPr lang="en-US" altLang="zh-CN" dirty="0"/>
              <a:t>Access</a:t>
            </a:r>
            <a:r>
              <a:rPr lang="zh-CN" altLang="zh-CN" dirty="0"/>
              <a:t>版本相兼容，此时便需要将</a:t>
            </a:r>
            <a:r>
              <a:rPr lang="en-US" altLang="zh-CN" dirty="0"/>
              <a:t>Access2016</a:t>
            </a:r>
            <a:r>
              <a:rPr lang="zh-CN" altLang="zh-CN" dirty="0"/>
              <a:t>数据库另存为</a:t>
            </a:r>
            <a:r>
              <a:rPr lang="en-US" altLang="zh-CN" dirty="0"/>
              <a:t>Access 2002-2003</a:t>
            </a:r>
            <a:r>
              <a:rPr lang="zh-CN" altLang="zh-CN" dirty="0"/>
              <a:t>格式。</a:t>
            </a:r>
          </a:p>
        </p:txBody>
      </p:sp>
      <p:pic>
        <p:nvPicPr>
          <p:cNvPr id="10242" name="图片 1">
            <a:extLst>
              <a:ext uri="{FF2B5EF4-FFF2-40B4-BE49-F238E27FC236}">
                <a16:creationId xmlns:a16="http://schemas.microsoft.com/office/drawing/2014/main" id="{01D107C9-D6EE-4B98-85D7-A9B0D7D4C1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4773" y="3014077"/>
            <a:ext cx="4039589" cy="279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图片 1">
            <a:extLst>
              <a:ext uri="{FF2B5EF4-FFF2-40B4-BE49-F238E27FC236}">
                <a16:creationId xmlns:a16="http://schemas.microsoft.com/office/drawing/2014/main" id="{5EB0B9AE-EC53-44BB-82F9-12E3683EC7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8579" y="3014077"/>
            <a:ext cx="4111722" cy="2796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43287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2098290" y="927587"/>
            <a:ext cx="8020674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3.4.5  </a:t>
            </a:r>
            <a:r>
              <a:rPr lang="zh-CN" altLang="zh-CN" b="1" dirty="0"/>
              <a:t>重命名</a:t>
            </a:r>
            <a:r>
              <a:rPr lang="en-US" altLang="zh-CN" b="1" dirty="0"/>
              <a:t>Access</a:t>
            </a:r>
            <a:r>
              <a:rPr lang="zh-CN" altLang="zh-CN" b="1" dirty="0"/>
              <a:t>数据库</a:t>
            </a:r>
          </a:p>
          <a:p>
            <a:pPr indent="457200"/>
            <a:r>
              <a:rPr lang="zh-CN" altLang="zh-CN" dirty="0"/>
              <a:t>用户在编辑完数据库之后，为了方便以后对其进行查询，可以为数据库进行重命名。</a:t>
            </a:r>
          </a:p>
        </p:txBody>
      </p:sp>
      <p:pic>
        <p:nvPicPr>
          <p:cNvPr id="11266" name="图片 1">
            <a:extLst>
              <a:ext uri="{FF2B5EF4-FFF2-40B4-BE49-F238E27FC236}">
                <a16:creationId xmlns:a16="http://schemas.microsoft.com/office/drawing/2014/main" id="{19C282E5-4FD2-4AD5-BD4C-4334CD1F80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829" y="2692532"/>
            <a:ext cx="4194628" cy="3043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图片 1">
            <a:extLst>
              <a:ext uri="{FF2B5EF4-FFF2-40B4-BE49-F238E27FC236}">
                <a16:creationId xmlns:a16="http://schemas.microsoft.com/office/drawing/2014/main" id="{CBECDE3F-ABEF-429C-8260-3BC0CE6503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6414" y="2692532"/>
            <a:ext cx="4185129" cy="303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1922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671619" y="527169"/>
            <a:ext cx="6428371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b="1" dirty="0"/>
              <a:t>实战演练——将</a:t>
            </a:r>
            <a:r>
              <a:rPr lang="en-US" altLang="zh-CN" b="1" dirty="0"/>
              <a:t>Excel</a:t>
            </a:r>
            <a:r>
              <a:rPr lang="zh-CN" altLang="zh-CN" b="1" dirty="0"/>
              <a:t>表格导入</a:t>
            </a:r>
            <a:r>
              <a:rPr lang="en-US" altLang="zh-CN" b="1" dirty="0"/>
              <a:t>Access</a:t>
            </a:r>
            <a:r>
              <a:rPr lang="zh-CN" altLang="zh-CN" b="1" dirty="0"/>
              <a:t>数据库</a:t>
            </a:r>
            <a:endParaRPr lang="zh-CN" altLang="zh-CN" dirty="0"/>
          </a:p>
        </p:txBody>
      </p:sp>
      <p:sp>
        <p:nvSpPr>
          <p:cNvPr id="7" name="文本框 23">
            <a:extLst>
              <a:ext uri="{FF2B5EF4-FFF2-40B4-BE49-F238E27FC236}">
                <a16:creationId xmlns:a16="http://schemas.microsoft.com/office/drawing/2014/main" id="{639D47D3-2540-42BA-BC5C-1D25F2C24CD0}"/>
              </a:ext>
            </a:extLst>
          </p:cNvPr>
          <p:cNvSpPr txBox="1"/>
          <p:nvPr/>
        </p:nvSpPr>
        <p:spPr>
          <a:xfrm>
            <a:off x="1671619" y="1181602"/>
            <a:ext cx="9020725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zh-CN" altLang="zh-CN" dirty="0"/>
              <a:t>在通过</a:t>
            </a:r>
            <a:r>
              <a:rPr lang="en-US" altLang="zh-CN" dirty="0"/>
              <a:t>Access 2016</a:t>
            </a:r>
            <a:r>
              <a:rPr lang="zh-CN" altLang="zh-CN" dirty="0"/>
              <a:t>程序构建数据时，如果需要使用的数据已经在</a:t>
            </a:r>
            <a:r>
              <a:rPr lang="en-US" altLang="zh-CN" dirty="0"/>
              <a:t>Excel</a:t>
            </a:r>
            <a:r>
              <a:rPr lang="zh-CN" altLang="zh-CN" dirty="0"/>
              <a:t>中保存，那么，就无需逐一在数据中手动输入数据，可以直接将</a:t>
            </a:r>
            <a:r>
              <a:rPr lang="en-US" altLang="zh-CN" dirty="0"/>
              <a:t>Excel</a:t>
            </a:r>
            <a:r>
              <a:rPr lang="zh-CN" altLang="zh-CN" dirty="0"/>
              <a:t>表格导入到</a:t>
            </a:r>
            <a:r>
              <a:rPr lang="en-US" altLang="zh-CN" dirty="0"/>
              <a:t>Access</a:t>
            </a:r>
            <a:r>
              <a:rPr lang="zh-CN" altLang="zh-CN" dirty="0"/>
              <a:t>数据库中。</a:t>
            </a:r>
          </a:p>
        </p:txBody>
      </p:sp>
      <p:pic>
        <p:nvPicPr>
          <p:cNvPr id="12290" name="图片 1">
            <a:extLst>
              <a:ext uri="{FF2B5EF4-FFF2-40B4-BE49-F238E27FC236}">
                <a16:creationId xmlns:a16="http://schemas.microsoft.com/office/drawing/2014/main" id="{820FE0A2-4120-4DEE-B6DE-05B968621B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8564" y="2712101"/>
            <a:ext cx="5806833" cy="3238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14035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467625" y="82566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内容概要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23">
            <a:extLst>
              <a:ext uri="{FF2B5EF4-FFF2-40B4-BE49-F238E27FC236}">
                <a16:creationId xmlns:a16="http://schemas.microsoft.com/office/drawing/2014/main" id="{165B3E1C-B1BD-418B-98A3-9757880BDE8E}"/>
              </a:ext>
            </a:extLst>
          </p:cNvPr>
          <p:cNvSpPr txBox="1"/>
          <p:nvPr/>
        </p:nvSpPr>
        <p:spPr>
          <a:xfrm>
            <a:off x="1771288" y="2504268"/>
            <a:ext cx="8808445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zh-CN" altLang="zh-CN" dirty="0"/>
              <a:t>数据库由多条信息组合而成，比直接存放在纸张上更易于查询和记录，本章将对</a:t>
            </a:r>
            <a:r>
              <a:rPr lang="en-US" altLang="zh-CN" dirty="0"/>
              <a:t>Access</a:t>
            </a:r>
            <a:r>
              <a:rPr lang="zh-CN" altLang="zh-CN" dirty="0"/>
              <a:t>数据库的创建、打开与关闭、数据的查找与替换、数据库的保存等内容进行详细介绍。</a:t>
            </a:r>
          </a:p>
        </p:txBody>
      </p:sp>
    </p:spTree>
    <p:extLst>
      <p:ext uri="{BB962C8B-B14F-4D97-AF65-F5344CB8AC3E}">
        <p14:creationId xmlns:p14="http://schemas.microsoft.com/office/powerpoint/2010/main" val="7819708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2964788"/>
            <a:ext cx="12192000" cy="3893212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94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354628" y="942361"/>
            <a:ext cx="2825756" cy="4400550"/>
            <a:chOff x="7721289" y="1228725"/>
            <a:chExt cx="2825756" cy="4400550"/>
          </a:xfrm>
          <a:solidFill>
            <a:srgbClr val="EDA221"/>
          </a:solidFill>
        </p:grpSpPr>
        <p:sp>
          <p:nvSpPr>
            <p:cNvPr id="4" name="任意多边形: 形状 3"/>
            <p:cNvSpPr/>
            <p:nvPr/>
          </p:nvSpPr>
          <p:spPr>
            <a:xfrm>
              <a:off x="7721289" y="1228725"/>
              <a:ext cx="2825756" cy="4400550"/>
            </a:xfrm>
            <a:custGeom>
              <a:avLst/>
              <a:gdLst>
                <a:gd name="connsiteX0" fmla="*/ 2576979 w 2825756"/>
                <a:gd name="connsiteY0" fmla="*/ 362685 h 4400550"/>
                <a:gd name="connsiteX1" fmla="*/ 2576979 w 2825756"/>
                <a:gd name="connsiteY1" fmla="*/ 3992147 h 4400550"/>
                <a:gd name="connsiteX2" fmla="*/ 2199786 w 2825756"/>
                <a:gd name="connsiteY2" fmla="*/ 3992147 h 4400550"/>
                <a:gd name="connsiteX3" fmla="*/ 2199786 w 2825756"/>
                <a:gd name="connsiteY3" fmla="*/ 3646597 h 4400550"/>
                <a:gd name="connsiteX4" fmla="*/ 2445696 w 2825756"/>
                <a:gd name="connsiteY4" fmla="*/ 3646597 h 4400550"/>
                <a:gd name="connsiteX5" fmla="*/ 2445696 w 2825756"/>
                <a:gd name="connsiteY5" fmla="*/ 3939804 h 4400550"/>
                <a:gd name="connsiteX6" fmla="*/ 2491415 w 2825756"/>
                <a:gd name="connsiteY6" fmla="*/ 3939804 h 4400550"/>
                <a:gd name="connsiteX7" fmla="*/ 2491415 w 2825756"/>
                <a:gd name="connsiteY7" fmla="*/ 3612471 h 4400550"/>
                <a:gd name="connsiteX8" fmla="*/ 2479822 w 2825756"/>
                <a:gd name="connsiteY8" fmla="*/ 3612471 h 4400550"/>
                <a:gd name="connsiteX9" fmla="*/ 2479822 w 2825756"/>
                <a:gd name="connsiteY9" fmla="*/ 3600878 h 4400550"/>
                <a:gd name="connsiteX10" fmla="*/ 2152489 w 2825756"/>
                <a:gd name="connsiteY10" fmla="*/ 3600878 h 4400550"/>
                <a:gd name="connsiteX11" fmla="*/ 2152489 w 2825756"/>
                <a:gd name="connsiteY11" fmla="*/ 3646597 h 4400550"/>
                <a:gd name="connsiteX12" fmla="*/ 2154066 w 2825756"/>
                <a:gd name="connsiteY12" fmla="*/ 3646597 h 4400550"/>
                <a:gd name="connsiteX13" fmla="*/ 2154066 w 2825756"/>
                <a:gd name="connsiteY13" fmla="*/ 4037865 h 4400550"/>
                <a:gd name="connsiteX14" fmla="*/ 2199786 w 2825756"/>
                <a:gd name="connsiteY14" fmla="*/ 4037865 h 4400550"/>
                <a:gd name="connsiteX15" fmla="*/ 2199786 w 2825756"/>
                <a:gd name="connsiteY15" fmla="*/ 4037867 h 4400550"/>
                <a:gd name="connsiteX16" fmla="*/ 2613910 w 2825756"/>
                <a:gd name="connsiteY16" fmla="*/ 4037867 h 4400550"/>
                <a:gd name="connsiteX17" fmla="*/ 2613910 w 2825756"/>
                <a:gd name="connsiteY17" fmla="*/ 4037865 h 4400550"/>
                <a:gd name="connsiteX18" fmla="*/ 2622698 w 2825756"/>
                <a:gd name="connsiteY18" fmla="*/ 4037865 h 4400550"/>
                <a:gd name="connsiteX19" fmla="*/ 2622698 w 2825756"/>
                <a:gd name="connsiteY19" fmla="*/ 362685 h 4400550"/>
                <a:gd name="connsiteX20" fmla="*/ 238471 w 2825756"/>
                <a:gd name="connsiteY20" fmla="*/ 362684 h 4400550"/>
                <a:gd name="connsiteX21" fmla="*/ 238471 w 2825756"/>
                <a:gd name="connsiteY21" fmla="*/ 362686 h 4400550"/>
                <a:gd name="connsiteX22" fmla="*/ 229683 w 2825756"/>
                <a:gd name="connsiteY22" fmla="*/ 362686 h 4400550"/>
                <a:gd name="connsiteX23" fmla="*/ 229683 w 2825756"/>
                <a:gd name="connsiteY23" fmla="*/ 4037866 h 4400550"/>
                <a:gd name="connsiteX24" fmla="*/ 275402 w 2825756"/>
                <a:gd name="connsiteY24" fmla="*/ 4037866 h 4400550"/>
                <a:gd name="connsiteX25" fmla="*/ 275402 w 2825756"/>
                <a:gd name="connsiteY25" fmla="*/ 408404 h 4400550"/>
                <a:gd name="connsiteX26" fmla="*/ 652595 w 2825756"/>
                <a:gd name="connsiteY26" fmla="*/ 408404 h 4400550"/>
                <a:gd name="connsiteX27" fmla="*/ 652595 w 2825756"/>
                <a:gd name="connsiteY27" fmla="*/ 753954 h 4400550"/>
                <a:gd name="connsiteX28" fmla="*/ 406685 w 2825756"/>
                <a:gd name="connsiteY28" fmla="*/ 753954 h 4400550"/>
                <a:gd name="connsiteX29" fmla="*/ 406685 w 2825756"/>
                <a:gd name="connsiteY29" fmla="*/ 460747 h 4400550"/>
                <a:gd name="connsiteX30" fmla="*/ 360966 w 2825756"/>
                <a:gd name="connsiteY30" fmla="*/ 460747 h 4400550"/>
                <a:gd name="connsiteX31" fmla="*/ 360966 w 2825756"/>
                <a:gd name="connsiteY31" fmla="*/ 788080 h 4400550"/>
                <a:gd name="connsiteX32" fmla="*/ 372559 w 2825756"/>
                <a:gd name="connsiteY32" fmla="*/ 788080 h 4400550"/>
                <a:gd name="connsiteX33" fmla="*/ 372559 w 2825756"/>
                <a:gd name="connsiteY33" fmla="*/ 799673 h 4400550"/>
                <a:gd name="connsiteX34" fmla="*/ 699892 w 2825756"/>
                <a:gd name="connsiteY34" fmla="*/ 799673 h 4400550"/>
                <a:gd name="connsiteX35" fmla="*/ 699892 w 2825756"/>
                <a:gd name="connsiteY35" fmla="*/ 753954 h 4400550"/>
                <a:gd name="connsiteX36" fmla="*/ 698315 w 2825756"/>
                <a:gd name="connsiteY36" fmla="*/ 753954 h 4400550"/>
                <a:gd name="connsiteX37" fmla="*/ 698315 w 2825756"/>
                <a:gd name="connsiteY37" fmla="*/ 362686 h 4400550"/>
                <a:gd name="connsiteX38" fmla="*/ 652595 w 2825756"/>
                <a:gd name="connsiteY38" fmla="*/ 362686 h 4400550"/>
                <a:gd name="connsiteX39" fmla="*/ 652595 w 2825756"/>
                <a:gd name="connsiteY39" fmla="*/ 362684 h 4400550"/>
                <a:gd name="connsiteX40" fmla="*/ 0 w 2825756"/>
                <a:gd name="connsiteY40" fmla="*/ 0 h 4400550"/>
                <a:gd name="connsiteX41" fmla="*/ 2825756 w 2825756"/>
                <a:gd name="connsiteY41" fmla="*/ 0 h 4400550"/>
                <a:gd name="connsiteX42" fmla="*/ 2825756 w 2825756"/>
                <a:gd name="connsiteY42" fmla="*/ 4400550 h 4400550"/>
                <a:gd name="connsiteX43" fmla="*/ 0 w 2825756"/>
                <a:gd name="connsiteY43" fmla="*/ 4400550 h 440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825756" h="4400550">
                  <a:moveTo>
                    <a:pt x="2576979" y="362685"/>
                  </a:moveTo>
                  <a:lnTo>
                    <a:pt x="2576979" y="3992147"/>
                  </a:lnTo>
                  <a:lnTo>
                    <a:pt x="2199786" y="3992147"/>
                  </a:lnTo>
                  <a:lnTo>
                    <a:pt x="2199786" y="3646597"/>
                  </a:lnTo>
                  <a:lnTo>
                    <a:pt x="2445696" y="3646597"/>
                  </a:lnTo>
                  <a:lnTo>
                    <a:pt x="2445696" y="3939804"/>
                  </a:lnTo>
                  <a:lnTo>
                    <a:pt x="2491415" y="3939804"/>
                  </a:lnTo>
                  <a:lnTo>
                    <a:pt x="2491415" y="3612471"/>
                  </a:lnTo>
                  <a:lnTo>
                    <a:pt x="2479822" y="3612471"/>
                  </a:lnTo>
                  <a:lnTo>
                    <a:pt x="2479822" y="3600878"/>
                  </a:lnTo>
                  <a:lnTo>
                    <a:pt x="2152489" y="3600878"/>
                  </a:lnTo>
                  <a:lnTo>
                    <a:pt x="2152489" y="3646597"/>
                  </a:lnTo>
                  <a:lnTo>
                    <a:pt x="2154066" y="3646597"/>
                  </a:lnTo>
                  <a:lnTo>
                    <a:pt x="2154066" y="4037865"/>
                  </a:lnTo>
                  <a:lnTo>
                    <a:pt x="2199786" y="4037865"/>
                  </a:lnTo>
                  <a:lnTo>
                    <a:pt x="2199786" y="4037867"/>
                  </a:lnTo>
                  <a:lnTo>
                    <a:pt x="2613910" y="4037867"/>
                  </a:lnTo>
                  <a:lnTo>
                    <a:pt x="2613910" y="4037865"/>
                  </a:lnTo>
                  <a:lnTo>
                    <a:pt x="2622698" y="4037865"/>
                  </a:lnTo>
                  <a:lnTo>
                    <a:pt x="2622698" y="362685"/>
                  </a:lnTo>
                  <a:close/>
                  <a:moveTo>
                    <a:pt x="238471" y="362684"/>
                  </a:moveTo>
                  <a:lnTo>
                    <a:pt x="238471" y="362686"/>
                  </a:lnTo>
                  <a:lnTo>
                    <a:pt x="229683" y="362686"/>
                  </a:lnTo>
                  <a:lnTo>
                    <a:pt x="229683" y="4037866"/>
                  </a:lnTo>
                  <a:lnTo>
                    <a:pt x="275402" y="4037866"/>
                  </a:lnTo>
                  <a:lnTo>
                    <a:pt x="275402" y="408404"/>
                  </a:lnTo>
                  <a:lnTo>
                    <a:pt x="652595" y="408404"/>
                  </a:lnTo>
                  <a:lnTo>
                    <a:pt x="652595" y="753954"/>
                  </a:lnTo>
                  <a:lnTo>
                    <a:pt x="406685" y="753954"/>
                  </a:lnTo>
                  <a:lnTo>
                    <a:pt x="406685" y="460747"/>
                  </a:lnTo>
                  <a:lnTo>
                    <a:pt x="360966" y="460747"/>
                  </a:lnTo>
                  <a:lnTo>
                    <a:pt x="360966" y="788080"/>
                  </a:lnTo>
                  <a:lnTo>
                    <a:pt x="372559" y="788080"/>
                  </a:lnTo>
                  <a:lnTo>
                    <a:pt x="372559" y="799673"/>
                  </a:lnTo>
                  <a:lnTo>
                    <a:pt x="699892" y="799673"/>
                  </a:lnTo>
                  <a:lnTo>
                    <a:pt x="699892" y="753954"/>
                  </a:lnTo>
                  <a:lnTo>
                    <a:pt x="698315" y="753954"/>
                  </a:lnTo>
                  <a:lnTo>
                    <a:pt x="698315" y="362686"/>
                  </a:lnTo>
                  <a:lnTo>
                    <a:pt x="652595" y="362686"/>
                  </a:lnTo>
                  <a:lnTo>
                    <a:pt x="652595" y="362684"/>
                  </a:lnTo>
                  <a:close/>
                  <a:moveTo>
                    <a:pt x="0" y="0"/>
                  </a:moveTo>
                  <a:lnTo>
                    <a:pt x="2825756" y="0"/>
                  </a:lnTo>
                  <a:lnTo>
                    <a:pt x="2825756" y="4400550"/>
                  </a:lnTo>
                  <a:lnTo>
                    <a:pt x="0" y="44005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 flipH="1">
              <a:off x="8279567" y="2459504"/>
              <a:ext cx="830997" cy="193899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致  </a:t>
              </a:r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谢 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9274806" y="1801453"/>
              <a:ext cx="553998" cy="3617075"/>
            </a:xfrm>
            <a:prstGeom prst="rect">
              <a:avLst/>
            </a:prstGeom>
            <a:grpFill/>
            <a:ln>
              <a:noFill/>
            </a:ln>
          </p:spPr>
          <p:txBody>
            <a:bodyPr vert="eaVert" wrap="square">
              <a:spAutoFit/>
            </a:bodyPr>
            <a:lstStyle/>
            <a:p>
              <a:pPr algn="ctr"/>
              <a:r>
                <a:rPr lang="en-US" altLang="zh-CN" sz="1200" spc="300" dirty="0">
                  <a:solidFill>
                    <a:schemeClr val="bg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The man who has made up his mind to win will never say impossible</a:t>
              </a:r>
              <a:endParaRPr lang="zh-CN" altLang="en-US" sz="1200" spc="300" dirty="0">
                <a:solidFill>
                  <a:schemeClr val="bg1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1462C79-EED8-4446-9394-C84809A93914}"/>
              </a:ext>
            </a:extLst>
          </p:cNvPr>
          <p:cNvSpPr txBox="1"/>
          <p:nvPr/>
        </p:nvSpPr>
        <p:spPr>
          <a:xfrm>
            <a:off x="7404925" y="1341891"/>
            <a:ext cx="573232" cy="530770"/>
          </a:xfrm>
          <a:custGeom>
            <a:avLst/>
            <a:gdLst/>
            <a:ahLst/>
            <a:cxnLst/>
            <a:rect l="l" t="t" r="r" b="b"/>
            <a:pathLst>
              <a:path w="900113" h="833437">
                <a:moveTo>
                  <a:pt x="690563" y="795337"/>
                </a:moveTo>
                <a:lnTo>
                  <a:pt x="721023" y="795337"/>
                </a:lnTo>
                <a:lnTo>
                  <a:pt x="690563" y="813360"/>
                </a:lnTo>
                <a:close/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81063" y="0"/>
                </a:moveTo>
                <a:lnTo>
                  <a:pt x="900113" y="0"/>
                </a:lnTo>
                <a:lnTo>
                  <a:pt x="900113" y="689370"/>
                </a:lnTo>
                <a:lnTo>
                  <a:pt x="821267" y="736023"/>
                </a:lnTo>
                <a:lnTo>
                  <a:pt x="823913" y="719658"/>
                </a:lnTo>
                <a:lnTo>
                  <a:pt x="823913" y="147339"/>
                </a:lnTo>
                <a:cubicBezTo>
                  <a:pt x="823913" y="134739"/>
                  <a:pt x="819944" y="124494"/>
                  <a:pt x="812006" y="116606"/>
                </a:cubicBezTo>
                <a:cubicBezTo>
                  <a:pt x="804069" y="108719"/>
                  <a:pt x="792162" y="104775"/>
                  <a:pt x="776287" y="104775"/>
                </a:cubicBezTo>
                <a:lnTo>
                  <a:pt x="690563" y="104775"/>
                </a:lnTo>
                <a:lnTo>
                  <a:pt x="690563" y="76200"/>
                </a:lnTo>
                <a:lnTo>
                  <a:pt x="733425" y="76200"/>
                </a:lnTo>
                <a:cubicBezTo>
                  <a:pt x="771525" y="76200"/>
                  <a:pt x="802481" y="69850"/>
                  <a:pt x="826294" y="57150"/>
                </a:cubicBezTo>
                <a:cubicBezTo>
                  <a:pt x="850106" y="44450"/>
                  <a:pt x="868363" y="25400"/>
                  <a:pt x="8810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4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b="1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D95A4E9-B9A9-4823-9C3E-3F97BCF3B0C7}"/>
              </a:ext>
            </a:extLst>
          </p:cNvPr>
          <p:cNvCxnSpPr/>
          <p:nvPr/>
        </p:nvCxnSpPr>
        <p:spPr>
          <a:xfrm flipH="1">
            <a:off x="7554225" y="1471223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E3E11741-E0AE-4C99-8BB0-FA2B455F1FD4}"/>
              </a:ext>
            </a:extLst>
          </p:cNvPr>
          <p:cNvSpPr txBox="1"/>
          <p:nvPr/>
        </p:nvSpPr>
        <p:spPr>
          <a:xfrm>
            <a:off x="7407593" y="2399228"/>
            <a:ext cx="708334" cy="518505"/>
          </a:xfrm>
          <a:custGeom>
            <a:avLst/>
            <a:gdLst/>
            <a:ahLst/>
            <a:cxnLst/>
            <a:rect l="l" t="t" r="r" b="b"/>
            <a:pathLst>
              <a:path w="1076325" h="833437"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52487" y="0"/>
                </a:moveTo>
                <a:cubicBezTo>
                  <a:pt x="928687" y="0"/>
                  <a:pt x="985044" y="19050"/>
                  <a:pt x="1021556" y="57150"/>
                </a:cubicBezTo>
                <a:cubicBezTo>
                  <a:pt x="1058069" y="95250"/>
                  <a:pt x="1076325" y="142875"/>
                  <a:pt x="1076325" y="200025"/>
                </a:cubicBezTo>
                <a:cubicBezTo>
                  <a:pt x="1076325" y="238125"/>
                  <a:pt x="1067594" y="276225"/>
                  <a:pt x="1050131" y="314325"/>
                </a:cubicBezTo>
                <a:cubicBezTo>
                  <a:pt x="1032669" y="352425"/>
                  <a:pt x="1004887" y="388937"/>
                  <a:pt x="966787" y="423862"/>
                </a:cubicBezTo>
                <a:cubicBezTo>
                  <a:pt x="874712" y="512762"/>
                  <a:pt x="804069" y="584993"/>
                  <a:pt x="754856" y="640556"/>
                </a:cubicBezTo>
                <a:cubicBezTo>
                  <a:pt x="705644" y="696118"/>
                  <a:pt x="676275" y="733425"/>
                  <a:pt x="666750" y="752475"/>
                </a:cubicBezTo>
                <a:lnTo>
                  <a:pt x="816557" y="752475"/>
                </a:lnTo>
                <a:lnTo>
                  <a:pt x="695300" y="823912"/>
                </a:lnTo>
                <a:lnTo>
                  <a:pt x="614363" y="823912"/>
                </a:lnTo>
                <a:lnTo>
                  <a:pt x="614363" y="762000"/>
                </a:lnTo>
                <a:cubicBezTo>
                  <a:pt x="630237" y="733425"/>
                  <a:pt x="656431" y="696912"/>
                  <a:pt x="692944" y="652462"/>
                </a:cubicBezTo>
                <a:cubicBezTo>
                  <a:pt x="729456" y="608012"/>
                  <a:pt x="777875" y="555625"/>
                  <a:pt x="838200" y="495300"/>
                </a:cubicBezTo>
                <a:cubicBezTo>
                  <a:pt x="890538" y="440779"/>
                  <a:pt x="929022" y="389458"/>
                  <a:pt x="953653" y="341337"/>
                </a:cubicBezTo>
                <a:cubicBezTo>
                  <a:pt x="978285" y="293216"/>
                  <a:pt x="990600" y="248295"/>
                  <a:pt x="990600" y="206573"/>
                </a:cubicBezTo>
                <a:cubicBezTo>
                  <a:pt x="990600" y="148877"/>
                  <a:pt x="977900" y="104787"/>
                  <a:pt x="952500" y="74302"/>
                </a:cubicBezTo>
                <a:cubicBezTo>
                  <a:pt x="927100" y="43817"/>
                  <a:pt x="889000" y="28575"/>
                  <a:pt x="838200" y="28575"/>
                </a:cubicBezTo>
                <a:cubicBezTo>
                  <a:pt x="800100" y="28575"/>
                  <a:pt x="767556" y="39092"/>
                  <a:pt x="740569" y="60126"/>
                </a:cubicBezTo>
                <a:cubicBezTo>
                  <a:pt x="713581" y="81161"/>
                  <a:pt x="700087" y="107875"/>
                  <a:pt x="700087" y="140270"/>
                </a:cubicBezTo>
                <a:cubicBezTo>
                  <a:pt x="700087" y="159668"/>
                  <a:pt x="705644" y="175840"/>
                  <a:pt x="716756" y="188788"/>
                </a:cubicBezTo>
                <a:cubicBezTo>
                  <a:pt x="727869" y="201736"/>
                  <a:pt x="733425" y="214684"/>
                  <a:pt x="733425" y="227632"/>
                </a:cubicBezTo>
                <a:cubicBezTo>
                  <a:pt x="733425" y="243855"/>
                  <a:pt x="729630" y="256009"/>
                  <a:pt x="722040" y="264095"/>
                </a:cubicBezTo>
                <a:cubicBezTo>
                  <a:pt x="714449" y="272182"/>
                  <a:pt x="703064" y="276225"/>
                  <a:pt x="687884" y="276225"/>
                </a:cubicBezTo>
                <a:cubicBezTo>
                  <a:pt x="669677" y="276225"/>
                  <a:pt x="655253" y="270668"/>
                  <a:pt x="644612" y="259556"/>
                </a:cubicBezTo>
                <a:cubicBezTo>
                  <a:pt x="633971" y="248443"/>
                  <a:pt x="628650" y="230187"/>
                  <a:pt x="628650" y="204787"/>
                </a:cubicBezTo>
                <a:cubicBezTo>
                  <a:pt x="628650" y="138112"/>
                  <a:pt x="652463" y="87312"/>
                  <a:pt x="700087" y="52387"/>
                </a:cubicBezTo>
                <a:cubicBezTo>
                  <a:pt x="747713" y="17462"/>
                  <a:pt x="798513" y="0"/>
                  <a:pt x="852487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FCD55F1-7E53-4D94-B849-03B234E0F197}"/>
              </a:ext>
            </a:extLst>
          </p:cNvPr>
          <p:cNvSpPr txBox="1"/>
          <p:nvPr/>
        </p:nvSpPr>
        <p:spPr>
          <a:xfrm>
            <a:off x="7428937" y="3437171"/>
            <a:ext cx="673921" cy="515979"/>
          </a:xfrm>
          <a:custGeom>
            <a:avLst/>
            <a:gdLst/>
            <a:ahLst/>
            <a:cxnLst/>
            <a:rect l="l" t="t" r="r" b="b"/>
            <a:pathLst>
              <a:path w="1083170" h="833437">
                <a:moveTo>
                  <a:pt x="678582" y="604837"/>
                </a:moveTo>
                <a:cubicBezTo>
                  <a:pt x="696789" y="604837"/>
                  <a:pt x="709687" y="612155"/>
                  <a:pt x="717277" y="626789"/>
                </a:cubicBezTo>
                <a:cubicBezTo>
                  <a:pt x="724868" y="641424"/>
                  <a:pt x="728663" y="653628"/>
                  <a:pt x="728663" y="663401"/>
                </a:cubicBezTo>
                <a:cubicBezTo>
                  <a:pt x="728663" y="679673"/>
                  <a:pt x="725488" y="693489"/>
                  <a:pt x="719138" y="704850"/>
                </a:cubicBezTo>
                <a:cubicBezTo>
                  <a:pt x="712788" y="716210"/>
                  <a:pt x="709613" y="726777"/>
                  <a:pt x="709613" y="736550"/>
                </a:cubicBezTo>
                <a:cubicBezTo>
                  <a:pt x="709613" y="756096"/>
                  <a:pt x="721680" y="772368"/>
                  <a:pt x="745815" y="785366"/>
                </a:cubicBezTo>
                <a:lnTo>
                  <a:pt x="749812" y="786901"/>
                </a:lnTo>
                <a:lnTo>
                  <a:pt x="720682" y="804171"/>
                </a:lnTo>
                <a:lnTo>
                  <a:pt x="685800" y="785812"/>
                </a:lnTo>
                <a:cubicBezTo>
                  <a:pt x="644525" y="754062"/>
                  <a:pt x="623888" y="717550"/>
                  <a:pt x="623888" y="676275"/>
                </a:cubicBezTo>
                <a:cubicBezTo>
                  <a:pt x="623888" y="657225"/>
                  <a:pt x="629965" y="640556"/>
                  <a:pt x="642119" y="626268"/>
                </a:cubicBezTo>
                <a:cubicBezTo>
                  <a:pt x="654273" y="611981"/>
                  <a:pt x="666428" y="604837"/>
                  <a:pt x="678582" y="604837"/>
                </a:cubicBezTo>
                <a:close/>
                <a:moveTo>
                  <a:pt x="247725" y="38100"/>
                </a:moveTo>
                <a:cubicBezTo>
                  <a:pt x="201886" y="38100"/>
                  <a:pt x="163426" y="72231"/>
                  <a:pt x="132346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6" y="695325"/>
                </a:cubicBezTo>
                <a:cubicBezTo>
                  <a:pt x="163426" y="762000"/>
                  <a:pt x="201886" y="795337"/>
                  <a:pt x="247725" y="795337"/>
                </a:cubicBezTo>
                <a:cubicBezTo>
                  <a:pt x="296838" y="795337"/>
                  <a:pt x="335298" y="762000"/>
                  <a:pt x="363104" y="695325"/>
                </a:cubicBezTo>
                <a:cubicBezTo>
                  <a:pt x="390910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3" y="38100"/>
                  <a:pt x="247725" y="38100"/>
                </a:cubicBezTo>
                <a:close/>
                <a:moveTo>
                  <a:pt x="842963" y="0"/>
                </a:moveTo>
                <a:cubicBezTo>
                  <a:pt x="906463" y="0"/>
                  <a:pt x="957263" y="20017"/>
                  <a:pt x="995363" y="60052"/>
                </a:cubicBezTo>
                <a:cubicBezTo>
                  <a:pt x="1033463" y="100087"/>
                  <a:pt x="1052513" y="142527"/>
                  <a:pt x="1052513" y="187374"/>
                </a:cubicBezTo>
                <a:cubicBezTo>
                  <a:pt x="1052513" y="235446"/>
                  <a:pt x="1040606" y="276299"/>
                  <a:pt x="1016794" y="309934"/>
                </a:cubicBezTo>
                <a:cubicBezTo>
                  <a:pt x="992981" y="343569"/>
                  <a:pt x="955675" y="368399"/>
                  <a:pt x="904875" y="384423"/>
                </a:cubicBezTo>
                <a:cubicBezTo>
                  <a:pt x="974725" y="409624"/>
                  <a:pt x="1022350" y="442714"/>
                  <a:pt x="1047750" y="483691"/>
                </a:cubicBezTo>
                <a:cubicBezTo>
                  <a:pt x="1060450" y="504180"/>
                  <a:pt x="1069975" y="524662"/>
                  <a:pt x="1076325" y="545138"/>
                </a:cubicBezTo>
                <a:lnTo>
                  <a:pt x="1083170" y="589266"/>
                </a:lnTo>
                <a:lnTo>
                  <a:pt x="994921" y="641585"/>
                </a:lnTo>
                <a:lnTo>
                  <a:pt x="1000125" y="597619"/>
                </a:lnTo>
                <a:cubicBezTo>
                  <a:pt x="1000125" y="539774"/>
                  <a:pt x="985044" y="493179"/>
                  <a:pt x="954881" y="457832"/>
                </a:cubicBezTo>
                <a:cubicBezTo>
                  <a:pt x="924719" y="422486"/>
                  <a:pt x="868363" y="404812"/>
                  <a:pt x="785813" y="404812"/>
                </a:cubicBezTo>
                <a:lnTo>
                  <a:pt x="785813" y="376237"/>
                </a:lnTo>
                <a:cubicBezTo>
                  <a:pt x="847676" y="376237"/>
                  <a:pt x="893304" y="360734"/>
                  <a:pt x="922697" y="329728"/>
                </a:cubicBezTo>
                <a:cubicBezTo>
                  <a:pt x="952091" y="298723"/>
                  <a:pt x="966788" y="255463"/>
                  <a:pt x="966788" y="199950"/>
                </a:cubicBezTo>
                <a:cubicBezTo>
                  <a:pt x="966788" y="154260"/>
                  <a:pt x="955117" y="114275"/>
                  <a:pt x="931776" y="79995"/>
                </a:cubicBezTo>
                <a:cubicBezTo>
                  <a:pt x="908435" y="45715"/>
                  <a:pt x="871885" y="28575"/>
                  <a:pt x="822127" y="28575"/>
                </a:cubicBezTo>
                <a:cubicBezTo>
                  <a:pt x="800348" y="28575"/>
                  <a:pt x="776945" y="34267"/>
                  <a:pt x="751917" y="45653"/>
                </a:cubicBezTo>
                <a:cubicBezTo>
                  <a:pt x="726889" y="57038"/>
                  <a:pt x="714375" y="75728"/>
                  <a:pt x="714375" y="101724"/>
                </a:cubicBezTo>
                <a:cubicBezTo>
                  <a:pt x="714375" y="127769"/>
                  <a:pt x="717550" y="144040"/>
                  <a:pt x="723900" y="150539"/>
                </a:cubicBezTo>
                <a:cubicBezTo>
                  <a:pt x="730250" y="157038"/>
                  <a:pt x="733425" y="165174"/>
                  <a:pt x="733425" y="174947"/>
                </a:cubicBezTo>
                <a:cubicBezTo>
                  <a:pt x="733425" y="191219"/>
                  <a:pt x="730250" y="204229"/>
                  <a:pt x="723900" y="213977"/>
                </a:cubicBezTo>
                <a:cubicBezTo>
                  <a:pt x="717550" y="223726"/>
                  <a:pt x="706438" y="228600"/>
                  <a:pt x="690563" y="228600"/>
                </a:cubicBezTo>
                <a:cubicBezTo>
                  <a:pt x="677863" y="228600"/>
                  <a:pt x="665956" y="223837"/>
                  <a:pt x="654844" y="214312"/>
                </a:cubicBezTo>
                <a:cubicBezTo>
                  <a:pt x="643731" y="204787"/>
                  <a:pt x="638175" y="187325"/>
                  <a:pt x="638175" y="161925"/>
                </a:cubicBezTo>
                <a:cubicBezTo>
                  <a:pt x="638175" y="114300"/>
                  <a:pt x="658813" y="75406"/>
                  <a:pt x="700088" y="45243"/>
                </a:cubicBezTo>
                <a:cubicBezTo>
                  <a:pt x="741363" y="15081"/>
                  <a:pt x="788988" y="0"/>
                  <a:pt x="8429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8" y="284162"/>
                  <a:pt x="490538" y="414337"/>
                </a:cubicBezTo>
                <a:cubicBezTo>
                  <a:pt x="490538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8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7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155BBDE-66C3-48B0-BDED-F0412293DAEB}"/>
              </a:ext>
            </a:extLst>
          </p:cNvPr>
          <p:cNvCxnSpPr/>
          <p:nvPr/>
        </p:nvCxnSpPr>
        <p:spPr>
          <a:xfrm flipH="1">
            <a:off x="7567294" y="2530567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FC40EEEA-082D-4E9C-AD82-845A3CAF94C9}"/>
              </a:ext>
            </a:extLst>
          </p:cNvPr>
          <p:cNvCxnSpPr/>
          <p:nvPr/>
        </p:nvCxnSpPr>
        <p:spPr>
          <a:xfrm flipH="1">
            <a:off x="7538702" y="3583750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hlinkClick r:id="rId2" action="ppaction://hlinksldjump"/>
            <a:extLst>
              <a:ext uri="{FF2B5EF4-FFF2-40B4-BE49-F238E27FC236}">
                <a16:creationId xmlns:a16="http://schemas.microsoft.com/office/drawing/2014/main" id="{9ABC2E97-B359-4AB2-848B-D2653B68151A}"/>
              </a:ext>
            </a:extLst>
          </p:cNvPr>
          <p:cNvSpPr txBox="1"/>
          <p:nvPr/>
        </p:nvSpPr>
        <p:spPr>
          <a:xfrm>
            <a:off x="8440644" y="2383766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打开与关闭数据库</a:t>
            </a:r>
            <a:endParaRPr lang="zh-CN" altLang="en-US" dirty="0"/>
          </a:p>
        </p:txBody>
      </p:sp>
      <p:sp>
        <p:nvSpPr>
          <p:cNvPr id="12" name="文本框 11">
            <a:hlinkClick r:id="rId3" action="ppaction://hlinksldjump"/>
            <a:extLst>
              <a:ext uri="{FF2B5EF4-FFF2-40B4-BE49-F238E27FC236}">
                <a16:creationId xmlns:a16="http://schemas.microsoft.com/office/drawing/2014/main" id="{434003EC-243D-457F-A944-3C9706F6BB77}"/>
              </a:ext>
            </a:extLst>
          </p:cNvPr>
          <p:cNvSpPr txBox="1"/>
          <p:nvPr/>
        </p:nvSpPr>
        <p:spPr>
          <a:xfrm>
            <a:off x="8454499" y="3432256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数据库的查找与替换</a:t>
            </a:r>
            <a:endParaRPr lang="zh-CN" altLang="en-US" dirty="0"/>
          </a:p>
        </p:txBody>
      </p:sp>
      <p:sp>
        <p:nvSpPr>
          <p:cNvPr id="22" name="文本框 21">
            <a:hlinkClick r:id="rId4" action="ppaction://hlinksldjump"/>
            <a:extLst>
              <a:ext uri="{FF2B5EF4-FFF2-40B4-BE49-F238E27FC236}">
                <a16:creationId xmlns:a16="http://schemas.microsoft.com/office/drawing/2014/main" id="{A4FA8CBE-305F-4333-AF39-400B25841AD0}"/>
              </a:ext>
            </a:extLst>
          </p:cNvPr>
          <p:cNvSpPr txBox="1"/>
          <p:nvPr/>
        </p:nvSpPr>
        <p:spPr>
          <a:xfrm>
            <a:off x="8447904" y="1331482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创建数据库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996F3D3-18E8-4464-A8D2-8D67610EE59D}"/>
              </a:ext>
            </a:extLst>
          </p:cNvPr>
          <p:cNvSpPr txBox="1"/>
          <p:nvPr/>
        </p:nvSpPr>
        <p:spPr>
          <a:xfrm>
            <a:off x="7424493" y="4505043"/>
            <a:ext cx="704686" cy="530014"/>
          </a:xfrm>
          <a:custGeom>
            <a:avLst/>
            <a:gdLst/>
            <a:ahLst/>
            <a:cxnLst/>
            <a:rect l="l" t="t" r="r" b="b"/>
            <a:pathLst>
              <a:path w="1119188" h="833437">
                <a:moveTo>
                  <a:pt x="909638" y="119062"/>
                </a:moveTo>
                <a:lnTo>
                  <a:pt x="638175" y="547687"/>
                </a:lnTo>
                <a:lnTo>
                  <a:pt x="914400" y="547687"/>
                </a:lnTo>
                <a:lnTo>
                  <a:pt x="914400" y="119062"/>
                </a:lnTo>
                <a:close/>
                <a:moveTo>
                  <a:pt x="247725" y="38100"/>
                </a:moveTo>
                <a:cubicBezTo>
                  <a:pt x="201886" y="38100"/>
                  <a:pt x="163426" y="72231"/>
                  <a:pt x="132346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6" y="695325"/>
                </a:cubicBezTo>
                <a:cubicBezTo>
                  <a:pt x="163426" y="762000"/>
                  <a:pt x="201886" y="795337"/>
                  <a:pt x="247725" y="795337"/>
                </a:cubicBezTo>
                <a:cubicBezTo>
                  <a:pt x="296838" y="795337"/>
                  <a:pt x="335298" y="762000"/>
                  <a:pt x="363104" y="695325"/>
                </a:cubicBezTo>
                <a:cubicBezTo>
                  <a:pt x="390910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3" y="38100"/>
                  <a:pt x="247725" y="38100"/>
                </a:cubicBezTo>
                <a:close/>
                <a:moveTo>
                  <a:pt x="942975" y="0"/>
                </a:moveTo>
                <a:lnTo>
                  <a:pt x="990600" y="0"/>
                </a:lnTo>
                <a:lnTo>
                  <a:pt x="990600" y="547687"/>
                </a:lnTo>
                <a:lnTo>
                  <a:pt x="1119188" y="547687"/>
                </a:lnTo>
                <a:lnTo>
                  <a:pt x="1119188" y="558469"/>
                </a:lnTo>
                <a:lnTo>
                  <a:pt x="1089451" y="576262"/>
                </a:lnTo>
                <a:lnTo>
                  <a:pt x="990600" y="576262"/>
                </a:lnTo>
                <a:lnTo>
                  <a:pt x="990600" y="635411"/>
                </a:lnTo>
                <a:lnTo>
                  <a:pt x="914400" y="681006"/>
                </a:lnTo>
                <a:lnTo>
                  <a:pt x="914400" y="576262"/>
                </a:lnTo>
                <a:lnTo>
                  <a:pt x="595313" y="576262"/>
                </a:lnTo>
                <a:lnTo>
                  <a:pt x="595313" y="552450"/>
                </a:ln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8" y="284162"/>
                  <a:pt x="490538" y="414337"/>
                </a:cubicBezTo>
                <a:cubicBezTo>
                  <a:pt x="490538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8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FBE9AF99-F497-4F77-8B21-B9E6CDCD527E}"/>
              </a:ext>
            </a:extLst>
          </p:cNvPr>
          <p:cNvCxnSpPr/>
          <p:nvPr/>
        </p:nvCxnSpPr>
        <p:spPr>
          <a:xfrm flipH="1">
            <a:off x="7565164" y="4636485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hlinkClick r:id="rId5" action="ppaction://hlinksldjump"/>
            <a:extLst>
              <a:ext uri="{FF2B5EF4-FFF2-40B4-BE49-F238E27FC236}">
                <a16:creationId xmlns:a16="http://schemas.microsoft.com/office/drawing/2014/main" id="{7A7A1D8E-0B7B-47BB-8AF2-19B2C8A9BD59}"/>
              </a:ext>
            </a:extLst>
          </p:cNvPr>
          <p:cNvSpPr txBox="1"/>
          <p:nvPr/>
        </p:nvSpPr>
        <p:spPr>
          <a:xfrm>
            <a:off x="8470024" y="4436405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保存数据库</a:t>
            </a:r>
          </a:p>
        </p:txBody>
      </p:sp>
    </p:spTree>
    <p:extLst>
      <p:ext uri="{BB962C8B-B14F-4D97-AF65-F5344CB8AC3E}">
        <p14:creationId xmlns:p14="http://schemas.microsoft.com/office/powerpoint/2010/main" val="3666219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2936260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5796212" y="3972975"/>
            <a:ext cx="326243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创建数据库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324889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01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2423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671619" y="811473"/>
            <a:ext cx="9050192" cy="1884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zh-CN" altLang="zh-CN" dirty="0"/>
              <a:t>在使用</a:t>
            </a:r>
            <a:r>
              <a:rPr lang="en-US" altLang="zh-CN" dirty="0"/>
              <a:t>Access 2016</a:t>
            </a:r>
            <a:r>
              <a:rPr lang="zh-CN" altLang="zh-CN" dirty="0"/>
              <a:t>的过程中，首先应该学会如何创建数据库，创建数据库有两种方法；创建空白数据库以及通过模板创建数据库。</a:t>
            </a:r>
          </a:p>
          <a:p>
            <a:pPr indent="457200"/>
            <a:r>
              <a:rPr lang="en-US" altLang="zh-CN" b="1" dirty="0"/>
              <a:t>3.1.1  </a:t>
            </a:r>
            <a:r>
              <a:rPr lang="zh-CN" altLang="zh-CN" b="1" dirty="0"/>
              <a:t>创建一个空数据库</a:t>
            </a:r>
          </a:p>
          <a:p>
            <a:pPr indent="457200"/>
            <a:r>
              <a:rPr lang="zh-CN" altLang="zh-CN" dirty="0"/>
              <a:t>没有任何对象的数据库就是空数据库，创建空数据库。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8DD9E81-2885-4DCF-8CE8-457BE6756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8337" y="2988632"/>
            <a:ext cx="4070395" cy="2802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图片 1">
            <a:extLst>
              <a:ext uri="{FF2B5EF4-FFF2-40B4-BE49-F238E27FC236}">
                <a16:creationId xmlns:a16="http://schemas.microsoft.com/office/drawing/2014/main" id="{3352DA97-1F12-4440-A37C-375E8217EF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4118" y="2988632"/>
            <a:ext cx="4427724" cy="2802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23439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559241" y="1059157"/>
            <a:ext cx="9050192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3.1.2  </a:t>
            </a:r>
            <a:r>
              <a:rPr lang="zh-CN" altLang="zh-CN" b="1" dirty="0"/>
              <a:t>使用模板创建数据库</a:t>
            </a:r>
          </a:p>
          <a:p>
            <a:pPr indent="457200"/>
            <a:r>
              <a:rPr lang="zh-CN" altLang="zh-CN" dirty="0"/>
              <a:t>对于初学者来说，刚开始使用数据库管理数据时，会不知从何入手，用户可以通过模板来创建数据库。</a:t>
            </a:r>
          </a:p>
        </p:txBody>
      </p:sp>
      <p:pic>
        <p:nvPicPr>
          <p:cNvPr id="2050" name="图片 1">
            <a:extLst>
              <a:ext uri="{FF2B5EF4-FFF2-40B4-BE49-F238E27FC236}">
                <a16:creationId xmlns:a16="http://schemas.microsoft.com/office/drawing/2014/main" id="{D9490E9C-C578-4EB9-A69F-162967EABB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7053" y="2806018"/>
            <a:ext cx="4415148" cy="2767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图片 1">
            <a:extLst>
              <a:ext uri="{FF2B5EF4-FFF2-40B4-BE49-F238E27FC236}">
                <a16:creationId xmlns:a16="http://schemas.microsoft.com/office/drawing/2014/main" id="{F94AAE56-3E11-48E6-8B47-43B6044CA2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5989" y="2806018"/>
            <a:ext cx="4054658" cy="2767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17308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2529862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5389814" y="3972975"/>
            <a:ext cx="510909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打开与关闭数据库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2842496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02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38895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793216" y="665387"/>
            <a:ext cx="8975390" cy="1902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zh-CN" altLang="zh-CN" dirty="0"/>
              <a:t>打开和关闭数据库的方法有很多，下面将介绍如何通过不同方式打开或关闭数据库。</a:t>
            </a:r>
          </a:p>
          <a:p>
            <a:pPr indent="457200"/>
            <a:r>
              <a:rPr lang="en-US" altLang="zh-CN" b="1" dirty="0"/>
              <a:t>3.2.1  </a:t>
            </a:r>
            <a:r>
              <a:rPr lang="zh-CN" altLang="zh-CN" b="1" dirty="0"/>
              <a:t>打开最近使用的数据库</a:t>
            </a:r>
          </a:p>
          <a:p>
            <a:pPr indent="457200"/>
            <a:r>
              <a:rPr lang="zh-CN" altLang="zh-CN" dirty="0"/>
              <a:t>最近使用过的数据可以在“文件”菜单中打开。</a:t>
            </a:r>
          </a:p>
        </p:txBody>
      </p:sp>
      <p:pic>
        <p:nvPicPr>
          <p:cNvPr id="3074" name="图片 1">
            <a:extLst>
              <a:ext uri="{FF2B5EF4-FFF2-40B4-BE49-F238E27FC236}">
                <a16:creationId xmlns:a16="http://schemas.microsoft.com/office/drawing/2014/main" id="{29E35223-7EDD-4420-8EAB-D595ECD7A4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9781" y="2849562"/>
            <a:ext cx="4292677" cy="2873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图片 1">
            <a:extLst>
              <a:ext uri="{FF2B5EF4-FFF2-40B4-BE49-F238E27FC236}">
                <a16:creationId xmlns:a16="http://schemas.microsoft.com/office/drawing/2014/main" id="{3512D198-64BA-4B84-8287-281757B807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5747" y="2849563"/>
            <a:ext cx="4275775" cy="2873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14503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23">
            <a:extLst>
              <a:ext uri="{FF2B5EF4-FFF2-40B4-BE49-F238E27FC236}">
                <a16:creationId xmlns:a16="http://schemas.microsoft.com/office/drawing/2014/main" id="{118D7DA6-8D31-4E24-8D1D-8E528F767292}"/>
              </a:ext>
            </a:extLst>
          </p:cNvPr>
          <p:cNvSpPr txBox="1"/>
          <p:nvPr/>
        </p:nvSpPr>
        <p:spPr>
          <a:xfrm>
            <a:off x="1895490" y="811473"/>
            <a:ext cx="8975390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fontAlgn="auto"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457200"/>
            <a:r>
              <a:rPr lang="en-US" altLang="zh-CN" b="1" dirty="0"/>
              <a:t>3.2.2  </a:t>
            </a:r>
            <a:r>
              <a:rPr lang="zh-CN" altLang="zh-CN" b="1" dirty="0"/>
              <a:t>打开文件夹中的数据库</a:t>
            </a:r>
          </a:p>
          <a:p>
            <a:pPr indent="457200"/>
            <a:r>
              <a:rPr lang="zh-CN" altLang="zh-CN" dirty="0"/>
              <a:t>保存在计算机中的数据库文件，可以先打开保存该文件的文件夹，再打开相应数据库。</a:t>
            </a:r>
          </a:p>
        </p:txBody>
      </p:sp>
      <p:pic>
        <p:nvPicPr>
          <p:cNvPr id="4098" name="图片 1">
            <a:extLst>
              <a:ext uri="{FF2B5EF4-FFF2-40B4-BE49-F238E27FC236}">
                <a16:creationId xmlns:a16="http://schemas.microsoft.com/office/drawing/2014/main" id="{98A030DA-0888-467E-85E9-CBD54F4AB6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4289" y="2500524"/>
            <a:ext cx="4435396" cy="3181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图片 1">
            <a:extLst>
              <a:ext uri="{FF2B5EF4-FFF2-40B4-BE49-F238E27FC236}">
                <a16:creationId xmlns:a16="http://schemas.microsoft.com/office/drawing/2014/main" id="{06B8871F-EE46-4D09-9C6E-1246141399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3185" y="2500524"/>
            <a:ext cx="4369475" cy="3181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11165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2169</TotalTime>
  <Words>610</Words>
  <Application>Microsoft Office PowerPoint</Application>
  <PresentationFormat>宽屏</PresentationFormat>
  <Paragraphs>47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6" baseType="lpstr">
      <vt:lpstr>微软雅黑</vt:lpstr>
      <vt:lpstr>幼圆</vt:lpstr>
      <vt:lpstr>站酷小薇LOGO体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595</cp:revision>
  <dcterms:created xsi:type="dcterms:W3CDTF">2020-06-26T11:31:00Z</dcterms:created>
  <dcterms:modified xsi:type="dcterms:W3CDTF">2023-01-09T03:05:34Z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KSOTemplateUUID">
    <vt:lpwstr>v1.0_mb_s+3ElstvPcfk5zy2frAFoQ==</vt:lpwstr>
  </property>
</Properties>
</file>