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9" r:id="rId2"/>
    <p:sldId id="293" r:id="rId3"/>
    <p:sldId id="292" r:id="rId4"/>
    <p:sldId id="290" r:id="rId5"/>
    <p:sldId id="273" r:id="rId6"/>
    <p:sldId id="435" r:id="rId7"/>
    <p:sldId id="445" r:id="rId8"/>
    <p:sldId id="446" r:id="rId9"/>
    <p:sldId id="460" r:id="rId10"/>
    <p:sldId id="461" r:id="rId11"/>
    <p:sldId id="447" r:id="rId12"/>
    <p:sldId id="448" r:id="rId13"/>
    <p:sldId id="449" r:id="rId14"/>
    <p:sldId id="450" r:id="rId15"/>
    <p:sldId id="291" r:id="rId16"/>
    <p:sldId id="347" r:id="rId17"/>
    <p:sldId id="417" r:id="rId18"/>
    <p:sldId id="418" r:id="rId19"/>
    <p:sldId id="329" r:id="rId20"/>
    <p:sldId id="330" r:id="rId21"/>
    <p:sldId id="415" r:id="rId22"/>
    <p:sldId id="331" r:id="rId23"/>
    <p:sldId id="357" r:id="rId24"/>
    <p:sldId id="370" r:id="rId25"/>
    <p:sldId id="371" r:id="rId26"/>
    <p:sldId id="286"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DB8AD"/>
    <a:srgbClr val="7D6B63"/>
    <a:srgbClr val="D99211"/>
    <a:srgbClr val="EDA221"/>
    <a:srgbClr val="FFBC04"/>
    <a:srgbClr val="FEB801"/>
    <a:srgbClr val="B57A0F"/>
    <a:srgbClr val="D18C11"/>
    <a:srgbClr val="C3830F"/>
    <a:srgbClr val="9665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19" autoAdjust="0"/>
    <p:restoredTop sz="94660"/>
  </p:normalViewPr>
  <p:slideViewPr>
    <p:cSldViewPr snapToGrid="0">
      <p:cViewPr varScale="1">
        <p:scale>
          <a:sx n="114" d="100"/>
          <a:sy n="114" d="100"/>
        </p:scale>
        <p:origin x="300" y="13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5" Type="http://schemas.openxmlformats.org/officeDocument/2006/relationships/image" Target="../media/image5.jpeg"/><Relationship Id="rId4" Type="http://schemas.microsoft.com/office/2007/relationships/hdphoto" Target="../media/hdphoto2.wdp"/></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F6AE5AAF-4686-4DBC-AD82-82ACA52592B1}" type="datetimeFigureOut">
              <a:rPr lang="zh-CN" altLang="en-US" smtClean="0"/>
              <a:t>2021-12-13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descr="图片包含 游戏机&#10;&#10;描述已自动生成">
            <a:extLst>
              <a:ext uri="{FF2B5EF4-FFF2-40B4-BE49-F238E27FC236}">
                <a16:creationId xmlns:a16="http://schemas.microsoft.com/office/drawing/2014/main" id="{4E08BE82-6930-4EF0-9FF3-EB768F7D2884}"/>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3675891" y="-4547769"/>
            <a:ext cx="12073131" cy="8658691"/>
          </a:xfrm>
          <a:prstGeom prst="rect">
            <a:avLst/>
          </a:prstGeom>
        </p:spPr>
      </p:pic>
      <p:pic>
        <p:nvPicPr>
          <p:cNvPr id="8" name="图片 7" descr="图片包含 游戏机&#10;&#10;描述已自动生成">
            <a:extLst>
              <a:ext uri="{FF2B5EF4-FFF2-40B4-BE49-F238E27FC236}">
                <a16:creationId xmlns:a16="http://schemas.microsoft.com/office/drawing/2014/main" id="{CA132A93-7E31-4F2C-AD69-267977D5A1B9}"/>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5686929" y="2987565"/>
            <a:ext cx="8590542" cy="6161024"/>
          </a:xfrm>
          <a:prstGeom prst="rect">
            <a:avLst/>
          </a:prstGeom>
        </p:spPr>
      </p:pic>
      <p:sp>
        <p:nvSpPr>
          <p:cNvPr id="9" name="文本框 8">
            <a:extLst>
              <a:ext uri="{FF2B5EF4-FFF2-40B4-BE49-F238E27FC236}">
                <a16:creationId xmlns:a16="http://schemas.microsoft.com/office/drawing/2014/main" id="{1CA44BA0-EDA4-4024-A8AD-FDD11A4F89D5}"/>
              </a:ext>
            </a:extLst>
          </p:cNvPr>
          <p:cNvSpPr txBox="1"/>
          <p:nvPr userDrawn="1"/>
        </p:nvSpPr>
        <p:spPr>
          <a:xfrm>
            <a:off x="3817408" y="6408107"/>
            <a:ext cx="6920917" cy="261610"/>
          </a:xfrm>
          <a:prstGeom prst="rect">
            <a:avLst/>
          </a:prstGeom>
          <a:noFill/>
        </p:spPr>
        <p:txBody>
          <a:bodyPr wrap="square" rtlCol="0">
            <a:spAutoFit/>
          </a:bodyPr>
          <a:lstStyle/>
          <a:p>
            <a:r>
              <a:rPr lang="zh-CN" altLang="en-US" sz="1100" dirty="0">
                <a:solidFill>
                  <a:schemeClr val="tx1"/>
                </a:solidFill>
              </a:rPr>
              <a:t>关注微信公众平台</a:t>
            </a:r>
            <a:r>
              <a:rPr lang="en-US" altLang="zh-CN" sz="1100" dirty="0">
                <a:solidFill>
                  <a:schemeClr val="tx1"/>
                </a:solidFill>
              </a:rPr>
              <a:t>DSSF007</a:t>
            </a:r>
            <a:r>
              <a:rPr lang="zh-CN" altLang="en-US" sz="1100" dirty="0">
                <a:solidFill>
                  <a:schemeClr val="tx1"/>
                </a:solidFill>
              </a:rPr>
              <a:t>，回复关键字“经典课堂”获取更多资源</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2021-12-13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2021-12-13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2021-12-13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2021-12-13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2021-12-13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2021-12-13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2021-12-13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F6AE5AAF-4686-4DBC-AD82-82ACA52592B1}" type="datetimeFigureOut">
              <a:rPr lang="zh-CN" altLang="en-US" smtClean="0"/>
              <a:t>2021-12-13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F6AE5AAF-4686-4DBC-AD82-82ACA52592B1}" type="datetimeFigureOut">
              <a:rPr lang="zh-CN" altLang="en-US" smtClean="0"/>
              <a:t>2021-12-13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a:extLst>
              <a:ext uri="{FF2B5EF4-FFF2-40B4-BE49-F238E27FC236}">
                <a16:creationId xmlns:a16="http://schemas.microsoft.com/office/drawing/2014/main" id="{527108C4-B026-4252-A877-40AA47E5810D}"/>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20000" contrast="-25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矩形 9">
            <a:extLst>
              <a:ext uri="{FF2B5EF4-FFF2-40B4-BE49-F238E27FC236}">
                <a16:creationId xmlns:a16="http://schemas.microsoft.com/office/drawing/2014/main" id="{D1A70820-B138-4285-B54A-E50CC449B76D}"/>
              </a:ext>
            </a:extLst>
          </p:cNvPr>
          <p:cNvSpPr/>
          <p:nvPr userDrawn="1"/>
        </p:nvSpPr>
        <p:spPr>
          <a:xfrm>
            <a:off x="0" y="1285875"/>
            <a:ext cx="12192000" cy="3886200"/>
          </a:xfrm>
          <a:prstGeom prst="rect">
            <a:avLst/>
          </a:prstGeom>
          <a:solidFill>
            <a:schemeClr val="bg1">
              <a:lumMod val="95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2021-12-13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a:extLst>
              <a:ext uri="{FF2B5EF4-FFF2-40B4-BE49-F238E27FC236}">
                <a16:creationId xmlns:a16="http://schemas.microsoft.com/office/drawing/2014/main" id="{5C5DA7C5-8692-4770-99EE-3E64E45D9FF4}"/>
              </a:ext>
            </a:extLst>
          </p:cNvPr>
          <p:cNvCxnSpPr/>
          <p:nvPr userDrawn="1"/>
        </p:nvCxnSpPr>
        <p:spPr>
          <a:xfrm>
            <a:off x="4215161" y="512956"/>
            <a:ext cx="2497872" cy="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F96E57D6-D77A-460A-8CE6-E36F987B9D4A}"/>
              </a:ext>
            </a:extLst>
          </p:cNvPr>
          <p:cNvSpPr txBox="1"/>
          <p:nvPr userDrawn="1"/>
        </p:nvSpPr>
        <p:spPr>
          <a:xfrm>
            <a:off x="5254497" y="948466"/>
            <a:ext cx="1292662" cy="2477601"/>
          </a:xfrm>
          <a:prstGeom prst="rect">
            <a:avLst/>
          </a:prstGeom>
          <a:noFill/>
        </p:spPr>
        <p:txBody>
          <a:bodyPr vert="eaVert" wrap="none" rtlCol="0">
            <a:spAutoFit/>
          </a:bodyPr>
          <a:lstStyle/>
          <a:p>
            <a:r>
              <a:rPr lang="zh-CN" altLang="en-US" sz="7200" dirty="0">
                <a:solidFill>
                  <a:srgbClr val="AD6126"/>
                </a:solidFill>
                <a:latin typeface="站酷小薇LOGO体" panose="02010600010101010101" pitchFamily="2" charset="-122"/>
                <a:ea typeface="站酷小薇LOGO体" panose="02010600010101010101" pitchFamily="2" charset="-122"/>
              </a:rPr>
              <a:t>目  录</a:t>
            </a:r>
          </a:p>
        </p:txBody>
      </p:sp>
      <p:cxnSp>
        <p:nvCxnSpPr>
          <p:cNvPr id="18" name="直接连接符 17">
            <a:extLst>
              <a:ext uri="{FF2B5EF4-FFF2-40B4-BE49-F238E27FC236}">
                <a16:creationId xmlns:a16="http://schemas.microsoft.com/office/drawing/2014/main" id="{620AC5F4-78F5-4DFC-BD43-97B44EE004F9}"/>
              </a:ext>
            </a:extLst>
          </p:cNvPr>
          <p:cNvCxnSpPr/>
          <p:nvPr userDrawn="1"/>
        </p:nvCxnSpPr>
        <p:spPr>
          <a:xfrm>
            <a:off x="6713033" y="501817"/>
            <a:ext cx="0" cy="530798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pic>
        <p:nvPicPr>
          <p:cNvPr id="15" name="图片 14">
            <a:extLst>
              <a:ext uri="{FF2B5EF4-FFF2-40B4-BE49-F238E27FC236}">
                <a16:creationId xmlns:a16="http://schemas.microsoft.com/office/drawing/2014/main" id="{FFC5B84D-5AE6-462C-AEB2-D3200AD60735}"/>
              </a:ext>
            </a:extLst>
          </p:cNvPr>
          <p:cNvPicPr>
            <a:picLocks noChangeAspect="1"/>
          </p:cNvPicPr>
          <p:nvPr userDrawn="1"/>
        </p:nvPicPr>
        <p:blipFill>
          <a:blip r:embed="rId3">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val="0"/>
              </a:ext>
            </a:extLst>
          </a:blip>
          <a:srcRect l="25089" r="24821"/>
          <a:stretch>
            <a:fillRect/>
          </a:stretch>
        </p:blipFill>
        <p:spPr>
          <a:xfrm>
            <a:off x="0" y="-76200"/>
            <a:ext cx="6106901" cy="6858000"/>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p:spPr>
      </p:pic>
      <p:pic>
        <p:nvPicPr>
          <p:cNvPr id="14" name="图片 13">
            <a:extLst>
              <a:ext uri="{FF2B5EF4-FFF2-40B4-BE49-F238E27FC236}">
                <a16:creationId xmlns:a16="http://schemas.microsoft.com/office/drawing/2014/main" id="{0AC13C7F-21CD-4C70-B030-90F1CDE2E3B9}"/>
              </a:ext>
            </a:extLst>
          </p:cNvPr>
          <p:cNvPicPr>
            <a:picLocks noChangeAspect="1"/>
          </p:cNvPicPr>
          <p:nvPr userDrawn="1"/>
        </p:nvPicPr>
        <p:blipFill>
          <a:blip r:embed="rId5">
            <a:extLst>
              <a:ext uri="{28A0092B-C50C-407E-A947-70E740481C1C}">
                <a14:useLocalDpi xmlns:a14="http://schemas.microsoft.com/office/drawing/2010/main" val="0"/>
              </a:ext>
            </a:extLst>
          </a:blip>
          <a:srcRect l="25089" r="24821"/>
          <a:stretch>
            <a:fillRect/>
          </a:stretch>
        </p:blipFill>
        <p:spPr>
          <a:xfrm>
            <a:off x="1266132" y="281327"/>
            <a:ext cx="5453198" cy="6123896"/>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a:ln w="19050">
            <a:solidFill>
              <a:schemeClr val="bg1"/>
            </a:solid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2021-12-13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712434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D460A0B6-A8EB-44E8-A6BD-330DB1B70390}"/>
              </a:ext>
            </a:extLst>
          </p:cNvPr>
          <p:cNvSpPr>
            <a:spLocks noGrp="1"/>
          </p:cNvSpPr>
          <p:nvPr>
            <p:ph type="dt" sz="half" idx="10"/>
          </p:nvPr>
        </p:nvSpPr>
        <p:spPr/>
        <p:txBody>
          <a:bodyPr/>
          <a:lstStyle/>
          <a:p>
            <a:fld id="{F6AE5AAF-4686-4DBC-AD82-82ACA52592B1}" type="datetimeFigureOut">
              <a:rPr lang="zh-CN" altLang="en-US" smtClean="0"/>
              <a:t>2021-12-13</a:t>
            </a:fld>
            <a:endParaRPr lang="zh-CN" altLang="en-US"/>
          </a:p>
        </p:txBody>
      </p:sp>
      <p:sp>
        <p:nvSpPr>
          <p:cNvPr id="4" name="页脚占位符 3">
            <a:extLst>
              <a:ext uri="{FF2B5EF4-FFF2-40B4-BE49-F238E27FC236}">
                <a16:creationId xmlns:a16="http://schemas.microsoft.com/office/drawing/2014/main" id="{EA4A1964-6740-479C-BB4A-D71873D42DE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4E74841-F418-4854-944B-12532FF68DFE}"/>
              </a:ext>
            </a:extLst>
          </p:cNvPr>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6" name="文本框 5">
            <a:extLst>
              <a:ext uri="{FF2B5EF4-FFF2-40B4-BE49-F238E27FC236}">
                <a16:creationId xmlns:a16="http://schemas.microsoft.com/office/drawing/2014/main" id="{7D393AF0-2B1A-459D-B585-2CE20FDF9182}"/>
              </a:ext>
            </a:extLst>
          </p:cNvPr>
          <p:cNvSpPr txBox="1"/>
          <p:nvPr userDrawn="1"/>
        </p:nvSpPr>
        <p:spPr>
          <a:xfrm>
            <a:off x="0" y="0"/>
            <a:ext cx="12192000" cy="2705100"/>
          </a:xfrm>
          <a:prstGeom prst="rect">
            <a:avLst/>
          </a:prstGeom>
          <a:noFill/>
        </p:spPr>
        <p:txBody>
          <a:bodyPr wrap="square" rtlCol="0">
            <a:prstTxWarp prst="textTriangleInverted">
              <a:avLst/>
            </a:prstTxWarp>
            <a:spAutoFit/>
          </a:bodyPr>
          <a:lstStyle/>
          <a:p>
            <a:r>
              <a:rPr lang="en-US" altLang="zh-CN" dirty="0">
                <a:blipFill dpi="0" rotWithShape="1">
                  <a:blip r:embed="rId2">
                    <a:extLst>
                      <a:ext uri="{28A0092B-C50C-407E-A947-70E740481C1C}">
                        <a14:useLocalDpi xmlns:a14="http://schemas.microsoft.com/office/drawing/2010/main" val="0"/>
                      </a:ext>
                    </a:extLst>
                  </a:blip>
                  <a:srcRect/>
                  <a:stretch>
                    <a:fillRect/>
                  </a:stretch>
                </a:blipFill>
              </a:rPr>
              <a:t>-------------</a:t>
            </a:r>
            <a:endParaRPr lang="zh-CN" altLang="en-US" dirty="0">
              <a:blipFill dpi="0" rotWithShape="1">
                <a:blip r:embed="rId2">
                  <a:extLst>
                    <a:ext uri="{28A0092B-C50C-407E-A947-70E740481C1C}">
                      <a14:useLocalDpi xmlns:a14="http://schemas.microsoft.com/office/drawing/2010/main" val="0"/>
                    </a:ext>
                  </a:extLst>
                </a:blip>
                <a:srcRect/>
                <a:stretch>
                  <a:fillRect/>
                </a:stretch>
              </a:blipFill>
            </a:endParaRPr>
          </a:p>
        </p:txBody>
      </p:sp>
      <p:sp>
        <p:nvSpPr>
          <p:cNvPr id="7" name="矩形 6">
            <a:extLst>
              <a:ext uri="{FF2B5EF4-FFF2-40B4-BE49-F238E27FC236}">
                <a16:creationId xmlns:a16="http://schemas.microsoft.com/office/drawing/2014/main" id="{5B1E1E4B-8837-4854-831B-361D35D6B3B2}"/>
              </a:ext>
            </a:extLst>
          </p:cNvPr>
          <p:cNvSpPr/>
          <p:nvPr userDrawn="1"/>
        </p:nvSpPr>
        <p:spPr>
          <a:xfrm>
            <a:off x="0" y="3065480"/>
            <a:ext cx="12192000" cy="2397512"/>
          </a:xfrm>
          <a:prstGeom prst="rect">
            <a:avLst/>
          </a:prstGeom>
          <a:solidFill>
            <a:schemeClr val="bg1">
              <a:lumMod val="7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510348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6AE5AAF-4686-4DBC-AD82-82ACA52592B1}" type="datetimeFigureOut">
              <a:rPr lang="zh-CN" altLang="en-US" smtClean="0"/>
              <a:t>2021-12-13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5E9F4B-4EC2-4F8F-9FBC-A9585385FE3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1" r:id="rId8"/>
    <p:sldLayoutId id="2147483660"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 Target="slide15.xml"/><Relationship Id="rId7" Type="http://schemas.openxmlformats.org/officeDocument/2006/relationships/slide" Target="slide21.xml"/><Relationship Id="rId2" Type="http://schemas.openxmlformats.org/officeDocument/2006/relationships/slide" Target="slide4.xml"/><Relationship Id="rId1" Type="http://schemas.openxmlformats.org/officeDocument/2006/relationships/slideLayout" Target="../slideLayouts/slideLayout7.xml"/><Relationship Id="rId6" Type="http://schemas.openxmlformats.org/officeDocument/2006/relationships/slide" Target="slide23.xml"/><Relationship Id="rId5" Type="http://schemas.openxmlformats.org/officeDocument/2006/relationships/slide" Target="slide19.xml"/><Relationship Id="rId4" Type="http://schemas.openxmlformats.org/officeDocument/2006/relationships/slide" Target="slide1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2305031"/>
            <a:ext cx="12192000" cy="3042473"/>
          </a:xfrm>
          <a:prstGeom prst="rect">
            <a:avLst/>
          </a:prstGeom>
          <a:gradFill>
            <a:gsLst>
              <a:gs pos="2000">
                <a:schemeClr val="accent1">
                  <a:lumMod val="5000"/>
                  <a:lumOff val="95000"/>
                  <a:alpha val="0"/>
                </a:schemeClr>
              </a:gs>
              <a:gs pos="35000">
                <a:srgbClr val="CDB8AD">
                  <a:alpha val="20000"/>
                </a:srgbClr>
              </a:gs>
              <a:gs pos="75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500" dirty="0"/>
          </a:p>
        </p:txBody>
      </p:sp>
      <p:sp>
        <p:nvSpPr>
          <p:cNvPr id="6" name="文本框 5"/>
          <p:cNvSpPr txBox="1"/>
          <p:nvPr/>
        </p:nvSpPr>
        <p:spPr>
          <a:xfrm>
            <a:off x="651168" y="4172407"/>
            <a:ext cx="11305299" cy="1015663"/>
          </a:xfrm>
          <a:prstGeom prst="rect">
            <a:avLst/>
          </a:prstGeom>
          <a:noFill/>
        </p:spPr>
        <p:txBody>
          <a:bodyPr wrap="square" rtlCol="0">
            <a:spAutoFit/>
          </a:bodyPr>
          <a:lstStyle/>
          <a:p>
            <a:r>
              <a:rPr lang="zh-CN" altLang="zh-CN" sz="6000" b="1" dirty="0">
                <a:solidFill>
                  <a:schemeClr val="bg1"/>
                </a:solidFill>
              </a:rPr>
              <a:t>第</a:t>
            </a:r>
            <a:r>
              <a:rPr lang="en-US" altLang="zh-CN" sz="6000" b="1" dirty="0">
                <a:solidFill>
                  <a:schemeClr val="bg1"/>
                </a:solidFill>
              </a:rPr>
              <a:t>7</a:t>
            </a:r>
            <a:r>
              <a:rPr lang="zh-CN" altLang="zh-CN" sz="6000" b="1" dirty="0">
                <a:solidFill>
                  <a:schemeClr val="bg1"/>
                </a:solidFill>
              </a:rPr>
              <a:t>章</a:t>
            </a:r>
            <a:r>
              <a:rPr lang="en-US" altLang="zh-CN" sz="6000" b="1" dirty="0">
                <a:solidFill>
                  <a:schemeClr val="bg1"/>
                </a:solidFill>
              </a:rPr>
              <a:t>   </a:t>
            </a:r>
            <a:r>
              <a:rPr lang="zh-CN" altLang="en-US" sz="6000" b="1" dirty="0">
                <a:solidFill>
                  <a:schemeClr val="bg1"/>
                </a:solidFill>
              </a:rPr>
              <a:t>粒子系统和空间扭曲</a:t>
            </a:r>
            <a:endParaRPr lang="zh-CN" altLang="zh-CN" sz="6000" b="1" dirty="0">
              <a:solidFill>
                <a:schemeClr val="bg1"/>
              </a:solidFill>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82147" y="6072009"/>
            <a:ext cx="2718419" cy="406493"/>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248222" y="811473"/>
            <a:ext cx="8622308" cy="1384995"/>
          </a:xfrm>
          <a:prstGeom prst="rect">
            <a:avLst/>
          </a:prstGeom>
          <a:noFill/>
        </p:spPr>
        <p:txBody>
          <a:bodyPr wrap="square" rtlCol="0">
            <a:spAutoFit/>
          </a:bodyPr>
          <a:lstStyle/>
          <a:p>
            <a:pPr indent="457200" algn="ctr">
              <a:lnSpc>
                <a:spcPct val="200000"/>
              </a:lnSpc>
            </a:pPr>
            <a:r>
              <a:rPr lang="zh-CN" altLang="en-US" sz="2400" b="1" dirty="0"/>
              <a:t>上手操作：制作飘雪效果</a:t>
            </a:r>
            <a:endParaRPr lang="en-US" altLang="zh-CN" sz="2400" b="1" dirty="0"/>
          </a:p>
          <a:p>
            <a:pPr indent="457200">
              <a:lnSpc>
                <a:spcPct val="200000"/>
              </a:lnSpc>
            </a:pPr>
            <a:r>
              <a:rPr lang="zh-CN" altLang="en-US" dirty="0"/>
              <a:t>本案例将利用喷射粒子制作一个飘雪的效果</a:t>
            </a:r>
          </a:p>
        </p:txBody>
      </p:sp>
      <p:pic>
        <p:nvPicPr>
          <p:cNvPr id="3" name="图片 2"/>
          <p:cNvPicPr>
            <a:picLocks noChangeAspect="1"/>
          </p:cNvPicPr>
          <p:nvPr/>
        </p:nvPicPr>
        <p:blipFill>
          <a:blip r:embed="rId2"/>
          <a:stretch>
            <a:fillRect/>
          </a:stretch>
        </p:blipFill>
        <p:spPr>
          <a:xfrm>
            <a:off x="3743769" y="2536098"/>
            <a:ext cx="5851873" cy="3668886"/>
          </a:xfrm>
          <a:prstGeom prst="rect">
            <a:avLst/>
          </a:prstGeom>
        </p:spPr>
      </p:pic>
    </p:spTree>
    <p:extLst>
      <p:ext uri="{BB962C8B-B14F-4D97-AF65-F5344CB8AC3E}">
        <p14:creationId xmlns:p14="http://schemas.microsoft.com/office/powerpoint/2010/main" val="31833489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806517" y="982156"/>
            <a:ext cx="8622308" cy="2127634"/>
          </a:xfrm>
          <a:prstGeom prst="rect">
            <a:avLst/>
          </a:prstGeom>
          <a:noFill/>
        </p:spPr>
        <p:txBody>
          <a:bodyPr wrap="square" rtlCol="0">
            <a:spAutoFit/>
          </a:bodyPr>
          <a:lstStyle/>
          <a:p>
            <a:pPr indent="457200">
              <a:lnSpc>
                <a:spcPct val="150000"/>
              </a:lnSpc>
            </a:pPr>
            <a:r>
              <a:rPr lang="en-US" altLang="zh-CN" b="1" dirty="0"/>
              <a:t>7.1.4 </a:t>
            </a:r>
            <a:r>
              <a:rPr lang="zh-CN" altLang="en-US" b="1" dirty="0"/>
              <a:t>超级喷射</a:t>
            </a:r>
          </a:p>
          <a:p>
            <a:pPr indent="457200">
              <a:lnSpc>
                <a:spcPct val="150000"/>
              </a:lnSpc>
            </a:pPr>
            <a:r>
              <a:rPr lang="zh-CN" altLang="en-US" dirty="0"/>
              <a:t>超级喷射是喷射的增强粒子系统，可以提供准确的粒子流。与喷射粒子的参数基本相同，不同之处在于它自动从图标的中心喷射而出，而超级喷射并不需要发射器。超级喷射用来模仿大量的群体运动，电影中常见的奔跑的恐龙群、蚂蚁奇兵等都可以用此粒子系统制作。</a:t>
            </a:r>
          </a:p>
        </p:txBody>
      </p:sp>
      <p:pic>
        <p:nvPicPr>
          <p:cNvPr id="2" name="图片 1"/>
          <p:cNvPicPr>
            <a:picLocks noChangeAspect="1"/>
          </p:cNvPicPr>
          <p:nvPr/>
        </p:nvPicPr>
        <p:blipFill>
          <a:blip r:embed="rId2"/>
          <a:stretch>
            <a:fillRect/>
          </a:stretch>
        </p:blipFill>
        <p:spPr>
          <a:xfrm>
            <a:off x="3842158" y="3109790"/>
            <a:ext cx="5449714" cy="3102432"/>
          </a:xfrm>
          <a:prstGeom prst="rect">
            <a:avLst/>
          </a:prstGeom>
        </p:spPr>
      </p:pic>
    </p:spTree>
    <p:extLst>
      <p:ext uri="{BB962C8B-B14F-4D97-AF65-F5344CB8AC3E}">
        <p14:creationId xmlns:p14="http://schemas.microsoft.com/office/powerpoint/2010/main" val="16654037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806517" y="982156"/>
            <a:ext cx="8622308" cy="2543132"/>
          </a:xfrm>
          <a:prstGeom prst="rect">
            <a:avLst/>
          </a:prstGeom>
          <a:noFill/>
        </p:spPr>
        <p:txBody>
          <a:bodyPr wrap="square" rtlCol="0">
            <a:spAutoFit/>
          </a:bodyPr>
          <a:lstStyle/>
          <a:p>
            <a:pPr indent="457200">
              <a:lnSpc>
                <a:spcPct val="150000"/>
              </a:lnSpc>
            </a:pPr>
            <a:r>
              <a:rPr lang="en-US" altLang="zh-CN" b="1" dirty="0"/>
              <a:t>7.1.5 </a:t>
            </a:r>
            <a:r>
              <a:rPr lang="zh-CN" altLang="en-US" b="1" dirty="0"/>
              <a:t>暴风雪</a:t>
            </a:r>
          </a:p>
          <a:p>
            <a:pPr indent="457200">
              <a:lnSpc>
                <a:spcPct val="150000"/>
              </a:lnSpc>
            </a:pPr>
            <a:r>
              <a:rPr lang="zh-CN" altLang="en-US" dirty="0"/>
              <a:t>顾名思义，暴风雪粒子系统是很猛烈的降雪。从表面上看，它不过是比雪粒子在强度上要大一些，但是从参数上看，它比雪粒子要复杂的多。参数复杂主要在于对粒子的控制性更强，从运用效果上看，可以模拟的自然现象也更多，更为逼真，不仅仅用于普通雪的制作，还可以表现火花迸射、气泡上升、开水沸腾、漫天飞花、烟雾升腾等特殊效果。</a:t>
            </a:r>
          </a:p>
        </p:txBody>
      </p:sp>
      <p:pic>
        <p:nvPicPr>
          <p:cNvPr id="2" name="图片 1"/>
          <p:cNvPicPr>
            <a:picLocks noChangeAspect="1"/>
          </p:cNvPicPr>
          <p:nvPr/>
        </p:nvPicPr>
        <p:blipFill>
          <a:blip r:embed="rId2"/>
          <a:stretch>
            <a:fillRect/>
          </a:stretch>
        </p:blipFill>
        <p:spPr>
          <a:xfrm>
            <a:off x="4032489" y="3760800"/>
            <a:ext cx="4127022" cy="2504765"/>
          </a:xfrm>
          <a:prstGeom prst="rect">
            <a:avLst/>
          </a:prstGeom>
        </p:spPr>
      </p:pic>
    </p:spTree>
    <p:extLst>
      <p:ext uri="{BB962C8B-B14F-4D97-AF65-F5344CB8AC3E}">
        <p14:creationId xmlns:p14="http://schemas.microsoft.com/office/powerpoint/2010/main" val="2438171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806517" y="982156"/>
            <a:ext cx="8622308" cy="1712135"/>
          </a:xfrm>
          <a:prstGeom prst="rect">
            <a:avLst/>
          </a:prstGeom>
          <a:noFill/>
        </p:spPr>
        <p:txBody>
          <a:bodyPr wrap="square" rtlCol="0">
            <a:spAutoFit/>
          </a:bodyPr>
          <a:lstStyle/>
          <a:p>
            <a:pPr indent="457200">
              <a:lnSpc>
                <a:spcPct val="150000"/>
              </a:lnSpc>
            </a:pPr>
            <a:r>
              <a:rPr lang="en-US" altLang="zh-CN" b="1" dirty="0"/>
              <a:t>7.1.6 </a:t>
            </a:r>
            <a:r>
              <a:rPr lang="zh-CN" altLang="en-US" b="1" dirty="0"/>
              <a:t>粒子阵列</a:t>
            </a:r>
          </a:p>
          <a:p>
            <a:pPr indent="457200">
              <a:lnSpc>
                <a:spcPct val="150000"/>
              </a:lnSpc>
            </a:pPr>
            <a:r>
              <a:rPr lang="zh-CN" altLang="en-US" dirty="0"/>
              <a:t>粒子阵列同暴风雪一样，也可以将其他物体作为粒子物体，选择不同的粒子物体，用户可以利用粒子阵列轻松地创建出气泡、碎片或者熔岩等特效。</a:t>
            </a:r>
          </a:p>
          <a:p>
            <a:pPr indent="457200">
              <a:lnSpc>
                <a:spcPct val="150000"/>
              </a:lnSpc>
            </a:pPr>
            <a:r>
              <a:rPr lang="zh-CN" altLang="en-US" dirty="0"/>
              <a:t> </a:t>
            </a:r>
          </a:p>
        </p:txBody>
      </p:sp>
      <p:pic>
        <p:nvPicPr>
          <p:cNvPr id="2" name="图片 1"/>
          <p:cNvPicPr>
            <a:picLocks noChangeAspect="1"/>
          </p:cNvPicPr>
          <p:nvPr/>
        </p:nvPicPr>
        <p:blipFill>
          <a:blip r:embed="rId2"/>
          <a:stretch>
            <a:fillRect/>
          </a:stretch>
        </p:blipFill>
        <p:spPr>
          <a:xfrm>
            <a:off x="3068756" y="2896406"/>
            <a:ext cx="6054487" cy="3218589"/>
          </a:xfrm>
          <a:prstGeom prst="rect">
            <a:avLst/>
          </a:prstGeom>
        </p:spPr>
      </p:pic>
    </p:spTree>
    <p:extLst>
      <p:ext uri="{BB962C8B-B14F-4D97-AF65-F5344CB8AC3E}">
        <p14:creationId xmlns:p14="http://schemas.microsoft.com/office/powerpoint/2010/main" val="36968345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806517" y="982156"/>
            <a:ext cx="8622308" cy="1712135"/>
          </a:xfrm>
          <a:prstGeom prst="rect">
            <a:avLst/>
          </a:prstGeom>
          <a:noFill/>
        </p:spPr>
        <p:txBody>
          <a:bodyPr wrap="square" rtlCol="0">
            <a:spAutoFit/>
          </a:bodyPr>
          <a:lstStyle/>
          <a:p>
            <a:pPr indent="457200">
              <a:lnSpc>
                <a:spcPct val="150000"/>
              </a:lnSpc>
            </a:pPr>
            <a:r>
              <a:rPr lang="en-US" altLang="zh-CN" b="1" dirty="0"/>
              <a:t>7.1.7 </a:t>
            </a:r>
            <a:r>
              <a:rPr lang="zh-CN" altLang="en-US" b="1" dirty="0"/>
              <a:t>粒子云</a:t>
            </a:r>
          </a:p>
          <a:p>
            <a:pPr indent="457200">
              <a:lnSpc>
                <a:spcPct val="150000"/>
              </a:lnSpc>
            </a:pPr>
            <a:r>
              <a:rPr lang="zh-CN" altLang="en-US" dirty="0"/>
              <a:t>粒子云适合创建云雾，系统默认的粒子云系统是静态的，如果想让设计的云雾动起来，可通过调整一些参数来录制动画。其参数与粒子阵列基本类似，其中粒子种类有一些变化。</a:t>
            </a:r>
          </a:p>
        </p:txBody>
      </p:sp>
      <p:pic>
        <p:nvPicPr>
          <p:cNvPr id="2" name="图片 1"/>
          <p:cNvPicPr>
            <a:picLocks noChangeAspect="1"/>
          </p:cNvPicPr>
          <p:nvPr/>
        </p:nvPicPr>
        <p:blipFill>
          <a:blip r:embed="rId2"/>
          <a:stretch>
            <a:fillRect/>
          </a:stretch>
        </p:blipFill>
        <p:spPr>
          <a:xfrm>
            <a:off x="3707934" y="2992188"/>
            <a:ext cx="5663352" cy="3224053"/>
          </a:xfrm>
          <a:prstGeom prst="rect">
            <a:avLst/>
          </a:prstGeom>
        </p:spPr>
      </p:pic>
    </p:spTree>
    <p:extLst>
      <p:ext uri="{BB962C8B-B14F-4D97-AF65-F5344CB8AC3E}">
        <p14:creationId xmlns:p14="http://schemas.microsoft.com/office/powerpoint/2010/main" val="32822870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865A8B91-2543-4DF1-ADF2-76E7481B1A75}"/>
              </a:ext>
            </a:extLst>
          </p:cNvPr>
          <p:cNvGrpSpPr/>
          <p:nvPr/>
        </p:nvGrpSpPr>
        <p:grpSpPr>
          <a:xfrm>
            <a:off x="1494460" y="3429000"/>
            <a:ext cx="2057222" cy="1809652"/>
            <a:chOff x="5198984" y="1169522"/>
            <a:chExt cx="2057222" cy="1809652"/>
          </a:xfrm>
        </p:grpSpPr>
        <p:sp>
          <p:nvSpPr>
            <p:cNvPr id="3" name="矩形 2">
              <a:extLst>
                <a:ext uri="{FF2B5EF4-FFF2-40B4-BE49-F238E27FC236}">
                  <a16:creationId xmlns:a16="http://schemas.microsoft.com/office/drawing/2014/main" id="{03433D35-238D-4BA9-BF30-8CA00A8F7A9D}"/>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C700BB20-FC31-4BBE-919A-2F1942BBC52B}"/>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a:extLst>
                <a:ext uri="{FF2B5EF4-FFF2-40B4-BE49-F238E27FC236}">
                  <a16:creationId xmlns:a16="http://schemas.microsoft.com/office/drawing/2014/main" id="{CE283661-8B6A-493A-BF7C-76DDA80FBD08}"/>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a:extLst>
              <a:ext uri="{FF2B5EF4-FFF2-40B4-BE49-F238E27FC236}">
                <a16:creationId xmlns:a16="http://schemas.microsoft.com/office/drawing/2014/main" id="{8AFACE2C-F493-4AF1-9D95-2B23499B686A}"/>
              </a:ext>
            </a:extLst>
          </p:cNvPr>
          <p:cNvSpPr/>
          <p:nvPr/>
        </p:nvSpPr>
        <p:spPr>
          <a:xfrm>
            <a:off x="5713843" y="3918327"/>
            <a:ext cx="2646878" cy="830997"/>
          </a:xfrm>
          <a:prstGeom prst="rect">
            <a:avLst/>
          </a:prstGeom>
        </p:spPr>
        <p:txBody>
          <a:bodyPr wrap="none">
            <a:spAutoFit/>
          </a:bodyPr>
          <a:lstStyle/>
          <a:p>
            <a:pPr algn="ctr"/>
            <a:r>
              <a:rPr lang="zh-CN" altLang="en-US" sz="4800" b="1"/>
              <a:t>空间扭曲</a:t>
            </a:r>
            <a:endParaRPr lang="zh-CN" altLang="en-US" sz="4800" b="1" dirty="0">
              <a:latin typeface="+mn-ea"/>
            </a:endParaRPr>
          </a:p>
        </p:txBody>
      </p:sp>
      <p:sp>
        <p:nvSpPr>
          <p:cNvPr id="9" name="文本框 8">
            <a:extLst>
              <a:ext uri="{FF2B5EF4-FFF2-40B4-BE49-F238E27FC236}">
                <a16:creationId xmlns:a16="http://schemas.microsoft.com/office/drawing/2014/main" id="{2D07892B-112A-447F-A403-0FB3F531FC11}"/>
              </a:ext>
            </a:extLst>
          </p:cNvPr>
          <p:cNvSpPr txBox="1"/>
          <p:nvPr/>
        </p:nvSpPr>
        <p:spPr>
          <a:xfrm>
            <a:off x="180709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02</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4864550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042234" y="1118091"/>
            <a:ext cx="8218130" cy="3789627"/>
          </a:xfrm>
          <a:prstGeom prst="rect">
            <a:avLst/>
          </a:prstGeom>
          <a:noFill/>
        </p:spPr>
        <p:txBody>
          <a:bodyPr wrap="square" rtlCol="0">
            <a:spAutoFit/>
          </a:bodyPr>
          <a:lstStyle/>
          <a:p>
            <a:pPr indent="457200">
              <a:lnSpc>
                <a:spcPct val="150000"/>
              </a:lnSpc>
            </a:pPr>
            <a:r>
              <a:rPr lang="zh-CN" altLang="en-US" dirty="0"/>
              <a:t>空间扭曲是</a:t>
            </a:r>
            <a:r>
              <a:rPr lang="en-US" altLang="zh-CN" dirty="0"/>
              <a:t>3ds max</a:t>
            </a:r>
            <a:r>
              <a:rPr lang="zh-CN" altLang="en-US" dirty="0"/>
              <a:t>系统提供的一个外部插入工具，通过它可以影响视图中移动的对象以及对象周围的三维空间，最终影响对象在动画中的表现，包括力、导向器、几何</a:t>
            </a:r>
            <a:r>
              <a:rPr lang="en-US" altLang="zh-CN" dirty="0"/>
              <a:t>/</a:t>
            </a:r>
            <a:r>
              <a:rPr lang="zh-CN" altLang="en-US" dirty="0"/>
              <a:t>可变形、基于修改器、粒子和动力学共</a:t>
            </a:r>
            <a:r>
              <a:rPr lang="en-US" altLang="zh-CN" dirty="0"/>
              <a:t>5</a:t>
            </a:r>
            <a:r>
              <a:rPr lang="zh-CN" altLang="en-US" dirty="0"/>
              <a:t>种，本小节将介绍较为常用的几种。</a:t>
            </a:r>
            <a:endParaRPr lang="en-US" altLang="zh-CN" dirty="0"/>
          </a:p>
          <a:p>
            <a:pPr indent="457200">
              <a:lnSpc>
                <a:spcPct val="150000"/>
              </a:lnSpc>
            </a:pPr>
            <a:r>
              <a:rPr lang="en-US" altLang="zh-CN" b="1" dirty="0"/>
              <a:t>7.2.1 </a:t>
            </a:r>
            <a:r>
              <a:rPr lang="zh-CN" altLang="en-US" b="1" dirty="0"/>
              <a:t>力</a:t>
            </a:r>
          </a:p>
          <a:p>
            <a:pPr indent="457200">
              <a:lnSpc>
                <a:spcPct val="150000"/>
              </a:lnSpc>
            </a:pPr>
            <a:r>
              <a:rPr lang="zh-CN" altLang="en-US" dirty="0"/>
              <a:t>力空间扭曲主要是用来控制粒子系统中粒子的运动情况，或者为动力学系统提供运动的动力。包括推力、马达、漩涡、阻力、粒子爆炸、路径跟随、重力、风、置换和运动场共</a:t>
            </a:r>
            <a:r>
              <a:rPr lang="en-US" altLang="zh-CN" dirty="0"/>
              <a:t>10</a:t>
            </a:r>
            <a:r>
              <a:rPr lang="zh-CN" altLang="en-US" dirty="0"/>
              <a:t>种。</a:t>
            </a:r>
          </a:p>
          <a:p>
            <a:pPr indent="457200">
              <a:lnSpc>
                <a:spcPct val="150000"/>
              </a:lnSpc>
            </a:pPr>
            <a:endParaRPr lang="zh-CN" altLang="en-US" dirty="0"/>
          </a:p>
        </p:txBody>
      </p:sp>
    </p:spTree>
    <p:extLst>
      <p:ext uri="{BB962C8B-B14F-4D97-AF65-F5344CB8AC3E}">
        <p14:creationId xmlns:p14="http://schemas.microsoft.com/office/powerpoint/2010/main" val="72630330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751571" y="1000467"/>
            <a:ext cx="8688857" cy="1712135"/>
          </a:xfrm>
          <a:prstGeom prst="rect">
            <a:avLst/>
          </a:prstGeom>
          <a:noFill/>
        </p:spPr>
        <p:txBody>
          <a:bodyPr wrap="square" rtlCol="0">
            <a:spAutoFit/>
          </a:bodyPr>
          <a:lstStyle/>
          <a:p>
            <a:pPr indent="457200">
              <a:lnSpc>
                <a:spcPct val="150000"/>
              </a:lnSpc>
            </a:pPr>
            <a:r>
              <a:rPr lang="en-US" altLang="zh-CN" b="1" dirty="0"/>
              <a:t>7.2.2 </a:t>
            </a:r>
            <a:r>
              <a:rPr lang="zh-CN" altLang="en-US" b="1" dirty="0"/>
              <a:t>导向器</a:t>
            </a:r>
          </a:p>
          <a:p>
            <a:pPr indent="457200">
              <a:lnSpc>
                <a:spcPct val="150000"/>
              </a:lnSpc>
            </a:pPr>
            <a:r>
              <a:rPr lang="zh-CN" altLang="en-US" dirty="0"/>
              <a:t>导向器可以应用于粒子系统或者动力学系统，以模拟粒子或物体的碰撞反弹动画。</a:t>
            </a:r>
            <a:r>
              <a:rPr lang="en-US" altLang="zh-CN" dirty="0"/>
              <a:t>3ds max</a:t>
            </a:r>
            <a:r>
              <a:rPr lang="zh-CN" altLang="en-US" dirty="0"/>
              <a:t>中为用户提供了</a:t>
            </a:r>
            <a:r>
              <a:rPr lang="en-US" altLang="zh-CN" dirty="0"/>
              <a:t>6</a:t>
            </a:r>
            <a:r>
              <a:rPr lang="zh-CN" altLang="en-US" dirty="0"/>
              <a:t>种类型的导向器，泛方向导向器、泛方向导向球、全泛方向导向、全导向器、导向球、导向板。</a:t>
            </a:r>
          </a:p>
        </p:txBody>
      </p:sp>
      <p:pic>
        <p:nvPicPr>
          <p:cNvPr id="3" name="图片 2"/>
          <p:cNvPicPr>
            <a:picLocks noChangeAspect="1"/>
          </p:cNvPicPr>
          <p:nvPr/>
        </p:nvPicPr>
        <p:blipFill>
          <a:blip r:embed="rId2"/>
          <a:stretch>
            <a:fillRect/>
          </a:stretch>
        </p:blipFill>
        <p:spPr>
          <a:xfrm>
            <a:off x="4173753" y="3105973"/>
            <a:ext cx="3844493" cy="3123649"/>
          </a:xfrm>
          <a:prstGeom prst="rect">
            <a:avLst/>
          </a:prstGeom>
        </p:spPr>
      </p:pic>
    </p:spTree>
    <p:extLst>
      <p:ext uri="{BB962C8B-B14F-4D97-AF65-F5344CB8AC3E}">
        <p14:creationId xmlns:p14="http://schemas.microsoft.com/office/powerpoint/2010/main" val="17319613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751571" y="1000467"/>
            <a:ext cx="8688857" cy="1712135"/>
          </a:xfrm>
          <a:prstGeom prst="rect">
            <a:avLst/>
          </a:prstGeom>
          <a:noFill/>
        </p:spPr>
        <p:txBody>
          <a:bodyPr wrap="square" rtlCol="0">
            <a:spAutoFit/>
          </a:bodyPr>
          <a:lstStyle/>
          <a:p>
            <a:pPr indent="457200">
              <a:lnSpc>
                <a:spcPct val="150000"/>
              </a:lnSpc>
            </a:pPr>
            <a:r>
              <a:rPr lang="en-US" altLang="zh-CN" b="1" dirty="0"/>
              <a:t>7.2.3 </a:t>
            </a:r>
            <a:r>
              <a:rPr lang="zh-CN" altLang="en-US" b="1" dirty="0"/>
              <a:t>几何</a:t>
            </a:r>
            <a:r>
              <a:rPr lang="en-US" altLang="zh-CN" b="1" dirty="0"/>
              <a:t>/</a:t>
            </a:r>
            <a:r>
              <a:rPr lang="zh-CN" altLang="en-US" b="1" dirty="0"/>
              <a:t>可变形</a:t>
            </a:r>
          </a:p>
          <a:p>
            <a:pPr indent="457200">
              <a:lnSpc>
                <a:spcPct val="150000"/>
              </a:lnSpc>
            </a:pPr>
            <a:r>
              <a:rPr lang="zh-CN" altLang="en-US" dirty="0"/>
              <a:t>几何</a:t>
            </a:r>
            <a:r>
              <a:rPr lang="en-US" altLang="zh-CN" dirty="0"/>
              <a:t>/</a:t>
            </a:r>
            <a:r>
              <a:rPr lang="zh-CN" altLang="en-US" dirty="0"/>
              <a:t>可变形空间扭曲主要用于使三维对象产生变形效果，以制作变形动画。比较常用的几何</a:t>
            </a:r>
            <a:r>
              <a:rPr lang="en-US" altLang="zh-CN" dirty="0"/>
              <a:t>/</a:t>
            </a:r>
            <a:r>
              <a:rPr lang="zh-CN" altLang="en-US" dirty="0"/>
              <a:t>可变形空间扭曲有</a:t>
            </a:r>
            <a:r>
              <a:rPr lang="en-US" altLang="zh-CN" dirty="0"/>
              <a:t>FFD</a:t>
            </a:r>
            <a:r>
              <a:rPr lang="zh-CN" altLang="en-US" dirty="0"/>
              <a:t>（长方体）、</a:t>
            </a:r>
            <a:r>
              <a:rPr lang="en-US" altLang="zh-CN" dirty="0"/>
              <a:t>FFD</a:t>
            </a:r>
            <a:r>
              <a:rPr lang="zh-CN" altLang="en-US" dirty="0"/>
              <a:t>（圆柱体）、波浪、涟漪、置换、一致、爆炸</a:t>
            </a:r>
            <a:r>
              <a:rPr lang="en-US" altLang="zh-CN" dirty="0"/>
              <a:t>7</a:t>
            </a:r>
            <a:r>
              <a:rPr lang="zh-CN" altLang="en-US" dirty="0"/>
              <a:t>种。</a:t>
            </a:r>
          </a:p>
        </p:txBody>
      </p:sp>
      <p:pic>
        <p:nvPicPr>
          <p:cNvPr id="2" name="图片 1"/>
          <p:cNvPicPr>
            <a:picLocks noChangeAspect="1"/>
          </p:cNvPicPr>
          <p:nvPr/>
        </p:nvPicPr>
        <p:blipFill>
          <a:blip r:embed="rId2"/>
          <a:stretch>
            <a:fillRect/>
          </a:stretch>
        </p:blipFill>
        <p:spPr>
          <a:xfrm>
            <a:off x="4196916" y="3322041"/>
            <a:ext cx="3189697" cy="2820158"/>
          </a:xfrm>
          <a:prstGeom prst="rect">
            <a:avLst/>
          </a:prstGeom>
        </p:spPr>
      </p:pic>
    </p:spTree>
    <p:extLst>
      <p:ext uri="{BB962C8B-B14F-4D97-AF65-F5344CB8AC3E}">
        <p14:creationId xmlns:p14="http://schemas.microsoft.com/office/powerpoint/2010/main" val="3584860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8AFACE2C-F493-4AF1-9D95-2B23499B686A}"/>
              </a:ext>
            </a:extLst>
          </p:cNvPr>
          <p:cNvSpPr/>
          <p:nvPr/>
        </p:nvSpPr>
        <p:spPr>
          <a:xfrm>
            <a:off x="4607673" y="3863679"/>
            <a:ext cx="3262432" cy="1015663"/>
          </a:xfrm>
          <a:prstGeom prst="rect">
            <a:avLst/>
          </a:prstGeom>
        </p:spPr>
        <p:txBody>
          <a:bodyPr wrap="none">
            <a:spAutoFit/>
          </a:bodyPr>
          <a:lstStyle/>
          <a:p>
            <a:pPr algn="ctr"/>
            <a:r>
              <a:rPr lang="zh-CN" altLang="en-US" sz="6000" b="1" dirty="0">
                <a:latin typeface="+mn-ea"/>
              </a:rPr>
              <a:t>课堂演练</a:t>
            </a:r>
          </a:p>
        </p:txBody>
      </p:sp>
    </p:spTree>
    <p:extLst>
      <p:ext uri="{BB962C8B-B14F-4D97-AF65-F5344CB8AC3E}">
        <p14:creationId xmlns:p14="http://schemas.microsoft.com/office/powerpoint/2010/main" val="10254242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5285521" y="1073671"/>
            <a:ext cx="1620957" cy="523220"/>
          </a:xfrm>
          <a:prstGeom prst="rect">
            <a:avLst/>
          </a:prstGeom>
          <a:noFill/>
        </p:spPr>
        <p:txBody>
          <a:bodyPr wrap="none" rtlCol="0">
            <a:spAutoFit/>
          </a:bodyPr>
          <a:lstStyle/>
          <a:p>
            <a:r>
              <a:rPr lang="zh-CN" altLang="zh-CN" sz="2800" b="1" dirty="0"/>
              <a:t>内容</a:t>
            </a:r>
            <a:r>
              <a:rPr lang="zh-CN" altLang="en-US" sz="2800" b="1" dirty="0"/>
              <a:t>导读</a:t>
            </a:r>
            <a:endParaRPr lang="zh-CN" altLang="zh-CN" sz="2800" dirty="0"/>
          </a:p>
        </p:txBody>
      </p:sp>
      <p:sp>
        <p:nvSpPr>
          <p:cNvPr id="11" name="文本框 10">
            <a:extLst>
              <a:ext uri="{FF2B5EF4-FFF2-40B4-BE49-F238E27FC236}">
                <a16:creationId xmlns:a16="http://schemas.microsoft.com/office/drawing/2014/main" id="{99E071AF-C086-4E56-96BE-D255ABC37703}"/>
              </a:ext>
            </a:extLst>
          </p:cNvPr>
          <p:cNvSpPr txBox="1"/>
          <p:nvPr/>
        </p:nvSpPr>
        <p:spPr>
          <a:xfrm>
            <a:off x="1602275" y="2275514"/>
            <a:ext cx="9235866" cy="2231508"/>
          </a:xfrm>
          <a:prstGeom prst="rect">
            <a:avLst/>
          </a:prstGeom>
          <a:noFill/>
        </p:spPr>
        <p:txBody>
          <a:bodyPr wrap="square" rtlCol="0">
            <a:spAutoFit/>
          </a:bodyPr>
          <a:lstStyle/>
          <a:p>
            <a:pPr indent="457200">
              <a:lnSpc>
                <a:spcPct val="200000"/>
              </a:lnSpc>
            </a:pPr>
            <a:r>
              <a:rPr lang="zh-CN" altLang="en-US" dirty="0"/>
              <a:t>粒子系统与空间扭曲工具都是动画制作中非常有用的特效工具。粒子系统可以模拟自然界中真实的烟、雾、飞溅的水花、星空等效果。空间扭曲可以通过多种奇特的方式来影响场景中的对象，如产生引力、风吹、涟漪等特殊效果。通过本章的学习读者可以掌握相关的制作技巧。</a:t>
            </a:r>
          </a:p>
        </p:txBody>
      </p:sp>
    </p:spTree>
    <p:extLst>
      <p:ext uri="{BB962C8B-B14F-4D97-AF65-F5344CB8AC3E}">
        <p14:creationId xmlns:p14="http://schemas.microsoft.com/office/powerpoint/2010/main" val="32347842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806517" y="1073671"/>
            <a:ext cx="8690900" cy="465640"/>
          </a:xfrm>
          <a:prstGeom prst="rect">
            <a:avLst/>
          </a:prstGeom>
          <a:noFill/>
        </p:spPr>
        <p:txBody>
          <a:bodyPr wrap="square" rtlCol="0">
            <a:spAutoFit/>
          </a:bodyPr>
          <a:lstStyle/>
          <a:p>
            <a:pPr indent="457200">
              <a:lnSpc>
                <a:spcPct val="150000"/>
              </a:lnSpc>
            </a:pPr>
            <a:r>
              <a:rPr lang="zh-CN" altLang="en-US"/>
              <a:t>本案例将利用本章所学知识制作一个烟花发射的动画效果</a:t>
            </a:r>
            <a:endParaRPr lang="zh-CN" altLang="zh-CN" dirty="0"/>
          </a:p>
        </p:txBody>
      </p:sp>
      <p:pic>
        <p:nvPicPr>
          <p:cNvPr id="2" name="图片 1"/>
          <p:cNvPicPr>
            <a:picLocks noChangeAspect="1"/>
          </p:cNvPicPr>
          <p:nvPr/>
        </p:nvPicPr>
        <p:blipFill>
          <a:blip r:embed="rId2"/>
          <a:stretch>
            <a:fillRect/>
          </a:stretch>
        </p:blipFill>
        <p:spPr>
          <a:xfrm>
            <a:off x="3342487" y="2153687"/>
            <a:ext cx="5781448" cy="3980421"/>
          </a:xfrm>
          <a:prstGeom prst="rect">
            <a:avLst/>
          </a:prstGeom>
        </p:spPr>
      </p:pic>
    </p:spTree>
    <p:extLst>
      <p:ext uri="{BB962C8B-B14F-4D97-AF65-F5344CB8AC3E}">
        <p14:creationId xmlns:p14="http://schemas.microsoft.com/office/powerpoint/2010/main" val="387844753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8AFACE2C-F493-4AF1-9D95-2B23499B686A}"/>
              </a:ext>
            </a:extLst>
          </p:cNvPr>
          <p:cNvSpPr/>
          <p:nvPr/>
        </p:nvSpPr>
        <p:spPr>
          <a:xfrm>
            <a:off x="4607673" y="3863679"/>
            <a:ext cx="3262433" cy="1015663"/>
          </a:xfrm>
          <a:prstGeom prst="rect">
            <a:avLst/>
          </a:prstGeom>
        </p:spPr>
        <p:txBody>
          <a:bodyPr wrap="none">
            <a:spAutoFit/>
          </a:bodyPr>
          <a:lstStyle/>
          <a:p>
            <a:pPr algn="ctr"/>
            <a:r>
              <a:rPr lang="zh-CN" altLang="en-US" sz="6000" b="1" dirty="0">
                <a:latin typeface="+mn-ea"/>
              </a:rPr>
              <a:t>课后作业</a:t>
            </a:r>
          </a:p>
        </p:txBody>
      </p:sp>
    </p:spTree>
    <p:extLst>
      <p:ext uri="{BB962C8B-B14F-4D97-AF65-F5344CB8AC3E}">
        <p14:creationId xmlns:p14="http://schemas.microsoft.com/office/powerpoint/2010/main" val="78127074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912386" y="1073671"/>
            <a:ext cx="8097376" cy="3893502"/>
          </a:xfrm>
          <a:prstGeom prst="rect">
            <a:avLst/>
          </a:prstGeom>
          <a:noFill/>
        </p:spPr>
        <p:txBody>
          <a:bodyPr wrap="square" rtlCol="0">
            <a:spAutoFit/>
          </a:bodyPr>
          <a:lstStyle/>
          <a:p>
            <a:pPr indent="457200">
              <a:lnSpc>
                <a:spcPct val="200000"/>
              </a:lnSpc>
            </a:pPr>
            <a:r>
              <a:rPr lang="zh-CN" altLang="en-US" b="1" dirty="0"/>
              <a:t>一、填空题</a:t>
            </a:r>
          </a:p>
          <a:p>
            <a:pPr indent="457200">
              <a:lnSpc>
                <a:spcPct val="200000"/>
              </a:lnSpc>
            </a:pPr>
            <a:r>
              <a:rPr lang="en-US" altLang="zh-CN" b="1" dirty="0"/>
              <a:t>1</a:t>
            </a:r>
            <a:r>
              <a:rPr lang="zh-CN" altLang="en-US" b="1" dirty="0"/>
              <a:t>、基本粒子类型有  </a:t>
            </a:r>
            <a:r>
              <a:rPr lang="zh-CN" altLang="en-US" b="1" u="sng" dirty="0"/>
              <a:t>           </a:t>
            </a:r>
            <a:r>
              <a:rPr lang="zh-CN" altLang="en-US" b="1" dirty="0"/>
              <a:t>、</a:t>
            </a:r>
            <a:r>
              <a:rPr lang="zh-CN" altLang="en-US" b="1" u="sng" dirty="0"/>
              <a:t>           </a:t>
            </a:r>
            <a:r>
              <a:rPr lang="zh-CN" altLang="en-US" b="1" dirty="0"/>
              <a:t>   和 </a:t>
            </a:r>
            <a:r>
              <a:rPr lang="zh-CN" altLang="en-US" b="1" u="sng" dirty="0"/>
              <a:t>            </a:t>
            </a:r>
            <a:r>
              <a:rPr lang="zh-CN" altLang="en-US" b="1" dirty="0"/>
              <a:t>    。</a:t>
            </a:r>
          </a:p>
          <a:p>
            <a:pPr indent="457200">
              <a:lnSpc>
                <a:spcPct val="200000"/>
              </a:lnSpc>
            </a:pPr>
            <a:r>
              <a:rPr lang="en-US" altLang="zh-CN" b="1" dirty="0"/>
              <a:t>2</a:t>
            </a:r>
            <a:r>
              <a:rPr lang="zh-CN" altLang="en-US" b="1" dirty="0"/>
              <a:t>、波浪空间扭曲是一种可产生  </a:t>
            </a:r>
            <a:r>
              <a:rPr lang="zh-CN" altLang="en-US" b="1" u="sng" dirty="0"/>
              <a:t>           </a:t>
            </a:r>
            <a:r>
              <a:rPr lang="zh-CN" altLang="en-US" b="1" dirty="0"/>
              <a:t>  效果的扭曲。</a:t>
            </a:r>
          </a:p>
          <a:p>
            <a:pPr indent="457200">
              <a:lnSpc>
                <a:spcPct val="200000"/>
              </a:lnSpc>
            </a:pPr>
            <a:r>
              <a:rPr lang="en-US" altLang="zh-CN" b="1" dirty="0"/>
              <a:t>3</a:t>
            </a:r>
            <a:r>
              <a:rPr lang="zh-CN" altLang="en-US" b="1" dirty="0"/>
              <a:t>、力空间扭曲包括  </a:t>
            </a:r>
            <a:r>
              <a:rPr lang="en-US" altLang="zh-CN" b="1" u="sng" dirty="0"/>
              <a:t>           </a:t>
            </a:r>
            <a:r>
              <a:rPr lang="en-US" altLang="zh-CN" b="1" dirty="0"/>
              <a:t> </a:t>
            </a:r>
            <a:r>
              <a:rPr lang="zh-CN" altLang="en-US" b="1" dirty="0"/>
              <a:t>种运动状态。</a:t>
            </a:r>
          </a:p>
          <a:p>
            <a:pPr indent="457200">
              <a:lnSpc>
                <a:spcPct val="200000"/>
              </a:lnSpc>
            </a:pPr>
            <a:r>
              <a:rPr lang="en-US" altLang="zh-CN" b="1" dirty="0"/>
              <a:t>4</a:t>
            </a:r>
            <a:r>
              <a:rPr lang="zh-CN" altLang="en-US" b="1" dirty="0"/>
              <a:t>、几何</a:t>
            </a:r>
            <a:r>
              <a:rPr lang="en-US" altLang="zh-CN" b="1" dirty="0"/>
              <a:t>/</a:t>
            </a:r>
            <a:r>
              <a:rPr lang="zh-CN" altLang="en-US" b="1" dirty="0"/>
              <a:t>可变形空间扭曲的主要作用是  </a:t>
            </a:r>
            <a:r>
              <a:rPr lang="zh-CN" altLang="en-US" b="1" u="sng" dirty="0"/>
              <a:t>                                  </a:t>
            </a:r>
            <a:r>
              <a:rPr lang="zh-CN" altLang="en-US" b="1" dirty="0"/>
              <a:t>。</a:t>
            </a:r>
          </a:p>
          <a:p>
            <a:pPr indent="457200">
              <a:lnSpc>
                <a:spcPct val="200000"/>
              </a:lnSpc>
            </a:pPr>
            <a:r>
              <a:rPr lang="en-US" altLang="zh-CN" b="1" dirty="0"/>
              <a:t>5</a:t>
            </a:r>
            <a:r>
              <a:rPr lang="zh-CN" altLang="en-US" b="1" dirty="0"/>
              <a:t>、如果要利用空间扭曲来模拟对象与其他物体碰撞而改变运动方向的效果，可以使用 </a:t>
            </a:r>
            <a:r>
              <a:rPr lang="zh-CN" altLang="en-US" b="1" u="sng" dirty="0"/>
              <a:t>                     </a:t>
            </a:r>
            <a:r>
              <a:rPr lang="zh-CN" altLang="en-US" b="1" dirty="0"/>
              <a:t>。</a:t>
            </a:r>
          </a:p>
        </p:txBody>
      </p:sp>
    </p:spTree>
    <p:extLst>
      <p:ext uri="{BB962C8B-B14F-4D97-AF65-F5344CB8AC3E}">
        <p14:creationId xmlns:p14="http://schemas.microsoft.com/office/powerpoint/2010/main" val="85324080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144949" y="1496524"/>
            <a:ext cx="8097376" cy="4205126"/>
          </a:xfrm>
          <a:prstGeom prst="rect">
            <a:avLst/>
          </a:prstGeom>
          <a:noFill/>
        </p:spPr>
        <p:txBody>
          <a:bodyPr wrap="square" rtlCol="0">
            <a:spAutoFit/>
          </a:bodyPr>
          <a:lstStyle/>
          <a:p>
            <a:pPr indent="457200">
              <a:lnSpc>
                <a:spcPct val="150000"/>
              </a:lnSpc>
            </a:pPr>
            <a:r>
              <a:rPr lang="zh-CN" altLang="en-US" b="1" dirty="0"/>
              <a:t>二、选择题</a:t>
            </a:r>
          </a:p>
          <a:p>
            <a:pPr indent="457200">
              <a:lnSpc>
                <a:spcPct val="150000"/>
              </a:lnSpc>
            </a:pPr>
            <a:r>
              <a:rPr lang="en-US" altLang="zh-CN" b="1" dirty="0"/>
              <a:t>1</a:t>
            </a:r>
            <a:r>
              <a:rPr lang="zh-CN" altLang="en-US" b="1" dirty="0"/>
              <a:t>、可以形成动态气流效果的空间扭曲是（    ）。</a:t>
            </a:r>
          </a:p>
          <a:p>
            <a:pPr indent="457200">
              <a:lnSpc>
                <a:spcPct val="150000"/>
              </a:lnSpc>
            </a:pPr>
            <a:r>
              <a:rPr lang="en-US" altLang="zh-CN" b="1" dirty="0"/>
              <a:t>A</a:t>
            </a:r>
            <a:r>
              <a:rPr lang="zh-CN" altLang="en-US" b="1" dirty="0"/>
              <a:t>、粒子爆炸					</a:t>
            </a:r>
            <a:r>
              <a:rPr lang="en-US" altLang="zh-CN" b="1" dirty="0"/>
              <a:t>B</a:t>
            </a:r>
            <a:r>
              <a:rPr lang="zh-CN" altLang="en-US" b="1" dirty="0"/>
              <a:t>、重力</a:t>
            </a:r>
          </a:p>
          <a:p>
            <a:pPr indent="457200">
              <a:lnSpc>
                <a:spcPct val="150000"/>
              </a:lnSpc>
            </a:pPr>
            <a:r>
              <a:rPr lang="en-US" altLang="zh-CN" b="1" dirty="0"/>
              <a:t>C</a:t>
            </a:r>
            <a:r>
              <a:rPr lang="zh-CN" altLang="en-US" b="1" dirty="0"/>
              <a:t>、风						</a:t>
            </a:r>
            <a:r>
              <a:rPr lang="en-US" altLang="zh-CN" b="1" dirty="0"/>
              <a:t>D</a:t>
            </a:r>
            <a:r>
              <a:rPr lang="zh-CN" altLang="en-US" b="1" dirty="0"/>
              <a:t>、波浪</a:t>
            </a:r>
          </a:p>
          <a:p>
            <a:pPr indent="457200">
              <a:lnSpc>
                <a:spcPct val="150000"/>
              </a:lnSpc>
            </a:pPr>
            <a:r>
              <a:rPr lang="en-US" altLang="zh-CN" b="1" dirty="0"/>
              <a:t>2</a:t>
            </a:r>
            <a:r>
              <a:rPr lang="zh-CN" altLang="en-US" b="1" dirty="0"/>
              <a:t>、发射源是以（    ）定义的。</a:t>
            </a:r>
          </a:p>
          <a:p>
            <a:pPr indent="457200">
              <a:lnSpc>
                <a:spcPct val="150000"/>
              </a:lnSpc>
            </a:pPr>
            <a:r>
              <a:rPr lang="en-US" altLang="zh-CN" b="1" dirty="0"/>
              <a:t>A</a:t>
            </a:r>
            <a:r>
              <a:rPr lang="zh-CN" altLang="en-US" b="1" dirty="0"/>
              <a:t>、一个平面</a:t>
            </a:r>
          </a:p>
          <a:p>
            <a:pPr indent="457200">
              <a:lnSpc>
                <a:spcPct val="150000"/>
              </a:lnSpc>
            </a:pPr>
            <a:r>
              <a:rPr lang="en-US" altLang="zh-CN" b="1" dirty="0"/>
              <a:t>B</a:t>
            </a:r>
            <a:r>
              <a:rPr lang="zh-CN" altLang="en-US" b="1" dirty="0"/>
              <a:t>、一个小直线段</a:t>
            </a:r>
          </a:p>
          <a:p>
            <a:pPr indent="457200">
              <a:lnSpc>
                <a:spcPct val="150000"/>
              </a:lnSpc>
            </a:pPr>
            <a:r>
              <a:rPr lang="en-US" altLang="zh-CN" b="1" dirty="0"/>
              <a:t>C</a:t>
            </a:r>
            <a:r>
              <a:rPr lang="zh-CN" altLang="en-US" b="1" dirty="0"/>
              <a:t>、一个平面和一条与该平面垂直且与平面中心相交的小直线段</a:t>
            </a:r>
          </a:p>
          <a:p>
            <a:pPr indent="457200">
              <a:lnSpc>
                <a:spcPct val="150000"/>
              </a:lnSpc>
            </a:pPr>
            <a:r>
              <a:rPr lang="en-US" altLang="zh-CN" b="1" dirty="0"/>
              <a:t>D</a:t>
            </a:r>
            <a:r>
              <a:rPr lang="zh-CN" altLang="en-US" b="1" dirty="0"/>
              <a:t>、一个平面和一条与该平面平行的直线</a:t>
            </a:r>
          </a:p>
          <a:p>
            <a:pPr indent="457200">
              <a:lnSpc>
                <a:spcPct val="150000"/>
              </a:lnSpc>
            </a:pPr>
            <a:r>
              <a:rPr lang="zh-CN" altLang="en-US" b="1" dirty="0"/>
              <a:t>		</a:t>
            </a:r>
            <a:r>
              <a:rPr lang="en-US" altLang="zh-CN" b="1" dirty="0"/>
              <a:t>D</a:t>
            </a:r>
            <a:r>
              <a:rPr lang="zh-CN" altLang="en-US" b="1" dirty="0"/>
              <a:t>、绑定工具</a:t>
            </a:r>
          </a:p>
        </p:txBody>
      </p:sp>
    </p:spTree>
    <p:extLst>
      <p:ext uri="{BB962C8B-B14F-4D97-AF65-F5344CB8AC3E}">
        <p14:creationId xmlns:p14="http://schemas.microsoft.com/office/powerpoint/2010/main" val="303852670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047312" y="1383637"/>
            <a:ext cx="8097376" cy="2958630"/>
          </a:xfrm>
          <a:prstGeom prst="rect">
            <a:avLst/>
          </a:prstGeom>
          <a:noFill/>
        </p:spPr>
        <p:txBody>
          <a:bodyPr wrap="square" rtlCol="0">
            <a:spAutoFit/>
          </a:bodyPr>
          <a:lstStyle/>
          <a:p>
            <a:pPr indent="457200">
              <a:lnSpc>
                <a:spcPct val="150000"/>
              </a:lnSpc>
            </a:pPr>
            <a:r>
              <a:rPr lang="en-US" altLang="zh-CN" b="1"/>
              <a:t>3</a:t>
            </a:r>
            <a:r>
              <a:rPr lang="zh-CN" altLang="en-US" b="1"/>
              <a:t>、雪粒子与喷射粒子的不同之处在于（    ）。</a:t>
            </a:r>
          </a:p>
          <a:p>
            <a:pPr indent="457200">
              <a:lnSpc>
                <a:spcPct val="150000"/>
              </a:lnSpc>
            </a:pPr>
            <a:r>
              <a:rPr lang="en-US" altLang="zh-CN" b="1"/>
              <a:t>A</a:t>
            </a:r>
            <a:r>
              <a:rPr lang="zh-CN" altLang="en-US" b="1"/>
              <a:t>、粒子大小					</a:t>
            </a:r>
            <a:r>
              <a:rPr lang="en-US" altLang="zh-CN" b="1"/>
              <a:t>B</a:t>
            </a:r>
            <a:r>
              <a:rPr lang="zh-CN" altLang="en-US" b="1"/>
              <a:t>、渲染计数</a:t>
            </a:r>
          </a:p>
          <a:p>
            <a:pPr indent="457200">
              <a:lnSpc>
                <a:spcPct val="150000"/>
              </a:lnSpc>
            </a:pPr>
            <a:r>
              <a:rPr lang="en-US" altLang="zh-CN" b="1"/>
              <a:t>C</a:t>
            </a:r>
            <a:r>
              <a:rPr lang="zh-CN" altLang="en-US" b="1"/>
              <a:t>、自身的运动				</a:t>
            </a:r>
            <a:r>
              <a:rPr lang="en-US" altLang="zh-CN" b="1"/>
              <a:t>D</a:t>
            </a:r>
            <a:r>
              <a:rPr lang="zh-CN" altLang="en-US" b="1"/>
              <a:t>、多种显示方式</a:t>
            </a:r>
          </a:p>
          <a:p>
            <a:pPr indent="457200">
              <a:lnSpc>
                <a:spcPct val="150000"/>
              </a:lnSpc>
            </a:pPr>
            <a:r>
              <a:rPr lang="en-US" altLang="zh-CN" b="1"/>
              <a:t>4</a:t>
            </a:r>
            <a:r>
              <a:rPr lang="zh-CN" altLang="en-US" b="1"/>
              <a:t>、（    ）可以结合到空间扭曲，物体产生空间扭曲效果。并且用户可以在编辑修改器中取消绑定。</a:t>
            </a:r>
          </a:p>
          <a:p>
            <a:pPr indent="457200">
              <a:lnSpc>
                <a:spcPct val="150000"/>
              </a:lnSpc>
            </a:pPr>
            <a:r>
              <a:rPr lang="en-US" altLang="zh-CN" b="1"/>
              <a:t>A</a:t>
            </a:r>
            <a:r>
              <a:rPr lang="zh-CN" altLang="en-US" b="1"/>
              <a:t>、连接工具					</a:t>
            </a:r>
            <a:r>
              <a:rPr lang="en-US" altLang="zh-CN" b="1"/>
              <a:t>B</a:t>
            </a:r>
            <a:r>
              <a:rPr lang="zh-CN" altLang="en-US" b="1"/>
              <a:t>、复制工具</a:t>
            </a:r>
          </a:p>
          <a:p>
            <a:pPr indent="457200">
              <a:lnSpc>
                <a:spcPct val="150000"/>
              </a:lnSpc>
            </a:pPr>
            <a:r>
              <a:rPr lang="en-US" altLang="zh-CN" b="1"/>
              <a:t>C</a:t>
            </a:r>
            <a:r>
              <a:rPr lang="zh-CN" altLang="en-US" b="1"/>
              <a:t>、变换工具			</a:t>
            </a:r>
            <a:endParaRPr lang="zh-CN" altLang="en-US" b="1" dirty="0"/>
          </a:p>
        </p:txBody>
      </p:sp>
    </p:spTree>
    <p:extLst>
      <p:ext uri="{BB962C8B-B14F-4D97-AF65-F5344CB8AC3E}">
        <p14:creationId xmlns:p14="http://schemas.microsoft.com/office/powerpoint/2010/main" val="136670623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248222" y="1073671"/>
            <a:ext cx="8097376" cy="881139"/>
          </a:xfrm>
          <a:prstGeom prst="rect">
            <a:avLst/>
          </a:prstGeom>
          <a:noFill/>
        </p:spPr>
        <p:txBody>
          <a:bodyPr wrap="square" rtlCol="0">
            <a:spAutoFit/>
          </a:bodyPr>
          <a:lstStyle/>
          <a:p>
            <a:pPr indent="457200">
              <a:lnSpc>
                <a:spcPct val="150000"/>
              </a:lnSpc>
            </a:pPr>
            <a:r>
              <a:rPr lang="zh-CN" altLang="en-US" b="1" dirty="0"/>
              <a:t>三、操作题</a:t>
            </a:r>
          </a:p>
          <a:p>
            <a:pPr indent="457200">
              <a:lnSpc>
                <a:spcPct val="150000"/>
              </a:lnSpc>
            </a:pPr>
            <a:r>
              <a:rPr lang="zh-CN" altLang="en-US" b="1" dirty="0"/>
              <a:t>用户课后可以尝试制作各种特殊效果。</a:t>
            </a:r>
          </a:p>
        </p:txBody>
      </p:sp>
      <p:pic>
        <p:nvPicPr>
          <p:cNvPr id="2" name="图片 1"/>
          <p:cNvPicPr>
            <a:picLocks noChangeAspect="1"/>
          </p:cNvPicPr>
          <p:nvPr/>
        </p:nvPicPr>
        <p:blipFill>
          <a:blip r:embed="rId2"/>
          <a:stretch>
            <a:fillRect/>
          </a:stretch>
        </p:blipFill>
        <p:spPr>
          <a:xfrm>
            <a:off x="3244328" y="2445020"/>
            <a:ext cx="5654163" cy="3540144"/>
          </a:xfrm>
          <a:prstGeom prst="rect">
            <a:avLst/>
          </a:prstGeom>
        </p:spPr>
      </p:pic>
    </p:spTree>
    <p:extLst>
      <p:ext uri="{BB962C8B-B14F-4D97-AF65-F5344CB8AC3E}">
        <p14:creationId xmlns:p14="http://schemas.microsoft.com/office/powerpoint/2010/main" val="407713232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p:cNvSpPr/>
          <p:nvPr/>
        </p:nvSpPr>
        <p:spPr>
          <a:xfrm>
            <a:off x="0" y="2964788"/>
            <a:ext cx="12192000" cy="3893212"/>
          </a:xfrm>
          <a:prstGeom prst="rect">
            <a:avLst/>
          </a:prstGeom>
          <a:gradFill>
            <a:gsLst>
              <a:gs pos="2000">
                <a:schemeClr val="accent1">
                  <a:lumMod val="5000"/>
                  <a:lumOff val="95000"/>
                  <a:alpha val="0"/>
                </a:schemeClr>
              </a:gs>
              <a:gs pos="35000">
                <a:srgbClr val="CDB8AD">
                  <a:alpha val="20000"/>
                </a:srgbClr>
              </a:gs>
              <a:gs pos="94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7354628" y="942361"/>
            <a:ext cx="2825756" cy="4400550"/>
            <a:chOff x="7721289" y="1228725"/>
            <a:chExt cx="2825756" cy="4400550"/>
          </a:xfrm>
          <a:solidFill>
            <a:srgbClr val="EDA221"/>
          </a:solidFill>
        </p:grpSpPr>
        <p:sp>
          <p:nvSpPr>
            <p:cNvPr id="4" name="任意多边形: 形状 3"/>
            <p:cNvSpPr/>
            <p:nvPr/>
          </p:nvSpPr>
          <p:spPr>
            <a:xfrm>
              <a:off x="7721289" y="1228725"/>
              <a:ext cx="2825756" cy="4400550"/>
            </a:xfrm>
            <a:custGeom>
              <a:avLst/>
              <a:gdLst>
                <a:gd name="connsiteX0" fmla="*/ 2576979 w 2825756"/>
                <a:gd name="connsiteY0" fmla="*/ 362685 h 4400550"/>
                <a:gd name="connsiteX1" fmla="*/ 2576979 w 2825756"/>
                <a:gd name="connsiteY1" fmla="*/ 3992147 h 4400550"/>
                <a:gd name="connsiteX2" fmla="*/ 2199786 w 2825756"/>
                <a:gd name="connsiteY2" fmla="*/ 3992147 h 4400550"/>
                <a:gd name="connsiteX3" fmla="*/ 2199786 w 2825756"/>
                <a:gd name="connsiteY3" fmla="*/ 3646597 h 4400550"/>
                <a:gd name="connsiteX4" fmla="*/ 2445696 w 2825756"/>
                <a:gd name="connsiteY4" fmla="*/ 3646597 h 4400550"/>
                <a:gd name="connsiteX5" fmla="*/ 2445696 w 2825756"/>
                <a:gd name="connsiteY5" fmla="*/ 3939804 h 4400550"/>
                <a:gd name="connsiteX6" fmla="*/ 2491415 w 2825756"/>
                <a:gd name="connsiteY6" fmla="*/ 3939804 h 4400550"/>
                <a:gd name="connsiteX7" fmla="*/ 2491415 w 2825756"/>
                <a:gd name="connsiteY7" fmla="*/ 3612471 h 4400550"/>
                <a:gd name="connsiteX8" fmla="*/ 2479822 w 2825756"/>
                <a:gd name="connsiteY8" fmla="*/ 3612471 h 4400550"/>
                <a:gd name="connsiteX9" fmla="*/ 2479822 w 2825756"/>
                <a:gd name="connsiteY9" fmla="*/ 3600878 h 4400550"/>
                <a:gd name="connsiteX10" fmla="*/ 2152489 w 2825756"/>
                <a:gd name="connsiteY10" fmla="*/ 3600878 h 4400550"/>
                <a:gd name="connsiteX11" fmla="*/ 2152489 w 2825756"/>
                <a:gd name="connsiteY11" fmla="*/ 3646597 h 4400550"/>
                <a:gd name="connsiteX12" fmla="*/ 2154066 w 2825756"/>
                <a:gd name="connsiteY12" fmla="*/ 3646597 h 4400550"/>
                <a:gd name="connsiteX13" fmla="*/ 2154066 w 2825756"/>
                <a:gd name="connsiteY13" fmla="*/ 4037865 h 4400550"/>
                <a:gd name="connsiteX14" fmla="*/ 2199786 w 2825756"/>
                <a:gd name="connsiteY14" fmla="*/ 4037865 h 4400550"/>
                <a:gd name="connsiteX15" fmla="*/ 2199786 w 2825756"/>
                <a:gd name="connsiteY15" fmla="*/ 4037867 h 4400550"/>
                <a:gd name="connsiteX16" fmla="*/ 2613910 w 2825756"/>
                <a:gd name="connsiteY16" fmla="*/ 4037867 h 4400550"/>
                <a:gd name="connsiteX17" fmla="*/ 2613910 w 2825756"/>
                <a:gd name="connsiteY17" fmla="*/ 4037865 h 4400550"/>
                <a:gd name="connsiteX18" fmla="*/ 2622698 w 2825756"/>
                <a:gd name="connsiteY18" fmla="*/ 4037865 h 4400550"/>
                <a:gd name="connsiteX19" fmla="*/ 2622698 w 2825756"/>
                <a:gd name="connsiteY19" fmla="*/ 362685 h 4400550"/>
                <a:gd name="connsiteX20" fmla="*/ 238471 w 2825756"/>
                <a:gd name="connsiteY20" fmla="*/ 362684 h 4400550"/>
                <a:gd name="connsiteX21" fmla="*/ 238471 w 2825756"/>
                <a:gd name="connsiteY21" fmla="*/ 362686 h 4400550"/>
                <a:gd name="connsiteX22" fmla="*/ 229683 w 2825756"/>
                <a:gd name="connsiteY22" fmla="*/ 362686 h 4400550"/>
                <a:gd name="connsiteX23" fmla="*/ 229683 w 2825756"/>
                <a:gd name="connsiteY23" fmla="*/ 4037866 h 4400550"/>
                <a:gd name="connsiteX24" fmla="*/ 275402 w 2825756"/>
                <a:gd name="connsiteY24" fmla="*/ 4037866 h 4400550"/>
                <a:gd name="connsiteX25" fmla="*/ 275402 w 2825756"/>
                <a:gd name="connsiteY25" fmla="*/ 408404 h 4400550"/>
                <a:gd name="connsiteX26" fmla="*/ 652595 w 2825756"/>
                <a:gd name="connsiteY26" fmla="*/ 408404 h 4400550"/>
                <a:gd name="connsiteX27" fmla="*/ 652595 w 2825756"/>
                <a:gd name="connsiteY27" fmla="*/ 753954 h 4400550"/>
                <a:gd name="connsiteX28" fmla="*/ 406685 w 2825756"/>
                <a:gd name="connsiteY28" fmla="*/ 753954 h 4400550"/>
                <a:gd name="connsiteX29" fmla="*/ 406685 w 2825756"/>
                <a:gd name="connsiteY29" fmla="*/ 460747 h 4400550"/>
                <a:gd name="connsiteX30" fmla="*/ 360966 w 2825756"/>
                <a:gd name="connsiteY30" fmla="*/ 460747 h 4400550"/>
                <a:gd name="connsiteX31" fmla="*/ 360966 w 2825756"/>
                <a:gd name="connsiteY31" fmla="*/ 788080 h 4400550"/>
                <a:gd name="connsiteX32" fmla="*/ 372559 w 2825756"/>
                <a:gd name="connsiteY32" fmla="*/ 788080 h 4400550"/>
                <a:gd name="connsiteX33" fmla="*/ 372559 w 2825756"/>
                <a:gd name="connsiteY33" fmla="*/ 799673 h 4400550"/>
                <a:gd name="connsiteX34" fmla="*/ 699892 w 2825756"/>
                <a:gd name="connsiteY34" fmla="*/ 799673 h 4400550"/>
                <a:gd name="connsiteX35" fmla="*/ 699892 w 2825756"/>
                <a:gd name="connsiteY35" fmla="*/ 753954 h 4400550"/>
                <a:gd name="connsiteX36" fmla="*/ 698315 w 2825756"/>
                <a:gd name="connsiteY36" fmla="*/ 753954 h 4400550"/>
                <a:gd name="connsiteX37" fmla="*/ 698315 w 2825756"/>
                <a:gd name="connsiteY37" fmla="*/ 362686 h 4400550"/>
                <a:gd name="connsiteX38" fmla="*/ 652595 w 2825756"/>
                <a:gd name="connsiteY38" fmla="*/ 362686 h 4400550"/>
                <a:gd name="connsiteX39" fmla="*/ 652595 w 2825756"/>
                <a:gd name="connsiteY39" fmla="*/ 362684 h 4400550"/>
                <a:gd name="connsiteX40" fmla="*/ 0 w 2825756"/>
                <a:gd name="connsiteY40" fmla="*/ 0 h 4400550"/>
                <a:gd name="connsiteX41" fmla="*/ 2825756 w 2825756"/>
                <a:gd name="connsiteY41" fmla="*/ 0 h 4400550"/>
                <a:gd name="connsiteX42" fmla="*/ 2825756 w 2825756"/>
                <a:gd name="connsiteY42" fmla="*/ 4400550 h 4400550"/>
                <a:gd name="connsiteX43" fmla="*/ 0 w 2825756"/>
                <a:gd name="connsiteY43" fmla="*/ 4400550 h 440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825756" h="4400550">
                  <a:moveTo>
                    <a:pt x="2576979" y="362685"/>
                  </a:moveTo>
                  <a:lnTo>
                    <a:pt x="2576979" y="3992147"/>
                  </a:lnTo>
                  <a:lnTo>
                    <a:pt x="2199786" y="3992147"/>
                  </a:lnTo>
                  <a:lnTo>
                    <a:pt x="2199786" y="3646597"/>
                  </a:lnTo>
                  <a:lnTo>
                    <a:pt x="2445696" y="3646597"/>
                  </a:lnTo>
                  <a:lnTo>
                    <a:pt x="2445696" y="3939804"/>
                  </a:lnTo>
                  <a:lnTo>
                    <a:pt x="2491415" y="3939804"/>
                  </a:lnTo>
                  <a:lnTo>
                    <a:pt x="2491415" y="3612471"/>
                  </a:lnTo>
                  <a:lnTo>
                    <a:pt x="2479822" y="3612471"/>
                  </a:lnTo>
                  <a:lnTo>
                    <a:pt x="2479822" y="3600878"/>
                  </a:lnTo>
                  <a:lnTo>
                    <a:pt x="2152489" y="3600878"/>
                  </a:lnTo>
                  <a:lnTo>
                    <a:pt x="2152489" y="3646597"/>
                  </a:lnTo>
                  <a:lnTo>
                    <a:pt x="2154066" y="3646597"/>
                  </a:lnTo>
                  <a:lnTo>
                    <a:pt x="2154066" y="4037865"/>
                  </a:lnTo>
                  <a:lnTo>
                    <a:pt x="2199786" y="4037865"/>
                  </a:lnTo>
                  <a:lnTo>
                    <a:pt x="2199786" y="4037867"/>
                  </a:lnTo>
                  <a:lnTo>
                    <a:pt x="2613910" y="4037867"/>
                  </a:lnTo>
                  <a:lnTo>
                    <a:pt x="2613910" y="4037865"/>
                  </a:lnTo>
                  <a:lnTo>
                    <a:pt x="2622698" y="4037865"/>
                  </a:lnTo>
                  <a:lnTo>
                    <a:pt x="2622698" y="362685"/>
                  </a:lnTo>
                  <a:close/>
                  <a:moveTo>
                    <a:pt x="238471" y="362684"/>
                  </a:moveTo>
                  <a:lnTo>
                    <a:pt x="238471" y="362686"/>
                  </a:lnTo>
                  <a:lnTo>
                    <a:pt x="229683" y="362686"/>
                  </a:lnTo>
                  <a:lnTo>
                    <a:pt x="229683" y="4037866"/>
                  </a:lnTo>
                  <a:lnTo>
                    <a:pt x="275402" y="4037866"/>
                  </a:lnTo>
                  <a:lnTo>
                    <a:pt x="275402" y="408404"/>
                  </a:lnTo>
                  <a:lnTo>
                    <a:pt x="652595" y="408404"/>
                  </a:lnTo>
                  <a:lnTo>
                    <a:pt x="652595" y="753954"/>
                  </a:lnTo>
                  <a:lnTo>
                    <a:pt x="406685" y="753954"/>
                  </a:lnTo>
                  <a:lnTo>
                    <a:pt x="406685" y="460747"/>
                  </a:lnTo>
                  <a:lnTo>
                    <a:pt x="360966" y="460747"/>
                  </a:lnTo>
                  <a:lnTo>
                    <a:pt x="360966" y="788080"/>
                  </a:lnTo>
                  <a:lnTo>
                    <a:pt x="372559" y="788080"/>
                  </a:lnTo>
                  <a:lnTo>
                    <a:pt x="372559" y="799673"/>
                  </a:lnTo>
                  <a:lnTo>
                    <a:pt x="699892" y="799673"/>
                  </a:lnTo>
                  <a:lnTo>
                    <a:pt x="699892" y="753954"/>
                  </a:lnTo>
                  <a:lnTo>
                    <a:pt x="698315" y="753954"/>
                  </a:lnTo>
                  <a:lnTo>
                    <a:pt x="698315" y="362686"/>
                  </a:lnTo>
                  <a:lnTo>
                    <a:pt x="652595" y="362686"/>
                  </a:lnTo>
                  <a:lnTo>
                    <a:pt x="652595" y="362684"/>
                  </a:lnTo>
                  <a:close/>
                  <a:moveTo>
                    <a:pt x="0" y="0"/>
                  </a:moveTo>
                  <a:lnTo>
                    <a:pt x="2825756" y="0"/>
                  </a:lnTo>
                  <a:lnTo>
                    <a:pt x="2825756" y="4400550"/>
                  </a:lnTo>
                  <a:lnTo>
                    <a:pt x="0" y="44005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flipH="1">
              <a:off x="8279567" y="2459504"/>
              <a:ext cx="830997" cy="1938992"/>
            </a:xfrm>
            <a:prstGeom prst="rect">
              <a:avLst/>
            </a:prstGeom>
            <a:grpFill/>
            <a:ln>
              <a:noFill/>
            </a:ln>
          </p:spPr>
          <p:txBody>
            <a:bodyPr wrap="square" rtlCol="0">
              <a:spAutoFit/>
            </a:bodyPr>
            <a:lstStyle/>
            <a:p>
              <a:r>
                <a:rPr lang="zh-CN" altLang="en-US" sz="4000" dirty="0">
                  <a:solidFill>
                    <a:schemeClr val="bg1"/>
                  </a:solidFill>
                  <a:latin typeface="站酷小薇LOGO体" panose="02010600010101010101" pitchFamily="2" charset="-122"/>
                  <a:ea typeface="站酷小薇LOGO体" panose="02010600010101010101" pitchFamily="2" charset="-122"/>
                </a:rPr>
                <a:t>致  </a:t>
              </a:r>
              <a:endParaRPr lang="en-US" altLang="zh-CN" sz="4000" dirty="0">
                <a:solidFill>
                  <a:schemeClr val="bg1"/>
                </a:solidFill>
                <a:latin typeface="站酷小薇LOGO体" panose="02010600010101010101" pitchFamily="2" charset="-122"/>
                <a:ea typeface="站酷小薇LOGO体" panose="02010600010101010101" pitchFamily="2" charset="-122"/>
              </a:endParaRPr>
            </a:p>
            <a:p>
              <a:endParaRPr lang="en-US" altLang="zh-CN" sz="4000" dirty="0">
                <a:solidFill>
                  <a:schemeClr val="bg1"/>
                </a:solidFill>
                <a:latin typeface="站酷小薇LOGO体" panose="02010600010101010101" pitchFamily="2" charset="-122"/>
                <a:ea typeface="站酷小薇LOGO体" panose="02010600010101010101" pitchFamily="2" charset="-122"/>
              </a:endParaRPr>
            </a:p>
            <a:p>
              <a:r>
                <a:rPr lang="zh-CN" altLang="en-US" sz="4000" dirty="0">
                  <a:solidFill>
                    <a:schemeClr val="bg1"/>
                  </a:solidFill>
                  <a:latin typeface="站酷小薇LOGO体" panose="02010600010101010101" pitchFamily="2" charset="-122"/>
                  <a:ea typeface="站酷小薇LOGO体" panose="02010600010101010101" pitchFamily="2" charset="-122"/>
                </a:rPr>
                <a:t>谢 </a:t>
              </a:r>
            </a:p>
          </p:txBody>
        </p:sp>
        <p:sp>
          <p:nvSpPr>
            <p:cNvPr id="6" name="矩形 5"/>
            <p:cNvSpPr/>
            <p:nvPr/>
          </p:nvSpPr>
          <p:spPr>
            <a:xfrm>
              <a:off x="9274806" y="1801453"/>
              <a:ext cx="553998" cy="3617075"/>
            </a:xfrm>
            <a:prstGeom prst="rect">
              <a:avLst/>
            </a:prstGeom>
            <a:grpFill/>
            <a:ln>
              <a:noFill/>
            </a:ln>
          </p:spPr>
          <p:txBody>
            <a:bodyPr vert="eaVert" wrap="square">
              <a:spAutoFit/>
            </a:bodyPr>
            <a:lstStyle/>
            <a:p>
              <a:pPr algn="ctr"/>
              <a:r>
                <a:rPr lang="en-US" altLang="zh-CN"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rPr>
                <a:t>The man who has made up his mind to win will never say impossible</a:t>
              </a:r>
              <a:endParaRPr lang="zh-CN" altLang="en-US"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id="{B2AF2423-74DA-4324-A508-1E094A061F78}"/>
              </a:ext>
            </a:extLst>
          </p:cNvPr>
          <p:cNvGrpSpPr/>
          <p:nvPr/>
        </p:nvGrpSpPr>
        <p:grpSpPr>
          <a:xfrm>
            <a:off x="7465652" y="1491043"/>
            <a:ext cx="1065099" cy="688802"/>
            <a:chOff x="7384437" y="806121"/>
            <a:chExt cx="1065099" cy="688802"/>
          </a:xfrm>
        </p:grpSpPr>
        <p:sp>
          <p:nvSpPr>
            <p:cNvPr id="2" name="文本框 1">
              <a:extLst>
                <a:ext uri="{FF2B5EF4-FFF2-40B4-BE49-F238E27FC236}">
                  <a16:creationId xmlns:a16="http://schemas.microsoft.com/office/drawing/2014/main" id="{51462C79-EED8-4446-9394-C84809A93914}"/>
                </a:ext>
              </a:extLst>
            </p:cNvPr>
            <p:cNvSpPr txBox="1"/>
            <p:nvPr/>
          </p:nvSpPr>
          <p:spPr>
            <a:xfrm>
              <a:off x="7384437" y="806121"/>
              <a:ext cx="573232" cy="530770"/>
            </a:xfrm>
            <a:custGeom>
              <a:avLst/>
              <a:gdLst/>
              <a:ahLst/>
              <a:cxnLst/>
              <a:rect l="l" t="t" r="r" b="b"/>
              <a:pathLst>
                <a:path w="900113" h="833437">
                  <a:moveTo>
                    <a:pt x="690563" y="795337"/>
                  </a:moveTo>
                  <a:lnTo>
                    <a:pt x="721023" y="795337"/>
                  </a:lnTo>
                  <a:lnTo>
                    <a:pt x="690563" y="813360"/>
                  </a:lnTo>
                  <a:close/>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81063" y="0"/>
                  </a:moveTo>
                  <a:lnTo>
                    <a:pt x="900113" y="0"/>
                  </a:lnTo>
                  <a:lnTo>
                    <a:pt x="900113" y="689370"/>
                  </a:lnTo>
                  <a:lnTo>
                    <a:pt x="821267" y="736023"/>
                  </a:lnTo>
                  <a:lnTo>
                    <a:pt x="823913" y="719658"/>
                  </a:lnTo>
                  <a:lnTo>
                    <a:pt x="823913" y="147339"/>
                  </a:lnTo>
                  <a:cubicBezTo>
                    <a:pt x="823913" y="134739"/>
                    <a:pt x="819944" y="124494"/>
                    <a:pt x="812006" y="116606"/>
                  </a:cubicBezTo>
                  <a:cubicBezTo>
                    <a:pt x="804069" y="108719"/>
                    <a:pt x="792162" y="104775"/>
                    <a:pt x="776287" y="104775"/>
                  </a:cubicBezTo>
                  <a:lnTo>
                    <a:pt x="690563" y="104775"/>
                  </a:lnTo>
                  <a:lnTo>
                    <a:pt x="690563" y="76200"/>
                  </a:lnTo>
                  <a:lnTo>
                    <a:pt x="733425" y="76200"/>
                  </a:lnTo>
                  <a:cubicBezTo>
                    <a:pt x="771525" y="76200"/>
                    <a:pt x="802481" y="69850"/>
                    <a:pt x="826294" y="57150"/>
                  </a:cubicBezTo>
                  <a:cubicBezTo>
                    <a:pt x="850106" y="44450"/>
                    <a:pt x="868363" y="25400"/>
                    <a:pt x="881063"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4"/>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b="1" dirty="0">
                <a:solidFill>
                  <a:srgbClr val="AD6126"/>
                </a:solidFill>
                <a:latin typeface="幼圆" panose="02010509060101010101" pitchFamily="49" charset="-122"/>
                <a:ea typeface="幼圆" panose="02010509060101010101" pitchFamily="49" charset="-122"/>
              </a:endParaRPr>
            </a:p>
          </p:txBody>
        </p:sp>
        <p:cxnSp>
          <p:nvCxnSpPr>
            <p:cNvPr id="3" name="直接连接符 2">
              <a:extLst>
                <a:ext uri="{FF2B5EF4-FFF2-40B4-BE49-F238E27FC236}">
                  <a16:creationId xmlns:a16="http://schemas.microsoft.com/office/drawing/2014/main" id="{1D95A4E9-B9A9-4823-9C3E-3F97BCF3B0C7}"/>
                </a:ext>
              </a:extLst>
            </p:cNvPr>
            <p:cNvCxnSpPr/>
            <p:nvPr/>
          </p:nvCxnSpPr>
          <p:spPr>
            <a:xfrm flipH="1">
              <a:off x="7533737" y="935453"/>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13" name="组合 12">
            <a:extLst>
              <a:ext uri="{FF2B5EF4-FFF2-40B4-BE49-F238E27FC236}">
                <a16:creationId xmlns:a16="http://schemas.microsoft.com/office/drawing/2014/main" id="{CDE274CB-D43D-4D29-8ABC-F541929BCFEA}"/>
              </a:ext>
            </a:extLst>
          </p:cNvPr>
          <p:cNvGrpSpPr/>
          <p:nvPr/>
        </p:nvGrpSpPr>
        <p:grpSpPr>
          <a:xfrm>
            <a:off x="7522188" y="2606814"/>
            <a:ext cx="1075500" cy="690809"/>
            <a:chOff x="7413609" y="1847682"/>
            <a:chExt cx="1075500" cy="690809"/>
          </a:xfrm>
        </p:grpSpPr>
        <p:sp>
          <p:nvSpPr>
            <p:cNvPr id="4" name="文本框 3">
              <a:extLst>
                <a:ext uri="{FF2B5EF4-FFF2-40B4-BE49-F238E27FC236}">
                  <a16:creationId xmlns:a16="http://schemas.microsoft.com/office/drawing/2014/main" id="{E3E11741-E0AE-4C99-8BB0-FA2B455F1FD4}"/>
                </a:ext>
              </a:extLst>
            </p:cNvPr>
            <p:cNvSpPr txBox="1"/>
            <p:nvPr/>
          </p:nvSpPr>
          <p:spPr>
            <a:xfrm>
              <a:off x="7413609" y="1847682"/>
              <a:ext cx="708334" cy="518505"/>
            </a:xfrm>
            <a:custGeom>
              <a:avLst/>
              <a:gdLst/>
              <a:ahLst/>
              <a:cxnLst/>
              <a:rect l="l" t="t" r="r" b="b"/>
              <a:pathLst>
                <a:path w="1076325" h="833437">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52487" y="0"/>
                  </a:moveTo>
                  <a:cubicBezTo>
                    <a:pt x="928687" y="0"/>
                    <a:pt x="985044" y="19050"/>
                    <a:pt x="1021556" y="57150"/>
                  </a:cubicBezTo>
                  <a:cubicBezTo>
                    <a:pt x="1058069" y="95250"/>
                    <a:pt x="1076325" y="142875"/>
                    <a:pt x="1076325" y="200025"/>
                  </a:cubicBezTo>
                  <a:cubicBezTo>
                    <a:pt x="1076325" y="238125"/>
                    <a:pt x="1067594" y="276225"/>
                    <a:pt x="1050131" y="314325"/>
                  </a:cubicBezTo>
                  <a:cubicBezTo>
                    <a:pt x="1032669" y="352425"/>
                    <a:pt x="1004887" y="388937"/>
                    <a:pt x="966787" y="423862"/>
                  </a:cubicBezTo>
                  <a:cubicBezTo>
                    <a:pt x="874712" y="512762"/>
                    <a:pt x="804069" y="584993"/>
                    <a:pt x="754856" y="640556"/>
                  </a:cubicBezTo>
                  <a:cubicBezTo>
                    <a:pt x="705644" y="696118"/>
                    <a:pt x="676275" y="733425"/>
                    <a:pt x="666750" y="752475"/>
                  </a:cubicBezTo>
                  <a:lnTo>
                    <a:pt x="816557" y="752475"/>
                  </a:lnTo>
                  <a:lnTo>
                    <a:pt x="695300" y="823912"/>
                  </a:lnTo>
                  <a:lnTo>
                    <a:pt x="614363" y="823912"/>
                  </a:lnTo>
                  <a:lnTo>
                    <a:pt x="614363" y="762000"/>
                  </a:lnTo>
                  <a:cubicBezTo>
                    <a:pt x="630237" y="733425"/>
                    <a:pt x="656431" y="696912"/>
                    <a:pt x="692944" y="652462"/>
                  </a:cubicBezTo>
                  <a:cubicBezTo>
                    <a:pt x="729456" y="608012"/>
                    <a:pt x="777875" y="555625"/>
                    <a:pt x="838200" y="495300"/>
                  </a:cubicBezTo>
                  <a:cubicBezTo>
                    <a:pt x="890538" y="440779"/>
                    <a:pt x="929022" y="389458"/>
                    <a:pt x="953653" y="341337"/>
                  </a:cubicBezTo>
                  <a:cubicBezTo>
                    <a:pt x="978285" y="293216"/>
                    <a:pt x="990600" y="248295"/>
                    <a:pt x="990600" y="206573"/>
                  </a:cubicBezTo>
                  <a:cubicBezTo>
                    <a:pt x="990600" y="148877"/>
                    <a:pt x="977900" y="104787"/>
                    <a:pt x="952500" y="74302"/>
                  </a:cubicBezTo>
                  <a:cubicBezTo>
                    <a:pt x="927100" y="43817"/>
                    <a:pt x="889000" y="28575"/>
                    <a:pt x="838200" y="28575"/>
                  </a:cubicBezTo>
                  <a:cubicBezTo>
                    <a:pt x="800100" y="28575"/>
                    <a:pt x="767556" y="39092"/>
                    <a:pt x="740569" y="60126"/>
                  </a:cubicBezTo>
                  <a:cubicBezTo>
                    <a:pt x="713581" y="81161"/>
                    <a:pt x="700087" y="107875"/>
                    <a:pt x="700087" y="140270"/>
                  </a:cubicBezTo>
                  <a:cubicBezTo>
                    <a:pt x="700087" y="159668"/>
                    <a:pt x="705644" y="175840"/>
                    <a:pt x="716756" y="188788"/>
                  </a:cubicBezTo>
                  <a:cubicBezTo>
                    <a:pt x="727869" y="201736"/>
                    <a:pt x="733425" y="214684"/>
                    <a:pt x="733425" y="227632"/>
                  </a:cubicBezTo>
                  <a:cubicBezTo>
                    <a:pt x="733425" y="243855"/>
                    <a:pt x="729630" y="256009"/>
                    <a:pt x="722040" y="264095"/>
                  </a:cubicBezTo>
                  <a:cubicBezTo>
                    <a:pt x="714449" y="272182"/>
                    <a:pt x="703064" y="276225"/>
                    <a:pt x="687884" y="276225"/>
                  </a:cubicBezTo>
                  <a:cubicBezTo>
                    <a:pt x="669677" y="276225"/>
                    <a:pt x="655253" y="270668"/>
                    <a:pt x="644612" y="259556"/>
                  </a:cubicBezTo>
                  <a:cubicBezTo>
                    <a:pt x="633971" y="248443"/>
                    <a:pt x="628650" y="230187"/>
                    <a:pt x="628650" y="204787"/>
                  </a:cubicBezTo>
                  <a:cubicBezTo>
                    <a:pt x="628650" y="138112"/>
                    <a:pt x="652463" y="87312"/>
                    <a:pt x="700087" y="52387"/>
                  </a:cubicBezTo>
                  <a:cubicBezTo>
                    <a:pt x="747713" y="17462"/>
                    <a:pt x="798513" y="0"/>
                    <a:pt x="852487"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5"/>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7" name="直接连接符 6">
              <a:extLst>
                <a:ext uri="{FF2B5EF4-FFF2-40B4-BE49-F238E27FC236}">
                  <a16:creationId xmlns:a16="http://schemas.microsoft.com/office/drawing/2014/main" id="{1155BBDE-66C3-48B0-BDED-F0412293DAEB}"/>
                </a:ext>
              </a:extLst>
            </p:cNvPr>
            <p:cNvCxnSpPr/>
            <p:nvPr/>
          </p:nvCxnSpPr>
          <p:spPr>
            <a:xfrm flipH="1">
              <a:off x="7573310" y="1979021"/>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22" name="组合 21">
            <a:extLst>
              <a:ext uri="{FF2B5EF4-FFF2-40B4-BE49-F238E27FC236}">
                <a16:creationId xmlns:a16="http://schemas.microsoft.com/office/drawing/2014/main" id="{3E100ECA-62C2-4BC8-8D79-4F48B8FE2934}"/>
              </a:ext>
            </a:extLst>
          </p:cNvPr>
          <p:cNvGrpSpPr/>
          <p:nvPr/>
        </p:nvGrpSpPr>
        <p:grpSpPr>
          <a:xfrm>
            <a:off x="7637051" y="3658854"/>
            <a:ext cx="1025564" cy="706049"/>
            <a:chOff x="7408449" y="2900140"/>
            <a:chExt cx="1025564" cy="706049"/>
          </a:xfrm>
        </p:grpSpPr>
        <p:sp>
          <p:nvSpPr>
            <p:cNvPr id="5" name="文本框 4">
              <a:extLst>
                <a:ext uri="{FF2B5EF4-FFF2-40B4-BE49-F238E27FC236}">
                  <a16:creationId xmlns:a16="http://schemas.microsoft.com/office/drawing/2014/main" id="{EFCD55F1-7E53-4D94-B849-03B234E0F197}"/>
                </a:ext>
              </a:extLst>
            </p:cNvPr>
            <p:cNvSpPr txBox="1"/>
            <p:nvPr/>
          </p:nvSpPr>
          <p:spPr>
            <a:xfrm>
              <a:off x="7408449" y="2900140"/>
              <a:ext cx="673921" cy="515979"/>
            </a:xfrm>
            <a:custGeom>
              <a:avLst/>
              <a:gdLst/>
              <a:ahLst/>
              <a:cxnLst/>
              <a:rect l="l" t="t" r="r" b="b"/>
              <a:pathLst>
                <a:path w="1083170" h="833437">
                  <a:moveTo>
                    <a:pt x="678582" y="604837"/>
                  </a:moveTo>
                  <a:cubicBezTo>
                    <a:pt x="696789" y="604837"/>
                    <a:pt x="709687" y="612155"/>
                    <a:pt x="717277" y="626789"/>
                  </a:cubicBezTo>
                  <a:cubicBezTo>
                    <a:pt x="724868" y="641424"/>
                    <a:pt x="728663" y="653628"/>
                    <a:pt x="728663" y="663401"/>
                  </a:cubicBezTo>
                  <a:cubicBezTo>
                    <a:pt x="728663" y="679673"/>
                    <a:pt x="725488" y="693489"/>
                    <a:pt x="719138" y="704850"/>
                  </a:cubicBezTo>
                  <a:cubicBezTo>
                    <a:pt x="712788" y="716210"/>
                    <a:pt x="709613" y="726777"/>
                    <a:pt x="709613" y="736550"/>
                  </a:cubicBezTo>
                  <a:cubicBezTo>
                    <a:pt x="709613" y="756096"/>
                    <a:pt x="721680" y="772368"/>
                    <a:pt x="745815" y="785366"/>
                  </a:cubicBezTo>
                  <a:lnTo>
                    <a:pt x="749812" y="786901"/>
                  </a:lnTo>
                  <a:lnTo>
                    <a:pt x="720682" y="804171"/>
                  </a:lnTo>
                  <a:lnTo>
                    <a:pt x="685800" y="785812"/>
                  </a:lnTo>
                  <a:cubicBezTo>
                    <a:pt x="644525" y="754062"/>
                    <a:pt x="623888" y="717550"/>
                    <a:pt x="623888" y="676275"/>
                  </a:cubicBezTo>
                  <a:cubicBezTo>
                    <a:pt x="623888" y="657225"/>
                    <a:pt x="629965" y="640556"/>
                    <a:pt x="642119" y="626268"/>
                  </a:cubicBezTo>
                  <a:cubicBezTo>
                    <a:pt x="654273" y="611981"/>
                    <a:pt x="666428" y="604837"/>
                    <a:pt x="678582" y="604837"/>
                  </a:cubicBezTo>
                  <a:close/>
                  <a:moveTo>
                    <a:pt x="247725" y="38100"/>
                  </a:moveTo>
                  <a:cubicBezTo>
                    <a:pt x="201886" y="38100"/>
                    <a:pt x="163426" y="72231"/>
                    <a:pt x="132346" y="140493"/>
                  </a:cubicBezTo>
                  <a:cubicBezTo>
                    <a:pt x="101265" y="208756"/>
                    <a:pt x="85725" y="300037"/>
                    <a:pt x="85725" y="414337"/>
                  </a:cubicBezTo>
                  <a:cubicBezTo>
                    <a:pt x="85725" y="534987"/>
                    <a:pt x="101265" y="628650"/>
                    <a:pt x="132346" y="695325"/>
                  </a:cubicBezTo>
                  <a:cubicBezTo>
                    <a:pt x="163426" y="762000"/>
                    <a:pt x="201886" y="795337"/>
                    <a:pt x="247725" y="795337"/>
                  </a:cubicBezTo>
                  <a:cubicBezTo>
                    <a:pt x="296838" y="795337"/>
                    <a:pt x="335298" y="762000"/>
                    <a:pt x="363104" y="695325"/>
                  </a:cubicBezTo>
                  <a:cubicBezTo>
                    <a:pt x="390910" y="628650"/>
                    <a:pt x="404813" y="534987"/>
                    <a:pt x="404813" y="414337"/>
                  </a:cubicBezTo>
                  <a:cubicBezTo>
                    <a:pt x="404813" y="300037"/>
                    <a:pt x="391716" y="208756"/>
                    <a:pt x="365522" y="140493"/>
                  </a:cubicBezTo>
                  <a:cubicBezTo>
                    <a:pt x="339328" y="72231"/>
                    <a:pt x="300063" y="38100"/>
                    <a:pt x="247725" y="38100"/>
                  </a:cubicBezTo>
                  <a:close/>
                  <a:moveTo>
                    <a:pt x="842963" y="0"/>
                  </a:moveTo>
                  <a:cubicBezTo>
                    <a:pt x="906463" y="0"/>
                    <a:pt x="957263" y="20017"/>
                    <a:pt x="995363" y="60052"/>
                  </a:cubicBezTo>
                  <a:cubicBezTo>
                    <a:pt x="1033463" y="100087"/>
                    <a:pt x="1052513" y="142527"/>
                    <a:pt x="1052513" y="187374"/>
                  </a:cubicBezTo>
                  <a:cubicBezTo>
                    <a:pt x="1052513" y="235446"/>
                    <a:pt x="1040606" y="276299"/>
                    <a:pt x="1016794" y="309934"/>
                  </a:cubicBezTo>
                  <a:cubicBezTo>
                    <a:pt x="992981" y="343569"/>
                    <a:pt x="955675" y="368399"/>
                    <a:pt x="904875" y="384423"/>
                  </a:cubicBezTo>
                  <a:cubicBezTo>
                    <a:pt x="974725" y="409624"/>
                    <a:pt x="1022350" y="442714"/>
                    <a:pt x="1047750" y="483691"/>
                  </a:cubicBezTo>
                  <a:cubicBezTo>
                    <a:pt x="1060450" y="504180"/>
                    <a:pt x="1069975" y="524662"/>
                    <a:pt x="1076325" y="545138"/>
                  </a:cubicBezTo>
                  <a:lnTo>
                    <a:pt x="1083170" y="589266"/>
                  </a:lnTo>
                  <a:lnTo>
                    <a:pt x="994921" y="641585"/>
                  </a:lnTo>
                  <a:lnTo>
                    <a:pt x="1000125" y="597619"/>
                  </a:lnTo>
                  <a:cubicBezTo>
                    <a:pt x="1000125" y="539774"/>
                    <a:pt x="985044" y="493179"/>
                    <a:pt x="954881" y="457832"/>
                  </a:cubicBezTo>
                  <a:cubicBezTo>
                    <a:pt x="924719" y="422486"/>
                    <a:pt x="868363" y="404812"/>
                    <a:pt x="785813" y="404812"/>
                  </a:cubicBezTo>
                  <a:lnTo>
                    <a:pt x="785813" y="376237"/>
                  </a:lnTo>
                  <a:cubicBezTo>
                    <a:pt x="847676" y="376237"/>
                    <a:pt x="893304" y="360734"/>
                    <a:pt x="922697" y="329728"/>
                  </a:cubicBezTo>
                  <a:cubicBezTo>
                    <a:pt x="952091" y="298723"/>
                    <a:pt x="966788" y="255463"/>
                    <a:pt x="966788" y="199950"/>
                  </a:cubicBezTo>
                  <a:cubicBezTo>
                    <a:pt x="966788" y="154260"/>
                    <a:pt x="955117" y="114275"/>
                    <a:pt x="931776" y="79995"/>
                  </a:cubicBezTo>
                  <a:cubicBezTo>
                    <a:pt x="908435" y="45715"/>
                    <a:pt x="871885" y="28575"/>
                    <a:pt x="822127" y="28575"/>
                  </a:cubicBezTo>
                  <a:cubicBezTo>
                    <a:pt x="800348" y="28575"/>
                    <a:pt x="776945" y="34267"/>
                    <a:pt x="751917" y="45653"/>
                  </a:cubicBezTo>
                  <a:cubicBezTo>
                    <a:pt x="726889" y="57038"/>
                    <a:pt x="714375" y="75728"/>
                    <a:pt x="714375" y="101724"/>
                  </a:cubicBezTo>
                  <a:cubicBezTo>
                    <a:pt x="714375" y="127769"/>
                    <a:pt x="717550" y="144040"/>
                    <a:pt x="723900" y="150539"/>
                  </a:cubicBezTo>
                  <a:cubicBezTo>
                    <a:pt x="730250" y="157038"/>
                    <a:pt x="733425" y="165174"/>
                    <a:pt x="733425" y="174947"/>
                  </a:cubicBezTo>
                  <a:cubicBezTo>
                    <a:pt x="733425" y="191219"/>
                    <a:pt x="730250" y="204229"/>
                    <a:pt x="723900" y="213977"/>
                  </a:cubicBezTo>
                  <a:cubicBezTo>
                    <a:pt x="717550" y="223726"/>
                    <a:pt x="706438" y="228600"/>
                    <a:pt x="690563" y="228600"/>
                  </a:cubicBezTo>
                  <a:cubicBezTo>
                    <a:pt x="677863" y="228600"/>
                    <a:pt x="665956" y="223837"/>
                    <a:pt x="654844" y="214312"/>
                  </a:cubicBezTo>
                  <a:cubicBezTo>
                    <a:pt x="643731" y="204787"/>
                    <a:pt x="638175" y="187325"/>
                    <a:pt x="638175" y="161925"/>
                  </a:cubicBezTo>
                  <a:cubicBezTo>
                    <a:pt x="638175" y="114300"/>
                    <a:pt x="658813" y="75406"/>
                    <a:pt x="700088" y="45243"/>
                  </a:cubicBezTo>
                  <a:cubicBezTo>
                    <a:pt x="741363" y="15081"/>
                    <a:pt x="788988" y="0"/>
                    <a:pt x="842963" y="0"/>
                  </a:cubicBezTo>
                  <a:close/>
                  <a:moveTo>
                    <a:pt x="247650" y="0"/>
                  </a:moveTo>
                  <a:cubicBezTo>
                    <a:pt x="317500" y="0"/>
                    <a:pt x="375444" y="36512"/>
                    <a:pt x="421481" y="109537"/>
                  </a:cubicBezTo>
                  <a:cubicBezTo>
                    <a:pt x="467519" y="182562"/>
                    <a:pt x="490538" y="284162"/>
                    <a:pt x="490538" y="414337"/>
                  </a:cubicBezTo>
                  <a:cubicBezTo>
                    <a:pt x="490538" y="544512"/>
                    <a:pt x="467519" y="646906"/>
                    <a:pt x="421481" y="721518"/>
                  </a:cubicBezTo>
                  <a:cubicBezTo>
                    <a:pt x="375444" y="796131"/>
                    <a:pt x="317500" y="833437"/>
                    <a:pt x="247650" y="833437"/>
                  </a:cubicBezTo>
                  <a:cubicBezTo>
                    <a:pt x="177800" y="833437"/>
                    <a:pt x="119063" y="796925"/>
                    <a:pt x="71438" y="723900"/>
                  </a:cubicBezTo>
                  <a:cubicBezTo>
                    <a:pt x="23813" y="650875"/>
                    <a:pt x="0" y="547687"/>
                    <a:pt x="0" y="414337"/>
                  </a:cubicBezTo>
                  <a:cubicBezTo>
                    <a:pt x="0" y="290512"/>
                    <a:pt x="23019" y="190500"/>
                    <a:pt x="69057"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8" name="直接连接符 7">
              <a:extLst>
                <a:ext uri="{FF2B5EF4-FFF2-40B4-BE49-F238E27FC236}">
                  <a16:creationId xmlns:a16="http://schemas.microsoft.com/office/drawing/2014/main" id="{FC40EEEA-082D-4E9C-AD82-845A3CAF94C9}"/>
                </a:ext>
              </a:extLst>
            </p:cNvPr>
            <p:cNvCxnSpPr/>
            <p:nvPr/>
          </p:nvCxnSpPr>
          <p:spPr>
            <a:xfrm flipH="1">
              <a:off x="7518214" y="3046719"/>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10" name="文本框 9">
            <a:hlinkClick r:id="rId2" action="ppaction://hlinksldjump"/>
            <a:extLst>
              <a:ext uri="{FF2B5EF4-FFF2-40B4-BE49-F238E27FC236}">
                <a16:creationId xmlns:a16="http://schemas.microsoft.com/office/drawing/2014/main" id="{05B6A5CE-6A84-4F53-8C7A-8BA37259B15A}"/>
              </a:ext>
            </a:extLst>
          </p:cNvPr>
          <p:cNvSpPr txBox="1"/>
          <p:nvPr/>
        </p:nvSpPr>
        <p:spPr>
          <a:xfrm>
            <a:off x="8618315" y="1567818"/>
            <a:ext cx="1415772" cy="461665"/>
          </a:xfrm>
          <a:prstGeom prst="rect">
            <a:avLst/>
          </a:prstGeom>
          <a:noFill/>
        </p:spPr>
        <p:txBody>
          <a:bodyPr wrap="none" rtlCol="0">
            <a:spAutoFit/>
          </a:bodyPr>
          <a:lstStyle/>
          <a:p>
            <a:r>
              <a:rPr lang="zh-CN" altLang="en-US" sz="2400" b="1" dirty="0">
                <a:hlinkClick r:id="rId2" action="ppaction://hlinksldjump"/>
              </a:rPr>
              <a:t>粒子系统</a:t>
            </a:r>
            <a:endParaRPr lang="zh-CN" altLang="en-US" sz="2400" b="1" dirty="0">
              <a:solidFill>
                <a:srgbClr val="AD6126"/>
              </a:solidFill>
              <a:latin typeface="站酷小薇LOGO体" panose="02010600010101010101" pitchFamily="2" charset="-122"/>
              <a:ea typeface="站酷小薇LOGO体" panose="02010600010101010101" pitchFamily="2" charset="-122"/>
            </a:endParaRPr>
          </a:p>
        </p:txBody>
      </p:sp>
      <p:sp>
        <p:nvSpPr>
          <p:cNvPr id="11" name="文本框 10">
            <a:hlinkClick r:id="rId3" action="ppaction://hlinksldjump"/>
            <a:extLst>
              <a:ext uri="{FF2B5EF4-FFF2-40B4-BE49-F238E27FC236}">
                <a16:creationId xmlns:a16="http://schemas.microsoft.com/office/drawing/2014/main" id="{9ABC2E97-B359-4AB2-848B-D2653B68151A}"/>
              </a:ext>
            </a:extLst>
          </p:cNvPr>
          <p:cNvSpPr txBox="1"/>
          <p:nvPr/>
        </p:nvSpPr>
        <p:spPr>
          <a:xfrm>
            <a:off x="8702329" y="2556223"/>
            <a:ext cx="1415772" cy="461665"/>
          </a:xfrm>
          <a:prstGeom prst="rect">
            <a:avLst/>
          </a:prstGeom>
          <a:noFill/>
        </p:spPr>
        <p:txBody>
          <a:bodyPr wrap="none" rtlCol="0">
            <a:spAutoFit/>
          </a:bodyPr>
          <a:lstStyle>
            <a:defPPr>
              <a:defRPr lang="zh-CN"/>
            </a:defPPr>
            <a:lvl1pPr>
              <a:defRPr sz="2400" b="1"/>
            </a:lvl1pPr>
          </a:lstStyle>
          <a:p>
            <a:r>
              <a:rPr lang="zh-CN" altLang="en-US" dirty="0">
                <a:hlinkClick r:id="rId3" action="ppaction://hlinksldjump"/>
              </a:rPr>
              <a:t>空间扭曲</a:t>
            </a:r>
            <a:endParaRPr lang="zh-CN" altLang="en-US" dirty="0"/>
          </a:p>
        </p:txBody>
      </p:sp>
      <p:sp>
        <p:nvSpPr>
          <p:cNvPr id="12" name="文本框 11">
            <a:hlinkClick r:id="rId4" action="ppaction://hlinksldjump"/>
            <a:extLst>
              <a:ext uri="{FF2B5EF4-FFF2-40B4-BE49-F238E27FC236}">
                <a16:creationId xmlns:a16="http://schemas.microsoft.com/office/drawing/2014/main" id="{434003EC-243D-457F-A944-3C9706F6BB77}"/>
              </a:ext>
            </a:extLst>
          </p:cNvPr>
          <p:cNvSpPr txBox="1"/>
          <p:nvPr/>
        </p:nvSpPr>
        <p:spPr>
          <a:xfrm>
            <a:off x="8720915" y="3605431"/>
            <a:ext cx="1500732" cy="461665"/>
          </a:xfrm>
          <a:prstGeom prst="rect">
            <a:avLst/>
          </a:prstGeom>
          <a:noFill/>
        </p:spPr>
        <p:txBody>
          <a:bodyPr wrap="none" rtlCol="0">
            <a:spAutoFit/>
          </a:bodyPr>
          <a:lstStyle>
            <a:defPPr>
              <a:defRPr lang="zh-CN"/>
            </a:defPPr>
            <a:lvl1pPr>
              <a:defRPr sz="2400" b="1"/>
            </a:lvl1pPr>
          </a:lstStyle>
          <a:p>
            <a:r>
              <a:rPr lang="zh-CN" altLang="en-US" dirty="0">
                <a:hlinkClick r:id="rId5" action="ppaction://hlinksldjump"/>
              </a:rPr>
              <a:t>课堂演练 </a:t>
            </a:r>
            <a:endParaRPr lang="zh-CN" altLang="en-US" dirty="0"/>
          </a:p>
        </p:txBody>
      </p:sp>
      <p:grpSp>
        <p:nvGrpSpPr>
          <p:cNvPr id="23" name="组合 22">
            <a:extLst>
              <a:ext uri="{FF2B5EF4-FFF2-40B4-BE49-F238E27FC236}">
                <a16:creationId xmlns:a16="http://schemas.microsoft.com/office/drawing/2014/main" id="{A55D7E71-5A8B-43E9-A131-22CBFAA15D66}"/>
              </a:ext>
            </a:extLst>
          </p:cNvPr>
          <p:cNvGrpSpPr/>
          <p:nvPr/>
        </p:nvGrpSpPr>
        <p:grpSpPr>
          <a:xfrm>
            <a:off x="7645859" y="4674978"/>
            <a:ext cx="1056470" cy="690912"/>
            <a:chOff x="7417257" y="3916264"/>
            <a:chExt cx="1056470" cy="690912"/>
          </a:xfrm>
        </p:grpSpPr>
        <p:sp>
          <p:nvSpPr>
            <p:cNvPr id="14" name="文本框 13">
              <a:extLst>
                <a:ext uri="{FF2B5EF4-FFF2-40B4-BE49-F238E27FC236}">
                  <a16:creationId xmlns:a16="http://schemas.microsoft.com/office/drawing/2014/main" id="{0CEC9EEE-5136-4649-B568-D003BCA3E0FD}"/>
                </a:ext>
              </a:extLst>
            </p:cNvPr>
            <p:cNvSpPr txBox="1"/>
            <p:nvPr/>
          </p:nvSpPr>
          <p:spPr>
            <a:xfrm>
              <a:off x="7417257" y="3916264"/>
              <a:ext cx="704686" cy="530014"/>
            </a:xfrm>
            <a:custGeom>
              <a:avLst/>
              <a:gdLst/>
              <a:ahLst/>
              <a:cxnLst/>
              <a:rect l="l" t="t" r="r" b="b"/>
              <a:pathLst>
                <a:path w="1119188" h="833437">
                  <a:moveTo>
                    <a:pt x="909638" y="119062"/>
                  </a:moveTo>
                  <a:lnTo>
                    <a:pt x="638175" y="547687"/>
                  </a:lnTo>
                  <a:lnTo>
                    <a:pt x="914400" y="547687"/>
                  </a:lnTo>
                  <a:lnTo>
                    <a:pt x="914400" y="119062"/>
                  </a:lnTo>
                  <a:close/>
                  <a:moveTo>
                    <a:pt x="247725" y="38100"/>
                  </a:moveTo>
                  <a:cubicBezTo>
                    <a:pt x="201886" y="38100"/>
                    <a:pt x="163426" y="72231"/>
                    <a:pt x="132346" y="140493"/>
                  </a:cubicBezTo>
                  <a:cubicBezTo>
                    <a:pt x="101265" y="208756"/>
                    <a:pt x="85725" y="300037"/>
                    <a:pt x="85725" y="414337"/>
                  </a:cubicBezTo>
                  <a:cubicBezTo>
                    <a:pt x="85725" y="534987"/>
                    <a:pt x="101265" y="628650"/>
                    <a:pt x="132346" y="695325"/>
                  </a:cubicBezTo>
                  <a:cubicBezTo>
                    <a:pt x="163426" y="762000"/>
                    <a:pt x="201886" y="795337"/>
                    <a:pt x="247725" y="795337"/>
                  </a:cubicBezTo>
                  <a:cubicBezTo>
                    <a:pt x="296838" y="795337"/>
                    <a:pt x="335298" y="762000"/>
                    <a:pt x="363104" y="695325"/>
                  </a:cubicBezTo>
                  <a:cubicBezTo>
                    <a:pt x="390910" y="628650"/>
                    <a:pt x="404813" y="534987"/>
                    <a:pt x="404813" y="414337"/>
                  </a:cubicBezTo>
                  <a:cubicBezTo>
                    <a:pt x="404813" y="300037"/>
                    <a:pt x="391716" y="208756"/>
                    <a:pt x="365522" y="140493"/>
                  </a:cubicBezTo>
                  <a:cubicBezTo>
                    <a:pt x="339328" y="72231"/>
                    <a:pt x="300063" y="38100"/>
                    <a:pt x="247725" y="38100"/>
                  </a:cubicBezTo>
                  <a:close/>
                  <a:moveTo>
                    <a:pt x="942975" y="0"/>
                  </a:moveTo>
                  <a:lnTo>
                    <a:pt x="990600" y="0"/>
                  </a:lnTo>
                  <a:lnTo>
                    <a:pt x="990600" y="547687"/>
                  </a:lnTo>
                  <a:lnTo>
                    <a:pt x="1119188" y="547687"/>
                  </a:lnTo>
                  <a:lnTo>
                    <a:pt x="1119188" y="558469"/>
                  </a:lnTo>
                  <a:lnTo>
                    <a:pt x="1089451" y="576262"/>
                  </a:lnTo>
                  <a:lnTo>
                    <a:pt x="990600" y="576262"/>
                  </a:lnTo>
                  <a:lnTo>
                    <a:pt x="990600" y="635411"/>
                  </a:lnTo>
                  <a:lnTo>
                    <a:pt x="914400" y="681006"/>
                  </a:lnTo>
                  <a:lnTo>
                    <a:pt x="914400" y="576262"/>
                  </a:lnTo>
                  <a:lnTo>
                    <a:pt x="595313" y="576262"/>
                  </a:lnTo>
                  <a:lnTo>
                    <a:pt x="595313" y="552450"/>
                  </a:lnTo>
                  <a:close/>
                  <a:moveTo>
                    <a:pt x="247650" y="0"/>
                  </a:moveTo>
                  <a:cubicBezTo>
                    <a:pt x="317500" y="0"/>
                    <a:pt x="375444" y="36512"/>
                    <a:pt x="421481" y="109537"/>
                  </a:cubicBezTo>
                  <a:cubicBezTo>
                    <a:pt x="467519" y="182562"/>
                    <a:pt x="490538" y="284162"/>
                    <a:pt x="490538" y="414337"/>
                  </a:cubicBezTo>
                  <a:cubicBezTo>
                    <a:pt x="490538" y="544512"/>
                    <a:pt x="467519" y="646906"/>
                    <a:pt x="421481" y="721518"/>
                  </a:cubicBezTo>
                  <a:cubicBezTo>
                    <a:pt x="375444" y="796131"/>
                    <a:pt x="317500" y="833437"/>
                    <a:pt x="247650" y="833437"/>
                  </a:cubicBezTo>
                  <a:cubicBezTo>
                    <a:pt x="177800" y="833437"/>
                    <a:pt x="119063" y="796925"/>
                    <a:pt x="71438"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15" name="直接连接符 14">
              <a:extLst>
                <a:ext uri="{FF2B5EF4-FFF2-40B4-BE49-F238E27FC236}">
                  <a16:creationId xmlns:a16="http://schemas.microsoft.com/office/drawing/2014/main" id="{D67C5621-C20E-4391-99FC-3930B493DE71}"/>
                </a:ext>
              </a:extLst>
            </p:cNvPr>
            <p:cNvCxnSpPr/>
            <p:nvPr/>
          </p:nvCxnSpPr>
          <p:spPr>
            <a:xfrm flipH="1">
              <a:off x="7557928" y="4047706"/>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29" name="文本框 28">
            <a:hlinkClick r:id="rId6" action="ppaction://hlinksldjump"/>
            <a:extLst>
              <a:ext uri="{FF2B5EF4-FFF2-40B4-BE49-F238E27FC236}">
                <a16:creationId xmlns:a16="http://schemas.microsoft.com/office/drawing/2014/main" id="{03939A60-D78B-47F9-8D9E-B559B39C2A33}"/>
              </a:ext>
            </a:extLst>
          </p:cNvPr>
          <p:cNvSpPr txBox="1"/>
          <p:nvPr/>
        </p:nvSpPr>
        <p:spPr>
          <a:xfrm>
            <a:off x="8805875" y="4624490"/>
            <a:ext cx="1415772" cy="461665"/>
          </a:xfrm>
          <a:prstGeom prst="rect">
            <a:avLst/>
          </a:prstGeom>
          <a:noFill/>
        </p:spPr>
        <p:txBody>
          <a:bodyPr wrap="none" rtlCol="0">
            <a:spAutoFit/>
          </a:bodyPr>
          <a:lstStyle>
            <a:defPPr>
              <a:defRPr lang="zh-CN"/>
            </a:defPPr>
            <a:lvl1pPr>
              <a:defRPr sz="2400" b="1"/>
            </a:lvl1pPr>
          </a:lstStyle>
          <a:p>
            <a:r>
              <a:rPr lang="zh-CN" altLang="en-US" dirty="0">
                <a:hlinkClick r:id="rId7" action="ppaction://hlinksldjump"/>
              </a:rPr>
              <a:t>课后作业</a:t>
            </a:r>
            <a:endParaRPr lang="zh-CN" altLang="en-US" dirty="0"/>
          </a:p>
        </p:txBody>
      </p:sp>
    </p:spTree>
    <p:extLst>
      <p:ext uri="{BB962C8B-B14F-4D97-AF65-F5344CB8AC3E}">
        <p14:creationId xmlns:p14="http://schemas.microsoft.com/office/powerpoint/2010/main" val="36662192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1452900"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4192836" y="3863679"/>
            <a:ext cx="2646878" cy="830997"/>
          </a:xfrm>
          <a:prstGeom prst="rect">
            <a:avLst/>
          </a:prstGeom>
        </p:spPr>
        <p:txBody>
          <a:bodyPr wrap="none">
            <a:spAutoFit/>
          </a:bodyPr>
          <a:lstStyle/>
          <a:p>
            <a:r>
              <a:rPr lang="zh-CN" altLang="en-US" sz="4800" b="1"/>
              <a:t>粒子系统</a:t>
            </a:r>
            <a:endParaRPr lang="zh-CN" altLang="zh-CN" sz="4800" b="1" dirty="0"/>
          </a:p>
        </p:txBody>
      </p:sp>
      <p:sp>
        <p:nvSpPr>
          <p:cNvPr id="17" name="文本框 16">
            <a:extLst>
              <a:ext uri="{FF2B5EF4-FFF2-40B4-BE49-F238E27FC236}">
                <a16:creationId xmlns:a16="http://schemas.microsoft.com/office/drawing/2014/main" id="{39ACF8E2-54B4-4167-9B96-8677A543C40A}"/>
              </a:ext>
            </a:extLst>
          </p:cNvPr>
          <p:cNvSpPr txBox="1"/>
          <p:nvPr/>
        </p:nvSpPr>
        <p:spPr>
          <a:xfrm>
            <a:off x="176553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01</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3224235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806517" y="982156"/>
            <a:ext cx="8622308" cy="2958630"/>
          </a:xfrm>
          <a:prstGeom prst="rect">
            <a:avLst/>
          </a:prstGeom>
          <a:noFill/>
        </p:spPr>
        <p:txBody>
          <a:bodyPr wrap="square" rtlCol="0">
            <a:spAutoFit/>
          </a:bodyPr>
          <a:lstStyle/>
          <a:p>
            <a:pPr indent="457200">
              <a:lnSpc>
                <a:spcPct val="150000"/>
              </a:lnSpc>
            </a:pPr>
            <a:r>
              <a:rPr lang="en-US" altLang="zh-CN" dirty="0"/>
              <a:t>3ds max</a:t>
            </a:r>
            <a:r>
              <a:rPr lang="zh-CN" altLang="en-US" dirty="0"/>
              <a:t>的粒子系统是一系列很强大的动画制作工具，包含了全部的发射装置，定义了场景中的粒子行为规则。可以通过设置粒子系统来控制密级对象群的动画效果，常用于创建雨、雪、爆炸、灰尘、泡沫、火花、气流等。它还可以将任何造型作为粒子，用来表现成群的蚂蚁、热带鱼、吹散的蒲公英等动画效果。</a:t>
            </a:r>
          </a:p>
          <a:p>
            <a:pPr indent="457200">
              <a:lnSpc>
                <a:spcPct val="150000"/>
              </a:lnSpc>
            </a:pPr>
            <a:r>
              <a:rPr lang="zh-CN" altLang="en-US" dirty="0"/>
              <a:t>粒子系统共包含</a:t>
            </a:r>
            <a:r>
              <a:rPr lang="en-US" altLang="zh-CN" dirty="0"/>
              <a:t>7</a:t>
            </a:r>
            <a:r>
              <a:rPr lang="zh-CN" altLang="en-US" dirty="0"/>
              <a:t>种粒子，分别是粒子流源、喷射、雪、超级喷射、暴风雪、粒子阵列和粒子云，在创建面板中可以看到。通常又分为基本粒子系统和高级粒子系统，其中粒子流源、喷射和雪是基本粒子系统，其他属于高级粒子系统。</a:t>
            </a:r>
          </a:p>
        </p:txBody>
      </p:sp>
      <p:pic>
        <p:nvPicPr>
          <p:cNvPr id="2" name="图片 1"/>
          <p:cNvPicPr>
            <a:picLocks noChangeAspect="1"/>
          </p:cNvPicPr>
          <p:nvPr/>
        </p:nvPicPr>
        <p:blipFill>
          <a:blip r:embed="rId2"/>
          <a:stretch>
            <a:fillRect/>
          </a:stretch>
        </p:blipFill>
        <p:spPr>
          <a:xfrm>
            <a:off x="4689447" y="3940786"/>
            <a:ext cx="2566820" cy="2279847"/>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806517" y="982156"/>
            <a:ext cx="8622308" cy="2543132"/>
          </a:xfrm>
          <a:prstGeom prst="rect">
            <a:avLst/>
          </a:prstGeom>
          <a:noFill/>
        </p:spPr>
        <p:txBody>
          <a:bodyPr wrap="square" rtlCol="0">
            <a:spAutoFit/>
          </a:bodyPr>
          <a:lstStyle/>
          <a:p>
            <a:pPr indent="457200">
              <a:lnSpc>
                <a:spcPct val="150000"/>
              </a:lnSpc>
            </a:pPr>
            <a:r>
              <a:rPr lang="en-US" altLang="zh-CN" b="1" dirty="0"/>
              <a:t>7.1.1 </a:t>
            </a:r>
            <a:r>
              <a:rPr lang="zh-CN" altLang="en-US" b="1" dirty="0"/>
              <a:t>粒子流源</a:t>
            </a:r>
          </a:p>
          <a:p>
            <a:pPr indent="457200">
              <a:lnSpc>
                <a:spcPct val="150000"/>
              </a:lnSpc>
            </a:pPr>
            <a:r>
              <a:rPr lang="zh-CN" altLang="en-US" dirty="0"/>
              <a:t>粒子流源是一种事件驱动型的粒子系统，包含一个特定的发射器，每个粒子系统可以由多个不同的粒子流组成，而这些粒子流都拥有各自不同的发射器。与其他粒子系统最为不同的一点是粒子流源有一种事件触发类型的粒子系统，也就是说它生成的粒子状态可以由其他事件引发而进行改变，这个特性大大的增强了粒子系统的可控性。从效果上来说，它可以制作出千变万化、真实异常的粒子喷射场景。</a:t>
            </a:r>
          </a:p>
        </p:txBody>
      </p:sp>
      <p:pic>
        <p:nvPicPr>
          <p:cNvPr id="3" name="图片 2"/>
          <p:cNvPicPr>
            <a:picLocks noChangeAspect="1"/>
          </p:cNvPicPr>
          <p:nvPr/>
        </p:nvPicPr>
        <p:blipFill>
          <a:blip r:embed="rId2"/>
          <a:stretch>
            <a:fillRect/>
          </a:stretch>
        </p:blipFill>
        <p:spPr>
          <a:xfrm>
            <a:off x="3187817" y="3927071"/>
            <a:ext cx="6527944" cy="2478772"/>
          </a:xfrm>
          <a:prstGeom prst="rect">
            <a:avLst/>
          </a:prstGeom>
        </p:spPr>
      </p:pic>
    </p:spTree>
    <p:extLst>
      <p:ext uri="{BB962C8B-B14F-4D97-AF65-F5344CB8AC3E}">
        <p14:creationId xmlns:p14="http://schemas.microsoft.com/office/powerpoint/2010/main" val="35625378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806517" y="982156"/>
            <a:ext cx="8622308" cy="1123513"/>
          </a:xfrm>
          <a:prstGeom prst="rect">
            <a:avLst/>
          </a:prstGeom>
          <a:noFill/>
        </p:spPr>
        <p:txBody>
          <a:bodyPr wrap="square" rtlCol="0">
            <a:spAutoFit/>
          </a:bodyPr>
          <a:lstStyle/>
          <a:p>
            <a:pPr indent="457200" algn="ctr">
              <a:lnSpc>
                <a:spcPct val="200000"/>
              </a:lnSpc>
            </a:pPr>
            <a:r>
              <a:rPr lang="zh-CN" altLang="en-US" b="1" dirty="0"/>
              <a:t>上手操作：制作粒子生成文字效果</a:t>
            </a:r>
          </a:p>
          <a:p>
            <a:pPr indent="457200">
              <a:lnSpc>
                <a:spcPct val="200000"/>
              </a:lnSpc>
            </a:pPr>
            <a:r>
              <a:rPr lang="zh-CN" altLang="en-US" dirty="0"/>
              <a:t>本案例将利用粒子流源制作一个粒子生成文字的动画效果</a:t>
            </a:r>
          </a:p>
        </p:txBody>
      </p:sp>
      <p:pic>
        <p:nvPicPr>
          <p:cNvPr id="2" name="图片 1"/>
          <p:cNvPicPr>
            <a:picLocks noChangeAspect="1"/>
          </p:cNvPicPr>
          <p:nvPr/>
        </p:nvPicPr>
        <p:blipFill>
          <a:blip r:embed="rId2"/>
          <a:stretch>
            <a:fillRect/>
          </a:stretch>
        </p:blipFill>
        <p:spPr>
          <a:xfrm>
            <a:off x="1671619" y="3051472"/>
            <a:ext cx="9315429" cy="2829782"/>
          </a:xfrm>
          <a:prstGeom prst="rect">
            <a:avLst/>
          </a:prstGeom>
        </p:spPr>
      </p:pic>
    </p:spTree>
    <p:extLst>
      <p:ext uri="{BB962C8B-B14F-4D97-AF65-F5344CB8AC3E}">
        <p14:creationId xmlns:p14="http://schemas.microsoft.com/office/powerpoint/2010/main" val="25659631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671619" y="1073671"/>
            <a:ext cx="9467436" cy="1296637"/>
          </a:xfrm>
          <a:prstGeom prst="rect">
            <a:avLst/>
          </a:prstGeom>
          <a:noFill/>
        </p:spPr>
        <p:txBody>
          <a:bodyPr wrap="square" rtlCol="0">
            <a:spAutoFit/>
          </a:bodyPr>
          <a:lstStyle/>
          <a:p>
            <a:pPr indent="457200">
              <a:lnSpc>
                <a:spcPct val="150000"/>
              </a:lnSpc>
            </a:pPr>
            <a:r>
              <a:rPr lang="en-US" altLang="zh-CN" b="1" dirty="0"/>
              <a:t>7.1.2 </a:t>
            </a:r>
            <a:r>
              <a:rPr lang="zh-CN" altLang="en-US" b="1" dirty="0"/>
              <a:t>喷射</a:t>
            </a:r>
          </a:p>
          <a:p>
            <a:pPr indent="457200">
              <a:lnSpc>
                <a:spcPct val="150000"/>
              </a:lnSpc>
            </a:pPr>
            <a:r>
              <a:rPr lang="zh-CN" altLang="en-US" dirty="0"/>
              <a:t>喷射粒子是最简单的粒子系统，但是如果充分掌握喷射粒子系统的使用，我们同样可以创建出许多特效，比如喷泉、降雨等效果。</a:t>
            </a:r>
          </a:p>
        </p:txBody>
      </p:sp>
      <p:pic>
        <p:nvPicPr>
          <p:cNvPr id="2" name="图片 1"/>
          <p:cNvPicPr>
            <a:picLocks noChangeAspect="1"/>
          </p:cNvPicPr>
          <p:nvPr/>
        </p:nvPicPr>
        <p:blipFill>
          <a:blip r:embed="rId2"/>
          <a:stretch>
            <a:fillRect/>
          </a:stretch>
        </p:blipFill>
        <p:spPr>
          <a:xfrm>
            <a:off x="5163387" y="2854280"/>
            <a:ext cx="1693702" cy="3387402"/>
          </a:xfrm>
          <a:prstGeom prst="rect">
            <a:avLst/>
          </a:prstGeom>
        </p:spPr>
      </p:pic>
    </p:spTree>
    <p:extLst>
      <p:ext uri="{BB962C8B-B14F-4D97-AF65-F5344CB8AC3E}">
        <p14:creationId xmlns:p14="http://schemas.microsoft.com/office/powerpoint/2010/main" val="22340519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671619" y="1073671"/>
            <a:ext cx="4708399" cy="2543132"/>
          </a:xfrm>
          <a:prstGeom prst="rect">
            <a:avLst/>
          </a:prstGeom>
          <a:noFill/>
        </p:spPr>
        <p:txBody>
          <a:bodyPr wrap="square" rtlCol="0">
            <a:spAutoFit/>
          </a:bodyPr>
          <a:lstStyle/>
          <a:p>
            <a:pPr indent="457200">
              <a:lnSpc>
                <a:spcPct val="150000"/>
              </a:lnSpc>
            </a:pPr>
            <a:r>
              <a:rPr lang="en-US" altLang="zh-CN" b="1" dirty="0"/>
              <a:t>7.1.3 </a:t>
            </a:r>
            <a:r>
              <a:rPr lang="zh-CN" altLang="en-US" b="1" dirty="0"/>
              <a:t>雪</a:t>
            </a:r>
          </a:p>
          <a:p>
            <a:pPr indent="457200">
              <a:lnSpc>
                <a:spcPct val="150000"/>
              </a:lnSpc>
            </a:pPr>
            <a:r>
              <a:rPr lang="zh-CN" altLang="en-US" dirty="0"/>
              <a:t>雪粒子系统主要用于模拟下雪和乱飞的纸屑等柔软的小片物体。其参数与喷射粒子很相似，区别在于雪粒子自身的运动。换句话说，雪粒子在下落的过程中可自身不停地翻滚，而喷射粒子是没有这个功能的。</a:t>
            </a:r>
          </a:p>
        </p:txBody>
      </p:sp>
      <p:pic>
        <p:nvPicPr>
          <p:cNvPr id="3" name="图片 2"/>
          <p:cNvPicPr>
            <a:picLocks noChangeAspect="1"/>
          </p:cNvPicPr>
          <p:nvPr/>
        </p:nvPicPr>
        <p:blipFill>
          <a:blip r:embed="rId2"/>
          <a:stretch>
            <a:fillRect/>
          </a:stretch>
        </p:blipFill>
        <p:spPr>
          <a:xfrm>
            <a:off x="7449424" y="714489"/>
            <a:ext cx="2470767" cy="5511713"/>
          </a:xfrm>
          <a:prstGeom prst="rect">
            <a:avLst/>
          </a:prstGeom>
        </p:spPr>
      </p:pic>
    </p:spTree>
    <p:extLst>
      <p:ext uri="{BB962C8B-B14F-4D97-AF65-F5344CB8AC3E}">
        <p14:creationId xmlns:p14="http://schemas.microsoft.com/office/powerpoint/2010/main" val="96429990"/>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908</TotalTime>
  <Words>1175</Words>
  <Application>Microsoft Office PowerPoint</Application>
  <PresentationFormat>宽屏</PresentationFormat>
  <Paragraphs>70</Paragraphs>
  <Slides>26</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26</vt:i4>
      </vt:variant>
    </vt:vector>
  </HeadingPairs>
  <TitlesOfParts>
    <vt:vector size="33" baseType="lpstr">
      <vt:lpstr>等线</vt:lpstr>
      <vt:lpstr>等线 Light</vt:lpstr>
      <vt:lpstr>幼圆</vt:lpstr>
      <vt:lpstr>站酷小薇LOGO体</vt:lpstr>
      <vt:lpstr>Arial</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Administrator</cp:lastModifiedBy>
  <dcterms:created xsi:type="dcterms:W3CDTF">2020-06-26T11:31:00Z</dcterms:created>
  <dcterms:modified xsi:type="dcterms:W3CDTF">2021-12-13T03:13:22Z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y fmtid="{D5CDD505-2E9C-101B-9397-08002B2CF9AE}" pid="3" name="KSOTemplateUUID">
    <vt:lpwstr>v1.0_mb_s+3ElstvPcfk5zy2frAFoQ==</vt:lpwstr>
  </property>
</Properties>
</file>