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55" r:id="rId7"/>
    <p:sldId id="391" r:id="rId8"/>
    <p:sldId id="392" r:id="rId9"/>
    <p:sldId id="291" r:id="rId10"/>
    <p:sldId id="422" r:id="rId11"/>
    <p:sldId id="423" r:id="rId12"/>
    <p:sldId id="424" r:id="rId13"/>
    <p:sldId id="320" r:id="rId14"/>
    <p:sldId id="425" r:id="rId15"/>
    <p:sldId id="403" r:id="rId16"/>
    <p:sldId id="421" r:id="rId17"/>
    <p:sldId id="417" r:id="rId18"/>
    <p:sldId id="303" r:id="rId19"/>
    <p:sldId id="304" r:id="rId20"/>
    <p:sldId id="426" r:id="rId21"/>
    <p:sldId id="427" r:id="rId22"/>
    <p:sldId id="428" r:id="rId23"/>
    <p:sldId id="430" r:id="rId24"/>
    <p:sldId id="431" r:id="rId25"/>
    <p:sldId id="429" r:id="rId26"/>
    <p:sldId id="432" r:id="rId27"/>
    <p:sldId id="350" r:id="rId28"/>
    <p:sldId id="433" r:id="rId29"/>
    <p:sldId id="329" r:id="rId30"/>
    <p:sldId id="330" r:id="rId31"/>
    <p:sldId id="415" r:id="rId32"/>
    <p:sldId id="331" r:id="rId33"/>
    <p:sldId id="357" r:id="rId34"/>
    <p:sldId id="370" r:id="rId35"/>
    <p:sldId id="371" r:id="rId36"/>
    <p:sldId id="286"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9" autoAdjust="0"/>
    <p:restoredTop sz="94660"/>
  </p:normalViewPr>
  <p:slideViewPr>
    <p:cSldViewPr snapToGrid="0">
      <p:cViewPr varScale="1">
        <p:scale>
          <a:sx n="62" d="100"/>
          <a:sy n="62" d="100"/>
        </p:scale>
        <p:origin x="84" y="11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2021-12-14</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31.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15.xml"/><Relationship Id="rId5" Type="http://schemas.openxmlformats.org/officeDocument/2006/relationships/slide" Target="slide29.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51168" y="4172407"/>
            <a:ext cx="11305299"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2</a:t>
            </a:r>
            <a:r>
              <a:rPr lang="zh-CN" altLang="zh-CN" sz="6000" b="1" dirty="0">
                <a:solidFill>
                  <a:schemeClr val="bg1"/>
                </a:solidFill>
              </a:rPr>
              <a:t>章</a:t>
            </a:r>
            <a:r>
              <a:rPr lang="en-US" altLang="zh-CN" sz="6000" b="1" dirty="0">
                <a:solidFill>
                  <a:schemeClr val="bg1"/>
                </a:solidFill>
              </a:rPr>
              <a:t>      </a:t>
            </a:r>
            <a:r>
              <a:rPr lang="zh-CN" altLang="en-US" sz="6000" b="1" dirty="0">
                <a:solidFill>
                  <a:schemeClr val="bg1"/>
                </a:solidFill>
              </a:rPr>
              <a:t>基础建模技术</a:t>
            </a:r>
            <a:endParaRPr lang="zh-CN" altLang="zh-CN" sz="6000" b="1" dirty="0">
              <a:solidFill>
                <a:schemeClr val="bg1"/>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310285"/>
            <a:ext cx="8622308" cy="2543132"/>
          </a:xfrm>
          <a:prstGeom prst="rect">
            <a:avLst/>
          </a:prstGeom>
          <a:noFill/>
        </p:spPr>
        <p:txBody>
          <a:bodyPr wrap="square" rtlCol="0">
            <a:spAutoFit/>
          </a:bodyPr>
          <a:lstStyle/>
          <a:p>
            <a:pPr indent="457200">
              <a:lnSpc>
                <a:spcPct val="150000"/>
              </a:lnSpc>
            </a:pPr>
            <a:r>
              <a:rPr lang="zh-CN" altLang="en-US" dirty="0"/>
              <a:t>复杂的模型都是由许多几何体编辑而成，所以学习如何创建几何体是非常关键的。几何体是</a:t>
            </a:r>
            <a:r>
              <a:rPr lang="en-US" altLang="zh-CN" dirty="0"/>
              <a:t>3ds max</a:t>
            </a:r>
            <a:r>
              <a:rPr lang="zh-CN" altLang="en-US" dirty="0"/>
              <a:t>中最简单的三维物体，在视图中拖动鼠标即可创建。</a:t>
            </a:r>
          </a:p>
          <a:p>
            <a:pPr indent="457200">
              <a:lnSpc>
                <a:spcPct val="150000"/>
              </a:lnSpc>
            </a:pPr>
            <a:r>
              <a:rPr lang="en-US" altLang="zh-CN" b="1" dirty="0"/>
              <a:t>2.2.1  </a:t>
            </a:r>
            <a:r>
              <a:rPr lang="zh-CN" altLang="en-US" b="1" dirty="0"/>
              <a:t>标准基本体</a:t>
            </a:r>
          </a:p>
          <a:p>
            <a:pPr indent="457200">
              <a:lnSpc>
                <a:spcPct val="150000"/>
              </a:lnSpc>
            </a:pPr>
            <a:r>
              <a:rPr lang="zh-CN" altLang="en-US" dirty="0"/>
              <a:t>标准基本体是</a:t>
            </a:r>
            <a:r>
              <a:rPr lang="en-US" altLang="zh-CN" dirty="0"/>
              <a:t>3ds max</a:t>
            </a:r>
            <a:r>
              <a:rPr lang="zh-CN" altLang="en-US" dirty="0"/>
              <a:t>中最常用的基本模型，包括长方体、圆锥体、球体、几何球体、圆柱体、管状体、圆环、四棱锥、茶壶、平面和加强型文本共</a:t>
            </a:r>
            <a:r>
              <a:rPr lang="en-US" altLang="zh-CN" dirty="0"/>
              <a:t>11</a:t>
            </a:r>
            <a:r>
              <a:rPr lang="zh-CN" altLang="en-US" dirty="0"/>
              <a:t>种，可以通过“标准基本体”命令面板进行创建。</a:t>
            </a:r>
          </a:p>
        </p:txBody>
      </p:sp>
      <p:pic>
        <p:nvPicPr>
          <p:cNvPr id="2" name="图片 1"/>
          <p:cNvPicPr>
            <a:picLocks noChangeAspect="1"/>
          </p:cNvPicPr>
          <p:nvPr/>
        </p:nvPicPr>
        <p:blipFill>
          <a:blip r:embed="rId2"/>
          <a:stretch>
            <a:fillRect/>
          </a:stretch>
        </p:blipFill>
        <p:spPr>
          <a:xfrm>
            <a:off x="4885978" y="3903761"/>
            <a:ext cx="1951240" cy="2341489"/>
          </a:xfrm>
          <a:prstGeom prst="rect">
            <a:avLst/>
          </a:prstGeom>
        </p:spPr>
      </p:pic>
    </p:spTree>
    <p:extLst>
      <p:ext uri="{BB962C8B-B14F-4D97-AF65-F5344CB8AC3E}">
        <p14:creationId xmlns:p14="http://schemas.microsoft.com/office/powerpoint/2010/main" val="1767406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310285"/>
            <a:ext cx="8622308" cy="1712135"/>
          </a:xfrm>
          <a:prstGeom prst="rect">
            <a:avLst/>
          </a:prstGeom>
          <a:noFill/>
        </p:spPr>
        <p:txBody>
          <a:bodyPr wrap="square" rtlCol="0">
            <a:spAutoFit/>
          </a:bodyPr>
          <a:lstStyle/>
          <a:p>
            <a:pPr indent="457200">
              <a:lnSpc>
                <a:spcPct val="150000"/>
              </a:lnSpc>
            </a:pPr>
            <a:r>
              <a:rPr lang="en-US" altLang="zh-CN" b="1" dirty="0"/>
              <a:t>2.2.2  </a:t>
            </a:r>
            <a:r>
              <a:rPr lang="zh-CN" altLang="en-US" b="1" dirty="0"/>
              <a:t>扩展基本体</a:t>
            </a:r>
          </a:p>
          <a:p>
            <a:pPr indent="457200">
              <a:lnSpc>
                <a:spcPct val="150000"/>
              </a:lnSpc>
            </a:pPr>
            <a:r>
              <a:rPr lang="zh-CN" altLang="en-US" dirty="0"/>
              <a:t>扩展基本体是</a:t>
            </a:r>
            <a:r>
              <a:rPr lang="en-US" altLang="zh-CN" dirty="0"/>
              <a:t>3ds max</a:t>
            </a:r>
            <a:r>
              <a:rPr lang="zh-CN" altLang="en-US" dirty="0"/>
              <a:t>复杂基本体的集合，可以创建带有倒角、圆角和特殊形状的物体，包括异面体、环形结、切角长方体、切角圆柱体、油罐、胶囊、纺锤、软管等</a:t>
            </a:r>
            <a:r>
              <a:rPr lang="en-US" altLang="zh-CN" dirty="0"/>
              <a:t>13</a:t>
            </a:r>
            <a:r>
              <a:rPr lang="zh-CN" altLang="en-US" dirty="0"/>
              <a:t>个类型。可以通过“扩展基本体”命令面板进行创建。</a:t>
            </a:r>
          </a:p>
        </p:txBody>
      </p:sp>
      <p:pic>
        <p:nvPicPr>
          <p:cNvPr id="2" name="图片 1"/>
          <p:cNvPicPr>
            <a:picLocks noChangeAspect="1"/>
          </p:cNvPicPr>
          <p:nvPr/>
        </p:nvPicPr>
        <p:blipFill>
          <a:blip r:embed="rId2"/>
          <a:stretch>
            <a:fillRect/>
          </a:stretch>
        </p:blipFill>
        <p:spPr>
          <a:xfrm>
            <a:off x="5013903" y="3433436"/>
            <a:ext cx="2010352" cy="2593062"/>
          </a:xfrm>
          <a:prstGeom prst="rect">
            <a:avLst/>
          </a:prstGeom>
        </p:spPr>
      </p:pic>
    </p:spTree>
    <p:extLst>
      <p:ext uri="{BB962C8B-B14F-4D97-AF65-F5344CB8AC3E}">
        <p14:creationId xmlns:p14="http://schemas.microsoft.com/office/powerpoint/2010/main" val="1343362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59241" y="1247939"/>
            <a:ext cx="8622308" cy="1154162"/>
          </a:xfrm>
          <a:prstGeom prst="rect">
            <a:avLst/>
          </a:prstGeom>
          <a:noFill/>
        </p:spPr>
        <p:txBody>
          <a:bodyPr wrap="square" rtlCol="0">
            <a:spAutoFit/>
          </a:bodyPr>
          <a:lstStyle/>
          <a:p>
            <a:pPr indent="457200" algn="ctr">
              <a:lnSpc>
                <a:spcPct val="150000"/>
              </a:lnSpc>
            </a:pPr>
            <a:r>
              <a:rPr lang="zh-CN" altLang="en-US" sz="2800" b="1" dirty="0"/>
              <a:t>上手操作：制作钥匙扣模型</a:t>
            </a:r>
          </a:p>
          <a:p>
            <a:pPr indent="457200">
              <a:lnSpc>
                <a:spcPct val="150000"/>
              </a:lnSpc>
            </a:pPr>
            <a:r>
              <a:rPr lang="zh-CN" altLang="en-US" dirty="0"/>
              <a:t>本案例将利用基础模型制作一个钥匙扣模型。</a:t>
            </a:r>
          </a:p>
        </p:txBody>
      </p:sp>
      <p:pic>
        <p:nvPicPr>
          <p:cNvPr id="2" name="图片 1"/>
          <p:cNvPicPr>
            <a:picLocks noChangeAspect="1"/>
          </p:cNvPicPr>
          <p:nvPr/>
        </p:nvPicPr>
        <p:blipFill>
          <a:blip r:embed="rId2"/>
          <a:stretch>
            <a:fillRect/>
          </a:stretch>
        </p:blipFill>
        <p:spPr>
          <a:xfrm>
            <a:off x="3785509" y="3083612"/>
            <a:ext cx="4808332" cy="2839206"/>
          </a:xfrm>
          <a:prstGeom prst="rect">
            <a:avLst/>
          </a:prstGeom>
        </p:spPr>
      </p:pic>
    </p:spTree>
    <p:extLst>
      <p:ext uri="{BB962C8B-B14F-4D97-AF65-F5344CB8AC3E}">
        <p14:creationId xmlns:p14="http://schemas.microsoft.com/office/powerpoint/2010/main" val="2889632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676561" y="3918327"/>
            <a:ext cx="2646878" cy="830997"/>
          </a:xfrm>
          <a:prstGeom prst="rect">
            <a:avLst/>
          </a:prstGeom>
        </p:spPr>
        <p:txBody>
          <a:bodyPr wrap="none">
            <a:spAutoFit/>
          </a:bodyPr>
          <a:lstStyle/>
          <a:p>
            <a:pPr algn="ctr"/>
            <a:r>
              <a:rPr lang="zh-CN" altLang="en-US" sz="4800" b="1"/>
              <a:t>复合对象</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310285"/>
            <a:ext cx="8622308" cy="2543132"/>
          </a:xfrm>
          <a:prstGeom prst="rect">
            <a:avLst/>
          </a:prstGeom>
          <a:noFill/>
        </p:spPr>
        <p:txBody>
          <a:bodyPr wrap="square" rtlCol="0">
            <a:spAutoFit/>
          </a:bodyPr>
          <a:lstStyle/>
          <a:p>
            <a:pPr indent="457200">
              <a:lnSpc>
                <a:spcPct val="150000"/>
              </a:lnSpc>
            </a:pPr>
            <a:r>
              <a:rPr lang="zh-CN" altLang="en-US" dirty="0"/>
              <a:t>复杂的模型都是由许多标准体组合而成，所以学习如何创建标准基本体是非常关键的。标准基本体是最简单的三维物体，在视图中拖动鼠标即可创建标准基本体。</a:t>
            </a:r>
          </a:p>
          <a:p>
            <a:pPr indent="457200">
              <a:lnSpc>
                <a:spcPct val="150000"/>
              </a:lnSpc>
            </a:pPr>
            <a:r>
              <a:rPr lang="en-US" altLang="zh-CN" b="1" dirty="0"/>
              <a:t>2.3.1  </a:t>
            </a:r>
            <a:r>
              <a:rPr lang="zh-CN" altLang="en-US" b="1" dirty="0"/>
              <a:t>布尔</a:t>
            </a:r>
          </a:p>
          <a:p>
            <a:pPr indent="457200">
              <a:lnSpc>
                <a:spcPct val="150000"/>
              </a:lnSpc>
            </a:pPr>
            <a:r>
              <a:rPr lang="zh-CN" altLang="en-US" dirty="0"/>
              <a:t>布尔是通过对两个以上的物体进行布尔运算，从而得到新的物体形态。布尔运算包括并集、差集、交集、合并等运算方式，利用不同的运算方式，会形成不同的物体形状。</a:t>
            </a:r>
          </a:p>
        </p:txBody>
      </p:sp>
      <p:pic>
        <p:nvPicPr>
          <p:cNvPr id="2" name="图片 1"/>
          <p:cNvPicPr>
            <a:picLocks noChangeAspect="1"/>
          </p:cNvPicPr>
          <p:nvPr/>
        </p:nvPicPr>
        <p:blipFill>
          <a:blip r:embed="rId2"/>
          <a:stretch>
            <a:fillRect/>
          </a:stretch>
        </p:blipFill>
        <p:spPr>
          <a:xfrm>
            <a:off x="2769065" y="3663672"/>
            <a:ext cx="6715768" cy="2550092"/>
          </a:xfrm>
          <a:prstGeom prst="rect">
            <a:avLst/>
          </a:prstGeom>
        </p:spPr>
      </p:pic>
    </p:spTree>
    <p:extLst>
      <p:ext uri="{BB962C8B-B14F-4D97-AF65-F5344CB8AC3E}">
        <p14:creationId xmlns:p14="http://schemas.microsoft.com/office/powerpoint/2010/main" val="866304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673550" y="3918327"/>
            <a:ext cx="3877985" cy="830997"/>
          </a:xfrm>
          <a:prstGeom prst="rect">
            <a:avLst/>
          </a:prstGeom>
        </p:spPr>
        <p:txBody>
          <a:bodyPr wrap="none">
            <a:spAutoFit/>
          </a:bodyPr>
          <a:lstStyle/>
          <a:p>
            <a:pPr algn="ctr"/>
            <a:r>
              <a:rPr lang="zh-CN" altLang="en-US" sz="4800" b="1"/>
              <a:t>修改器的应用</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191741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301459"/>
            <a:ext cx="9411381" cy="3112519"/>
          </a:xfrm>
          <a:prstGeom prst="rect">
            <a:avLst/>
          </a:prstGeom>
          <a:noFill/>
        </p:spPr>
        <p:txBody>
          <a:bodyPr wrap="square" rtlCol="0">
            <a:spAutoFit/>
          </a:bodyPr>
          <a:lstStyle/>
          <a:p>
            <a:pPr indent="457200">
              <a:lnSpc>
                <a:spcPct val="150000"/>
              </a:lnSpc>
              <a:spcAft>
                <a:spcPts val="600"/>
              </a:spcAft>
            </a:pPr>
            <a:r>
              <a:rPr lang="zh-CN" altLang="en-US" dirty="0"/>
              <a:t>修改器是用于修改场景中几何体的工具，它们根据参数的设置来修改对象。同一对象可以添加多个修改器，后一个修改器接收前一个修改器传递来的参数，且添加修改器的次序对最后的结果影响很大。</a:t>
            </a:r>
          </a:p>
          <a:p>
            <a:pPr indent="457200">
              <a:lnSpc>
                <a:spcPct val="150000"/>
              </a:lnSpc>
              <a:spcAft>
                <a:spcPts val="600"/>
              </a:spcAft>
            </a:pPr>
            <a:r>
              <a:rPr lang="en-US" altLang="zh-CN" b="1" dirty="0"/>
              <a:t>2.4.1  </a:t>
            </a:r>
            <a:r>
              <a:rPr lang="zh-CN" altLang="en-US" b="1" dirty="0"/>
              <a:t>挤出</a:t>
            </a:r>
          </a:p>
          <a:p>
            <a:pPr indent="457200">
              <a:lnSpc>
                <a:spcPct val="150000"/>
              </a:lnSpc>
              <a:spcAft>
                <a:spcPts val="600"/>
              </a:spcAft>
            </a:pPr>
            <a:r>
              <a:rPr lang="zh-CN" altLang="en-US" dirty="0"/>
              <a:t>“挤出”修改器可以将绘制的二维样条线挤出厚度，从而产生三维实体，如果绘制的线段为封闭的，即可挤出带有地面面积的三维实体，若绘制的线段不是封闭的，那么挤出的实体则是片状的。</a:t>
            </a:r>
          </a:p>
        </p:txBody>
      </p:sp>
      <p:pic>
        <p:nvPicPr>
          <p:cNvPr id="3" name="图片 2"/>
          <p:cNvPicPr>
            <a:picLocks noChangeAspect="1"/>
          </p:cNvPicPr>
          <p:nvPr/>
        </p:nvPicPr>
        <p:blipFill>
          <a:blip r:embed="rId2"/>
          <a:stretch>
            <a:fillRect/>
          </a:stretch>
        </p:blipFill>
        <p:spPr>
          <a:xfrm>
            <a:off x="5533242" y="4169911"/>
            <a:ext cx="1333333" cy="2009524"/>
          </a:xfrm>
          <a:prstGeom prst="rect">
            <a:avLst/>
          </a:prstGeom>
        </p:spPr>
      </p:pic>
    </p:spTree>
    <p:extLst>
      <p:ext uri="{BB962C8B-B14F-4D97-AF65-F5344CB8AC3E}">
        <p14:creationId xmlns:p14="http://schemas.microsoft.com/office/powerpoint/2010/main" val="317581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317094" y="1301459"/>
            <a:ext cx="9411381" cy="1415772"/>
          </a:xfrm>
          <a:prstGeom prst="rect">
            <a:avLst/>
          </a:prstGeom>
          <a:noFill/>
        </p:spPr>
        <p:txBody>
          <a:bodyPr wrap="square" rtlCol="0">
            <a:spAutoFit/>
          </a:bodyPr>
          <a:lstStyle/>
          <a:p>
            <a:pPr indent="457200">
              <a:lnSpc>
                <a:spcPct val="150000"/>
              </a:lnSpc>
              <a:spcAft>
                <a:spcPts val="600"/>
              </a:spcAft>
            </a:pPr>
            <a:r>
              <a:rPr lang="en-US" altLang="zh-CN" b="1" dirty="0"/>
              <a:t>2.4.2  </a:t>
            </a:r>
            <a:r>
              <a:rPr lang="zh-CN" altLang="en-US" b="1" dirty="0"/>
              <a:t>晶格</a:t>
            </a:r>
          </a:p>
          <a:p>
            <a:pPr indent="457200">
              <a:lnSpc>
                <a:spcPct val="150000"/>
              </a:lnSpc>
              <a:spcAft>
                <a:spcPts val="600"/>
              </a:spcAft>
            </a:pPr>
            <a:r>
              <a:rPr lang="zh-CN" altLang="en-US" dirty="0"/>
              <a:t>“晶格”修改器可以将图形的线段或边转化为圆柱形结构，并在顶点上产生可选的关键多面体，可用于创建可渲染的几何体结构，或作为获得线框渲染效果的另一种方法。</a:t>
            </a:r>
          </a:p>
        </p:txBody>
      </p:sp>
      <p:pic>
        <p:nvPicPr>
          <p:cNvPr id="2" name="图片 1"/>
          <p:cNvPicPr>
            <a:picLocks noChangeAspect="1"/>
          </p:cNvPicPr>
          <p:nvPr/>
        </p:nvPicPr>
        <p:blipFill>
          <a:blip r:embed="rId2"/>
          <a:stretch>
            <a:fillRect/>
          </a:stretch>
        </p:blipFill>
        <p:spPr>
          <a:xfrm>
            <a:off x="2522846" y="3264054"/>
            <a:ext cx="8205629" cy="2804236"/>
          </a:xfrm>
          <a:prstGeom prst="rect">
            <a:avLst/>
          </a:prstGeom>
        </p:spPr>
      </p:pic>
    </p:spTree>
    <p:extLst>
      <p:ext uri="{BB962C8B-B14F-4D97-AF65-F5344CB8AC3E}">
        <p14:creationId xmlns:p14="http://schemas.microsoft.com/office/powerpoint/2010/main" val="2166512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46811" y="1163811"/>
            <a:ext cx="8298378" cy="1415772"/>
          </a:xfrm>
          <a:prstGeom prst="rect">
            <a:avLst/>
          </a:prstGeom>
          <a:noFill/>
        </p:spPr>
        <p:txBody>
          <a:bodyPr wrap="square" rtlCol="0">
            <a:spAutoFit/>
          </a:bodyPr>
          <a:lstStyle/>
          <a:p>
            <a:pPr indent="457200">
              <a:lnSpc>
                <a:spcPct val="150000"/>
              </a:lnSpc>
              <a:spcAft>
                <a:spcPts val="600"/>
              </a:spcAft>
            </a:pPr>
            <a:r>
              <a:rPr lang="en-US" altLang="zh-CN" b="1" dirty="0"/>
              <a:t>2.4.3  FFD</a:t>
            </a:r>
          </a:p>
          <a:p>
            <a:pPr indent="457200">
              <a:lnSpc>
                <a:spcPct val="150000"/>
              </a:lnSpc>
              <a:spcAft>
                <a:spcPts val="600"/>
              </a:spcAft>
            </a:pPr>
            <a:r>
              <a:rPr lang="en-US" altLang="zh-CN" dirty="0"/>
              <a:t>FFD</a:t>
            </a:r>
            <a:r>
              <a:rPr lang="zh-CN" altLang="en-US" dirty="0"/>
              <a:t>修改器是对网格对象进行变形修改的最主要的修改器之一，其特点是通过控制点的移动带动网格对象表面产生平滑一致的变形，如鹅卵石等。</a:t>
            </a:r>
          </a:p>
        </p:txBody>
      </p:sp>
      <p:pic>
        <p:nvPicPr>
          <p:cNvPr id="2" name="图片 1"/>
          <p:cNvPicPr>
            <a:picLocks noChangeAspect="1"/>
          </p:cNvPicPr>
          <p:nvPr/>
        </p:nvPicPr>
        <p:blipFill>
          <a:blip r:embed="rId2"/>
          <a:stretch>
            <a:fillRect/>
          </a:stretch>
        </p:blipFill>
        <p:spPr>
          <a:xfrm>
            <a:off x="3879894" y="3011744"/>
            <a:ext cx="4908567" cy="2911074"/>
          </a:xfrm>
          <a:prstGeom prst="rect">
            <a:avLst/>
          </a:prstGeom>
        </p:spPr>
      </p:pic>
    </p:spTree>
    <p:extLst>
      <p:ext uri="{BB962C8B-B14F-4D97-AF65-F5344CB8AC3E}">
        <p14:creationId xmlns:p14="http://schemas.microsoft.com/office/powerpoint/2010/main" val="3314723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373581"/>
          </a:xfrm>
          <a:prstGeom prst="rect">
            <a:avLst/>
          </a:prstGeom>
          <a:noFill/>
        </p:spPr>
        <p:txBody>
          <a:bodyPr wrap="square" rtlCol="0">
            <a:spAutoFit/>
          </a:bodyPr>
          <a:lstStyle/>
          <a:p>
            <a:pPr indent="457200">
              <a:lnSpc>
                <a:spcPct val="150000"/>
              </a:lnSpc>
              <a:spcAft>
                <a:spcPts val="600"/>
              </a:spcAft>
            </a:pPr>
            <a:r>
              <a:rPr lang="en-US" altLang="zh-CN" b="1" dirty="0"/>
              <a:t>2.4.4  </a:t>
            </a:r>
            <a:r>
              <a:rPr lang="zh-CN" altLang="en-US" b="1" dirty="0"/>
              <a:t>壳</a:t>
            </a:r>
          </a:p>
          <a:p>
            <a:pPr indent="457200">
              <a:lnSpc>
                <a:spcPct val="150000"/>
              </a:lnSpc>
              <a:spcAft>
                <a:spcPts val="600"/>
              </a:spcAft>
            </a:pPr>
            <a:r>
              <a:rPr lang="zh-CN" altLang="en-US" dirty="0"/>
              <a:t>“壳”修改器会给物体增加一个厚度，产生向内的厚度或向外的厚度，可以应用于三维物体或二维物体，制作出杯碟等。</a:t>
            </a:r>
          </a:p>
        </p:txBody>
      </p:sp>
      <p:pic>
        <p:nvPicPr>
          <p:cNvPr id="3" name="图片 2"/>
          <p:cNvPicPr>
            <a:picLocks noChangeAspect="1"/>
          </p:cNvPicPr>
          <p:nvPr/>
        </p:nvPicPr>
        <p:blipFill>
          <a:blip r:embed="rId2"/>
          <a:stretch>
            <a:fillRect/>
          </a:stretch>
        </p:blipFill>
        <p:spPr>
          <a:xfrm>
            <a:off x="3318710" y="2537307"/>
            <a:ext cx="6334566" cy="3606164"/>
          </a:xfrm>
          <a:prstGeom prst="rect">
            <a:avLst/>
          </a:prstGeom>
        </p:spPr>
      </p:pic>
    </p:spTree>
    <p:extLst>
      <p:ext uri="{BB962C8B-B14F-4D97-AF65-F5344CB8AC3E}">
        <p14:creationId xmlns:p14="http://schemas.microsoft.com/office/powerpoint/2010/main" val="664482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21" y="1073671"/>
            <a:ext cx="1620957" cy="523220"/>
          </a:xfrm>
          <a:prstGeom prst="rect">
            <a:avLst/>
          </a:prstGeom>
          <a:noFill/>
        </p:spPr>
        <p:txBody>
          <a:bodyPr wrap="none" rtlCol="0">
            <a:spAutoFit/>
          </a:bodyPr>
          <a:lstStyle/>
          <a:p>
            <a:r>
              <a:rPr lang="zh-CN" altLang="zh-CN" sz="2800" b="1" dirty="0"/>
              <a:t>内容</a:t>
            </a:r>
            <a:r>
              <a:rPr lang="zh-CN" altLang="en-US" sz="2800" b="1" dirty="0"/>
              <a:t>导读</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1602275" y="1922223"/>
            <a:ext cx="9235866" cy="2127634"/>
          </a:xfrm>
          <a:prstGeom prst="rect">
            <a:avLst/>
          </a:prstGeom>
          <a:noFill/>
        </p:spPr>
        <p:txBody>
          <a:bodyPr wrap="square" rtlCol="0">
            <a:spAutoFit/>
          </a:bodyPr>
          <a:lstStyle/>
          <a:p>
            <a:pPr indent="457200">
              <a:lnSpc>
                <a:spcPct val="150000"/>
              </a:lnSpc>
            </a:pPr>
            <a:r>
              <a:rPr lang="zh-CN" altLang="en-US"/>
              <a:t>三维建模是三维设计的第一步，是三维世界的核心和基础。没有一个好的模型，一切好的效果都难以呈现。</a:t>
            </a:r>
            <a:r>
              <a:rPr lang="en-US" altLang="zh-CN"/>
              <a:t>3ds max</a:t>
            </a:r>
            <a:r>
              <a:rPr lang="zh-CN" altLang="en-US"/>
              <a:t>具有多种建模手段，这里主要讲述的是其内置的样条线和几何体模型的创建，此外还有复合建模和修改器建模知识等。</a:t>
            </a:r>
          </a:p>
          <a:p>
            <a:pPr indent="457200">
              <a:lnSpc>
                <a:spcPct val="150000"/>
              </a:lnSpc>
            </a:pPr>
            <a:r>
              <a:rPr lang="zh-CN" altLang="en-US"/>
              <a:t>通过对本章内容的学习，读者可以熟悉并掌握基本模型的创建和复杂模型的创建方法。</a:t>
            </a:r>
          </a:p>
          <a:p>
            <a:pPr indent="457200">
              <a:lnSpc>
                <a:spcPct val="150000"/>
              </a:lnSpc>
            </a:pPr>
            <a:r>
              <a:rPr lang="zh-CN" altLang="en-US"/>
              <a:t> </a:t>
            </a:r>
            <a:endParaRPr lang="zh-CN" altLang="en-US" dirty="0"/>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2246769"/>
          </a:xfrm>
          <a:prstGeom prst="rect">
            <a:avLst/>
          </a:prstGeom>
          <a:noFill/>
        </p:spPr>
        <p:txBody>
          <a:bodyPr wrap="square" rtlCol="0">
            <a:spAutoFit/>
          </a:bodyPr>
          <a:lstStyle/>
          <a:p>
            <a:pPr indent="457200">
              <a:lnSpc>
                <a:spcPct val="150000"/>
              </a:lnSpc>
              <a:spcAft>
                <a:spcPts val="600"/>
              </a:spcAft>
            </a:pPr>
            <a:r>
              <a:rPr lang="en-US" altLang="zh-CN" b="1" dirty="0"/>
              <a:t>2.4.5  </a:t>
            </a:r>
            <a:r>
              <a:rPr lang="zh-CN" altLang="en-US" b="1" dirty="0"/>
              <a:t>噪波</a:t>
            </a:r>
          </a:p>
          <a:p>
            <a:pPr indent="457200">
              <a:lnSpc>
                <a:spcPct val="150000"/>
              </a:lnSpc>
              <a:spcAft>
                <a:spcPts val="600"/>
              </a:spcAft>
            </a:pPr>
            <a:r>
              <a:rPr lang="zh-CN" altLang="en-US" dirty="0"/>
              <a:t>“噪波”修改器可以沿着三个轴的任意组合调整对象顶点的位置，模拟对象形状随机变化，可以得到随机的涟漪图案，也可以从平面几何体中创建多山地形，还可以模拟起伏不断的水面动画。将“噪波”修改器应用到任何对象类型上，它会更改形状以帮助用户更直观的理解更改参数设置所带来的影响。</a:t>
            </a:r>
          </a:p>
        </p:txBody>
      </p:sp>
      <p:pic>
        <p:nvPicPr>
          <p:cNvPr id="2" name="图片 1"/>
          <p:cNvPicPr>
            <a:picLocks noChangeAspect="1"/>
          </p:cNvPicPr>
          <p:nvPr/>
        </p:nvPicPr>
        <p:blipFill>
          <a:blip r:embed="rId2"/>
          <a:stretch>
            <a:fillRect/>
          </a:stretch>
        </p:blipFill>
        <p:spPr>
          <a:xfrm>
            <a:off x="3194019" y="3783802"/>
            <a:ext cx="6392361" cy="2670018"/>
          </a:xfrm>
          <a:prstGeom prst="rect">
            <a:avLst/>
          </a:prstGeom>
        </p:spPr>
      </p:pic>
    </p:spTree>
    <p:extLst>
      <p:ext uri="{BB962C8B-B14F-4D97-AF65-F5344CB8AC3E}">
        <p14:creationId xmlns:p14="http://schemas.microsoft.com/office/powerpoint/2010/main" val="4201658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789080"/>
          </a:xfrm>
          <a:prstGeom prst="rect">
            <a:avLst/>
          </a:prstGeom>
          <a:noFill/>
        </p:spPr>
        <p:txBody>
          <a:bodyPr wrap="square" rtlCol="0">
            <a:spAutoFit/>
          </a:bodyPr>
          <a:lstStyle/>
          <a:p>
            <a:pPr indent="457200">
              <a:lnSpc>
                <a:spcPct val="150000"/>
              </a:lnSpc>
              <a:spcAft>
                <a:spcPts val="600"/>
              </a:spcAft>
            </a:pPr>
            <a:r>
              <a:rPr lang="en-US" altLang="zh-CN" b="1" dirty="0"/>
              <a:t>2.4.6  </a:t>
            </a:r>
            <a:r>
              <a:rPr lang="zh-CN" altLang="en-US" b="1" dirty="0"/>
              <a:t>弯曲</a:t>
            </a:r>
          </a:p>
          <a:p>
            <a:pPr indent="457200">
              <a:lnSpc>
                <a:spcPct val="150000"/>
              </a:lnSpc>
              <a:spcAft>
                <a:spcPts val="600"/>
              </a:spcAft>
            </a:pPr>
            <a:r>
              <a:rPr lang="zh-CN" altLang="en-US" dirty="0"/>
              <a:t>“弯曲”修改器可以使物体进行弯曲变形，用户也可以设置弯曲角度和方向等，还可以将修改现在指定的范围内。该项修改器常被用于管道变形和人体弯曲等 。</a:t>
            </a:r>
          </a:p>
        </p:txBody>
      </p:sp>
      <p:pic>
        <p:nvPicPr>
          <p:cNvPr id="3" name="图片 2"/>
          <p:cNvPicPr>
            <a:picLocks noChangeAspect="1"/>
          </p:cNvPicPr>
          <p:nvPr/>
        </p:nvPicPr>
        <p:blipFill>
          <a:blip r:embed="rId2"/>
          <a:stretch>
            <a:fillRect/>
          </a:stretch>
        </p:blipFill>
        <p:spPr>
          <a:xfrm>
            <a:off x="3804297" y="3368442"/>
            <a:ext cx="4788846" cy="2845321"/>
          </a:xfrm>
          <a:prstGeom prst="rect">
            <a:avLst/>
          </a:prstGeom>
        </p:spPr>
      </p:pic>
    </p:spTree>
    <p:extLst>
      <p:ext uri="{BB962C8B-B14F-4D97-AF65-F5344CB8AC3E}">
        <p14:creationId xmlns:p14="http://schemas.microsoft.com/office/powerpoint/2010/main" val="41021213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073671"/>
            <a:ext cx="8135009" cy="1231106"/>
          </a:xfrm>
          <a:prstGeom prst="rect">
            <a:avLst/>
          </a:prstGeom>
          <a:noFill/>
        </p:spPr>
        <p:txBody>
          <a:bodyPr wrap="square" rtlCol="0">
            <a:spAutoFit/>
          </a:bodyPr>
          <a:lstStyle/>
          <a:p>
            <a:pPr indent="457200" algn="ctr">
              <a:lnSpc>
                <a:spcPct val="150000"/>
              </a:lnSpc>
              <a:spcAft>
                <a:spcPts val="600"/>
              </a:spcAft>
            </a:pPr>
            <a:r>
              <a:rPr lang="zh-CN" altLang="en-US" sz="2800" b="1" dirty="0"/>
              <a:t>上手操作：制作蘑菇群</a:t>
            </a:r>
          </a:p>
          <a:p>
            <a:pPr indent="457200">
              <a:lnSpc>
                <a:spcPct val="150000"/>
              </a:lnSpc>
              <a:spcAft>
                <a:spcPts val="600"/>
              </a:spcAft>
            </a:pPr>
            <a:r>
              <a:rPr lang="zh-CN" altLang="en-US" b="1" dirty="0"/>
              <a:t>本案例将利用圆柱体结合</a:t>
            </a:r>
            <a:r>
              <a:rPr lang="en-US" altLang="zh-CN" b="1" dirty="0"/>
              <a:t>FFD</a:t>
            </a:r>
            <a:r>
              <a:rPr lang="zh-CN" altLang="en-US" b="1" dirty="0"/>
              <a:t>修改器和“弯曲”修改器制作蘑菇群模型。</a:t>
            </a:r>
          </a:p>
        </p:txBody>
      </p:sp>
      <p:pic>
        <p:nvPicPr>
          <p:cNvPr id="3" name="图片 2"/>
          <p:cNvPicPr>
            <a:picLocks noChangeAspect="1"/>
          </p:cNvPicPr>
          <p:nvPr/>
        </p:nvPicPr>
        <p:blipFill>
          <a:blip r:embed="rId2"/>
          <a:stretch>
            <a:fillRect/>
          </a:stretch>
        </p:blipFill>
        <p:spPr>
          <a:xfrm>
            <a:off x="4047443" y="2848517"/>
            <a:ext cx="4929395" cy="2928829"/>
          </a:xfrm>
          <a:prstGeom prst="rect">
            <a:avLst/>
          </a:prstGeom>
        </p:spPr>
      </p:pic>
    </p:spTree>
    <p:extLst>
      <p:ext uri="{BB962C8B-B14F-4D97-AF65-F5344CB8AC3E}">
        <p14:creationId xmlns:p14="http://schemas.microsoft.com/office/powerpoint/2010/main" val="712197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373581"/>
          </a:xfrm>
          <a:prstGeom prst="rect">
            <a:avLst/>
          </a:prstGeom>
          <a:noFill/>
        </p:spPr>
        <p:txBody>
          <a:bodyPr wrap="square" rtlCol="0">
            <a:spAutoFit/>
          </a:bodyPr>
          <a:lstStyle/>
          <a:p>
            <a:pPr indent="457200">
              <a:lnSpc>
                <a:spcPct val="150000"/>
              </a:lnSpc>
              <a:spcAft>
                <a:spcPts val="600"/>
              </a:spcAft>
            </a:pPr>
            <a:r>
              <a:rPr lang="en-US" altLang="zh-CN" b="1" dirty="0"/>
              <a:t>2.4.7  </a:t>
            </a:r>
            <a:r>
              <a:rPr lang="zh-CN" altLang="en-US" b="1" dirty="0"/>
              <a:t>扭曲</a:t>
            </a:r>
          </a:p>
          <a:p>
            <a:pPr indent="457200">
              <a:lnSpc>
                <a:spcPct val="150000"/>
              </a:lnSpc>
              <a:spcAft>
                <a:spcPts val="600"/>
              </a:spcAft>
            </a:pPr>
            <a:r>
              <a:rPr lang="zh-CN" altLang="en-US" dirty="0"/>
              <a:t>“扭曲”修改器可在对象的几何体中心进行旋转，使其产生扭曲的特殊效果（就像拧湿抹布）。</a:t>
            </a:r>
          </a:p>
        </p:txBody>
      </p:sp>
      <p:pic>
        <p:nvPicPr>
          <p:cNvPr id="2" name="图片 1"/>
          <p:cNvPicPr>
            <a:picLocks noChangeAspect="1"/>
          </p:cNvPicPr>
          <p:nvPr/>
        </p:nvPicPr>
        <p:blipFill>
          <a:blip r:embed="rId2"/>
          <a:stretch>
            <a:fillRect/>
          </a:stretch>
        </p:blipFill>
        <p:spPr>
          <a:xfrm>
            <a:off x="2547081" y="3077019"/>
            <a:ext cx="7719144" cy="2637982"/>
          </a:xfrm>
          <a:prstGeom prst="rect">
            <a:avLst/>
          </a:prstGeom>
        </p:spPr>
      </p:pic>
    </p:spTree>
    <p:extLst>
      <p:ext uri="{BB962C8B-B14F-4D97-AF65-F5344CB8AC3E}">
        <p14:creationId xmlns:p14="http://schemas.microsoft.com/office/powerpoint/2010/main" val="481626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373581"/>
          </a:xfrm>
          <a:prstGeom prst="rect">
            <a:avLst/>
          </a:prstGeom>
          <a:noFill/>
        </p:spPr>
        <p:txBody>
          <a:bodyPr wrap="square" rtlCol="0">
            <a:spAutoFit/>
          </a:bodyPr>
          <a:lstStyle/>
          <a:p>
            <a:pPr indent="457200">
              <a:lnSpc>
                <a:spcPct val="150000"/>
              </a:lnSpc>
              <a:spcAft>
                <a:spcPts val="600"/>
              </a:spcAft>
            </a:pPr>
            <a:r>
              <a:rPr lang="en-US" altLang="zh-CN" b="1" dirty="0"/>
              <a:t>2.4.8  </a:t>
            </a:r>
            <a:r>
              <a:rPr lang="zh-CN" altLang="en-US" b="1" dirty="0"/>
              <a:t>车削</a:t>
            </a:r>
          </a:p>
          <a:p>
            <a:pPr indent="457200">
              <a:lnSpc>
                <a:spcPct val="150000"/>
              </a:lnSpc>
              <a:spcAft>
                <a:spcPts val="600"/>
              </a:spcAft>
            </a:pPr>
            <a:r>
              <a:rPr lang="zh-CN" altLang="en-US" dirty="0"/>
              <a:t>“车削”修改器可以将二维样条线旋转一周，生成旋转体，用户也可以设置旋转角度，更改实体旋转效果，常用于制作轴对称物体。</a:t>
            </a:r>
          </a:p>
        </p:txBody>
      </p:sp>
      <p:pic>
        <p:nvPicPr>
          <p:cNvPr id="2" name="图片 1"/>
          <p:cNvPicPr>
            <a:picLocks noChangeAspect="1"/>
          </p:cNvPicPr>
          <p:nvPr/>
        </p:nvPicPr>
        <p:blipFill>
          <a:blip r:embed="rId2"/>
          <a:stretch>
            <a:fillRect/>
          </a:stretch>
        </p:blipFill>
        <p:spPr>
          <a:xfrm>
            <a:off x="3898942" y="3010009"/>
            <a:ext cx="5237755" cy="3079064"/>
          </a:xfrm>
          <a:prstGeom prst="rect">
            <a:avLst/>
          </a:prstGeom>
        </p:spPr>
      </p:pic>
    </p:spTree>
    <p:extLst>
      <p:ext uri="{BB962C8B-B14F-4D97-AF65-F5344CB8AC3E}">
        <p14:creationId xmlns:p14="http://schemas.microsoft.com/office/powerpoint/2010/main" val="3836314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789080"/>
          </a:xfrm>
          <a:prstGeom prst="rect">
            <a:avLst/>
          </a:prstGeom>
          <a:noFill/>
        </p:spPr>
        <p:txBody>
          <a:bodyPr wrap="square" rtlCol="0">
            <a:spAutoFit/>
          </a:bodyPr>
          <a:lstStyle/>
          <a:p>
            <a:pPr indent="457200">
              <a:lnSpc>
                <a:spcPct val="150000"/>
              </a:lnSpc>
              <a:spcAft>
                <a:spcPts val="600"/>
              </a:spcAft>
            </a:pPr>
            <a:r>
              <a:rPr lang="en-US" altLang="zh-CN" b="1" dirty="0"/>
              <a:t>2.4.9  </a:t>
            </a:r>
            <a:r>
              <a:rPr lang="zh-CN" altLang="en-US" b="1" dirty="0"/>
              <a:t>锥化</a:t>
            </a:r>
          </a:p>
          <a:p>
            <a:pPr indent="457200">
              <a:lnSpc>
                <a:spcPct val="150000"/>
              </a:lnSpc>
              <a:spcAft>
                <a:spcPts val="600"/>
              </a:spcAft>
            </a:pPr>
            <a:r>
              <a:rPr lang="zh-CN" altLang="en-US" dirty="0"/>
              <a:t>“锥化”修改器主要用于对对象进行锥化处理，通过缩放对象的两端产生锥形轮廓，同时可以加入光滑的曲线轮廓。通过调节锥化的倾斜度、曲线轮廓的曲度，还能产生局部锥化效果。</a:t>
            </a:r>
          </a:p>
        </p:txBody>
      </p:sp>
      <p:pic>
        <p:nvPicPr>
          <p:cNvPr id="3" name="图片 2"/>
          <p:cNvPicPr>
            <a:picLocks noChangeAspect="1"/>
          </p:cNvPicPr>
          <p:nvPr/>
        </p:nvPicPr>
        <p:blipFill>
          <a:blip r:embed="rId2"/>
          <a:stretch>
            <a:fillRect/>
          </a:stretch>
        </p:blipFill>
        <p:spPr>
          <a:xfrm>
            <a:off x="2565324" y="3164908"/>
            <a:ext cx="7700901" cy="2924164"/>
          </a:xfrm>
          <a:prstGeom prst="rect">
            <a:avLst/>
          </a:prstGeom>
        </p:spPr>
      </p:pic>
    </p:spTree>
    <p:extLst>
      <p:ext uri="{BB962C8B-B14F-4D97-AF65-F5344CB8AC3E}">
        <p14:creationId xmlns:p14="http://schemas.microsoft.com/office/powerpoint/2010/main" val="2571902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1373581"/>
          </a:xfrm>
          <a:prstGeom prst="rect">
            <a:avLst/>
          </a:prstGeom>
          <a:noFill/>
        </p:spPr>
        <p:txBody>
          <a:bodyPr wrap="square" rtlCol="0">
            <a:spAutoFit/>
          </a:bodyPr>
          <a:lstStyle/>
          <a:p>
            <a:pPr indent="457200">
              <a:lnSpc>
                <a:spcPct val="150000"/>
              </a:lnSpc>
              <a:spcAft>
                <a:spcPts val="600"/>
              </a:spcAft>
            </a:pPr>
            <a:r>
              <a:rPr lang="en-US" altLang="zh-CN" b="1" dirty="0"/>
              <a:t>2.4.10  </a:t>
            </a:r>
            <a:r>
              <a:rPr lang="zh-CN" altLang="en-US" b="1" dirty="0"/>
              <a:t>路径变形（</a:t>
            </a:r>
            <a:r>
              <a:rPr lang="en-US" altLang="zh-CN" b="1" dirty="0"/>
              <a:t>WSM</a:t>
            </a:r>
            <a:r>
              <a:rPr lang="zh-CN" altLang="en-US" b="1" dirty="0"/>
              <a:t>）</a:t>
            </a:r>
          </a:p>
          <a:p>
            <a:pPr indent="457200">
              <a:lnSpc>
                <a:spcPct val="150000"/>
              </a:lnSpc>
              <a:spcAft>
                <a:spcPts val="600"/>
              </a:spcAft>
            </a:pPr>
            <a:r>
              <a:rPr lang="zh-CN" altLang="en-US" dirty="0"/>
              <a:t>“路径变形（</a:t>
            </a:r>
            <a:r>
              <a:rPr lang="en-US" altLang="zh-CN" dirty="0"/>
              <a:t>WSM</a:t>
            </a:r>
            <a:r>
              <a:rPr lang="zh-CN" altLang="en-US" dirty="0"/>
              <a:t>）”修改器可以将物体绑定在路径上从而产生弯曲或扭曲的效果，比如飞扬的飘带、过山车等。</a:t>
            </a:r>
          </a:p>
        </p:txBody>
      </p:sp>
      <p:pic>
        <p:nvPicPr>
          <p:cNvPr id="2" name="图片 1"/>
          <p:cNvPicPr>
            <a:picLocks noChangeAspect="1"/>
          </p:cNvPicPr>
          <p:nvPr/>
        </p:nvPicPr>
        <p:blipFill>
          <a:blip r:embed="rId2"/>
          <a:stretch>
            <a:fillRect/>
          </a:stretch>
        </p:blipFill>
        <p:spPr>
          <a:xfrm>
            <a:off x="3924485" y="3134700"/>
            <a:ext cx="4868635" cy="2871246"/>
          </a:xfrm>
          <a:prstGeom prst="rect">
            <a:avLst/>
          </a:prstGeom>
        </p:spPr>
      </p:pic>
    </p:spTree>
    <p:extLst>
      <p:ext uri="{BB962C8B-B14F-4D97-AF65-F5344CB8AC3E}">
        <p14:creationId xmlns:p14="http://schemas.microsoft.com/office/powerpoint/2010/main" val="1626283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16207" y="1073671"/>
            <a:ext cx="9494511" cy="1000274"/>
          </a:xfrm>
          <a:prstGeom prst="rect">
            <a:avLst/>
          </a:prstGeom>
          <a:noFill/>
        </p:spPr>
        <p:txBody>
          <a:bodyPr wrap="square" rtlCol="0">
            <a:spAutoFit/>
          </a:bodyPr>
          <a:lstStyle/>
          <a:p>
            <a:pPr indent="457200" algn="ctr">
              <a:lnSpc>
                <a:spcPct val="150000"/>
              </a:lnSpc>
              <a:spcAft>
                <a:spcPts val="600"/>
              </a:spcAft>
            </a:pPr>
            <a:r>
              <a:rPr lang="zh-CN" altLang="en-US" b="1" dirty="0"/>
              <a:t>上手操作：制作小鱼游动动画</a:t>
            </a:r>
            <a:endParaRPr lang="en-US" altLang="zh-CN" b="1" dirty="0"/>
          </a:p>
          <a:p>
            <a:pPr indent="457200">
              <a:lnSpc>
                <a:spcPct val="150000"/>
              </a:lnSpc>
              <a:spcAft>
                <a:spcPts val="600"/>
              </a:spcAft>
            </a:pPr>
            <a:r>
              <a:rPr lang="zh-CN" altLang="en-US" dirty="0"/>
              <a:t>利用“路径变形（</a:t>
            </a:r>
            <a:r>
              <a:rPr lang="en-US" altLang="zh-CN" dirty="0"/>
              <a:t>WSM</a:t>
            </a:r>
            <a:r>
              <a:rPr lang="zh-CN" altLang="en-US" dirty="0"/>
              <a:t>）”修改器制作小鱼游动的动画</a:t>
            </a:r>
          </a:p>
        </p:txBody>
      </p:sp>
      <p:pic>
        <p:nvPicPr>
          <p:cNvPr id="3" name="图片 2"/>
          <p:cNvPicPr>
            <a:picLocks noChangeAspect="1"/>
          </p:cNvPicPr>
          <p:nvPr/>
        </p:nvPicPr>
        <p:blipFill>
          <a:blip r:embed="rId2"/>
          <a:stretch>
            <a:fillRect/>
          </a:stretch>
        </p:blipFill>
        <p:spPr>
          <a:xfrm>
            <a:off x="3643946" y="2597954"/>
            <a:ext cx="5549806" cy="3270421"/>
          </a:xfrm>
          <a:prstGeom prst="rect">
            <a:avLst/>
          </a:prstGeom>
        </p:spPr>
      </p:pic>
    </p:spTree>
    <p:extLst>
      <p:ext uri="{BB962C8B-B14F-4D97-AF65-F5344CB8AC3E}">
        <p14:creationId xmlns:p14="http://schemas.microsoft.com/office/powerpoint/2010/main" val="1658522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1216" y="1163726"/>
            <a:ext cx="8135009" cy="2204578"/>
          </a:xfrm>
          <a:prstGeom prst="rect">
            <a:avLst/>
          </a:prstGeom>
          <a:noFill/>
        </p:spPr>
        <p:txBody>
          <a:bodyPr wrap="square" rtlCol="0">
            <a:spAutoFit/>
          </a:bodyPr>
          <a:lstStyle/>
          <a:p>
            <a:pPr indent="457200">
              <a:lnSpc>
                <a:spcPct val="150000"/>
              </a:lnSpc>
              <a:spcAft>
                <a:spcPts val="600"/>
              </a:spcAft>
            </a:pPr>
            <a:r>
              <a:rPr lang="en-US" altLang="zh-CN" b="1" dirty="0"/>
              <a:t>2.4.11  Hair</a:t>
            </a:r>
            <a:r>
              <a:rPr lang="zh-CN" altLang="en-US" b="1" dirty="0"/>
              <a:t>和</a:t>
            </a:r>
            <a:r>
              <a:rPr lang="en-US" altLang="zh-CN" b="1" dirty="0"/>
              <a:t>Fur</a:t>
            </a:r>
            <a:r>
              <a:rPr lang="zh-CN" altLang="en-US" b="1" dirty="0"/>
              <a:t>（</a:t>
            </a:r>
            <a:r>
              <a:rPr lang="en-US" altLang="zh-CN" b="1" dirty="0"/>
              <a:t>WSM</a:t>
            </a:r>
            <a:r>
              <a:rPr lang="zh-CN" altLang="en-US" b="1" dirty="0"/>
              <a:t>）</a:t>
            </a:r>
          </a:p>
          <a:p>
            <a:pPr indent="457200">
              <a:lnSpc>
                <a:spcPct val="150000"/>
              </a:lnSpc>
              <a:spcAft>
                <a:spcPts val="600"/>
              </a:spcAft>
            </a:pPr>
            <a:r>
              <a:rPr lang="en-US" altLang="zh-CN" dirty="0"/>
              <a:t>Hair</a:t>
            </a:r>
            <a:r>
              <a:rPr lang="zh-CN" altLang="en-US" dirty="0"/>
              <a:t>和</a:t>
            </a:r>
            <a:r>
              <a:rPr lang="en-US" altLang="zh-CN" dirty="0"/>
              <a:t>Fur</a:t>
            </a:r>
            <a:r>
              <a:rPr lang="zh-CN" altLang="en-US" dirty="0"/>
              <a:t>（</a:t>
            </a:r>
            <a:r>
              <a:rPr lang="en-US" altLang="zh-CN" dirty="0"/>
              <a:t>WSM</a:t>
            </a:r>
            <a:r>
              <a:rPr lang="zh-CN" altLang="en-US" dirty="0"/>
              <a:t>）是</a:t>
            </a:r>
            <a:r>
              <a:rPr lang="en-US" altLang="zh-CN" dirty="0"/>
              <a:t>3ds max</a:t>
            </a:r>
            <a:r>
              <a:rPr lang="zh-CN" altLang="en-US" dirty="0"/>
              <a:t>的一个修改器，专门用来模拟制作毛发的效果，功能非常强大，不仅可以制作静态的毛发，还可以模拟真实的毛发运动。</a:t>
            </a:r>
            <a:r>
              <a:rPr lang="en-US" altLang="zh-CN" dirty="0"/>
              <a:t>Hair</a:t>
            </a:r>
            <a:r>
              <a:rPr lang="zh-CN" altLang="en-US" dirty="0"/>
              <a:t>和</a:t>
            </a:r>
            <a:r>
              <a:rPr lang="en-US" altLang="zh-CN" dirty="0"/>
              <a:t>Fur</a:t>
            </a:r>
            <a:r>
              <a:rPr lang="zh-CN" altLang="en-US" dirty="0"/>
              <a:t>（</a:t>
            </a:r>
            <a:r>
              <a:rPr lang="en-US" altLang="zh-CN" dirty="0"/>
              <a:t>WSM</a:t>
            </a:r>
            <a:r>
              <a:rPr lang="zh-CN" altLang="en-US" dirty="0"/>
              <a:t>）修改器的参数非常多，只需要手动设置一下某个参数，就可以发现其作用。</a:t>
            </a:r>
          </a:p>
        </p:txBody>
      </p:sp>
      <p:pic>
        <p:nvPicPr>
          <p:cNvPr id="3" name="图片 2"/>
          <p:cNvPicPr>
            <a:picLocks noChangeAspect="1"/>
          </p:cNvPicPr>
          <p:nvPr/>
        </p:nvPicPr>
        <p:blipFill>
          <a:blip r:embed="rId2"/>
          <a:stretch>
            <a:fillRect/>
          </a:stretch>
        </p:blipFill>
        <p:spPr>
          <a:xfrm>
            <a:off x="4705437" y="3368304"/>
            <a:ext cx="3351889" cy="2763044"/>
          </a:xfrm>
          <a:prstGeom prst="rect">
            <a:avLst/>
          </a:prstGeom>
        </p:spPr>
      </p:pic>
    </p:spTree>
    <p:extLst>
      <p:ext uri="{BB962C8B-B14F-4D97-AF65-F5344CB8AC3E}">
        <p14:creationId xmlns:p14="http://schemas.microsoft.com/office/powerpoint/2010/main" val="1397721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2" cy="1015663"/>
          </a:xfrm>
          <a:prstGeom prst="rect">
            <a:avLst/>
          </a:prstGeom>
        </p:spPr>
        <p:txBody>
          <a:bodyPr wrap="none">
            <a:spAutoFit/>
          </a:bodyPr>
          <a:lstStyle/>
          <a:p>
            <a:pPr algn="ctr"/>
            <a:r>
              <a:rPr lang="zh-CN" altLang="en-US" sz="6000" b="1" dirty="0">
                <a:latin typeface="+mn-ea"/>
              </a:rPr>
              <a:t>课堂演练</a:t>
            </a:r>
          </a:p>
        </p:txBody>
      </p:sp>
    </p:spTree>
    <p:extLst>
      <p:ext uri="{BB962C8B-B14F-4D97-AF65-F5344CB8AC3E}">
        <p14:creationId xmlns:p14="http://schemas.microsoft.com/office/powerpoint/2010/main" val="1025424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B2AF2423-74DA-4324-A508-1E094A061F78}"/>
              </a:ext>
            </a:extLst>
          </p:cNvPr>
          <p:cNvGrpSpPr/>
          <p:nvPr/>
        </p:nvGrpSpPr>
        <p:grpSpPr>
          <a:xfrm>
            <a:off x="7237050" y="592847"/>
            <a:ext cx="1065099" cy="688802"/>
            <a:chOff x="7384437" y="806121"/>
            <a:chExt cx="1065099" cy="688802"/>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061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9354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CDE274CB-D43D-4D29-8ABC-F541929BCFEA}"/>
              </a:ext>
            </a:extLst>
          </p:cNvPr>
          <p:cNvGrpSpPr/>
          <p:nvPr/>
        </p:nvGrpSpPr>
        <p:grpSpPr>
          <a:xfrm>
            <a:off x="7293586" y="1708618"/>
            <a:ext cx="1075500" cy="690809"/>
            <a:chOff x="7413609" y="1847682"/>
            <a:chExt cx="1075500" cy="690809"/>
          </a:xfrm>
        </p:grpSpPr>
        <p:sp>
          <p:nvSpPr>
            <p:cNvPr id="4" name="文本框 3">
              <a:extLst>
                <a:ext uri="{FF2B5EF4-FFF2-40B4-BE49-F238E27FC236}">
                  <a16:creationId xmlns:a16="http://schemas.microsoft.com/office/drawing/2014/main" id="{E3E11741-E0AE-4C99-8BB0-FA2B455F1FD4}"/>
                </a:ext>
              </a:extLst>
            </p:cNvPr>
            <p:cNvSpPr txBox="1"/>
            <p:nvPr/>
          </p:nvSpPr>
          <p:spPr>
            <a:xfrm>
              <a:off x="7413609" y="184768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7902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3E100ECA-62C2-4BC8-8D79-4F48B8FE2934}"/>
              </a:ext>
            </a:extLst>
          </p:cNvPr>
          <p:cNvGrpSpPr/>
          <p:nvPr/>
        </p:nvGrpSpPr>
        <p:grpSpPr>
          <a:xfrm>
            <a:off x="7408449" y="2760658"/>
            <a:ext cx="1025564" cy="706049"/>
            <a:chOff x="7408449" y="2900140"/>
            <a:chExt cx="1025564" cy="706049"/>
          </a:xfrm>
        </p:grpSpPr>
        <p:sp>
          <p:nvSpPr>
            <p:cNvPr id="5" name="文本框 4">
              <a:extLst>
                <a:ext uri="{FF2B5EF4-FFF2-40B4-BE49-F238E27FC236}">
                  <a16:creationId xmlns:a16="http://schemas.microsoft.com/office/drawing/2014/main" id="{EFCD55F1-7E53-4D94-B849-03B234E0F197}"/>
                </a:ext>
              </a:extLst>
            </p:cNvPr>
            <p:cNvSpPr txBox="1"/>
            <p:nvPr/>
          </p:nvSpPr>
          <p:spPr>
            <a:xfrm>
              <a:off x="7408449" y="290014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304671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369086" y="552959"/>
            <a:ext cx="2452332" cy="461665"/>
          </a:xfrm>
          <a:prstGeom prst="rect">
            <a:avLst/>
          </a:prstGeom>
          <a:noFill/>
        </p:spPr>
        <p:txBody>
          <a:bodyPr wrap="square" rtlCol="0">
            <a:spAutoFit/>
          </a:bodyPr>
          <a:lstStyle/>
          <a:p>
            <a:r>
              <a:rPr lang="zh-CN" altLang="en-US" sz="2400" b="1" dirty="0">
                <a:hlinkClick r:id="rId2" action="ppaction://hlinksldjump"/>
              </a:rPr>
              <a:t>创建样条线</a:t>
            </a:r>
            <a:endParaRPr lang="zh-CN" altLang="en-US" sz="2400" b="1" dirty="0">
              <a:solidFill>
                <a:srgbClr val="AD6126"/>
              </a:solidFill>
              <a:latin typeface="站酷小薇LOGO体" panose="02010600010101010101" pitchFamily="2" charset="-122"/>
              <a:ea typeface="站酷小薇LOGO体" panose="02010600010101010101" pitchFamily="2" charset="-122"/>
            </a:endParaRP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479190" y="1597801"/>
            <a:ext cx="1723549" cy="461665"/>
          </a:xfrm>
          <a:prstGeom prst="rect">
            <a:avLst/>
          </a:prstGeom>
          <a:noFill/>
        </p:spPr>
        <p:txBody>
          <a:bodyPr wrap="none" rtlCol="0">
            <a:spAutoFit/>
          </a:bodyPr>
          <a:lstStyle>
            <a:defPPr>
              <a:defRPr lang="zh-CN"/>
            </a:defPPr>
            <a:lvl1pPr>
              <a:defRPr sz="2400" b="1"/>
            </a:lvl1pPr>
          </a:lstStyle>
          <a:p>
            <a:r>
              <a:rPr lang="zh-CN" altLang="en-US" dirty="0">
                <a:hlinkClick r:id="rId3" action="ppaction://hlinksldjump"/>
              </a:rPr>
              <a:t>创建几何体</a:t>
            </a:r>
            <a:endParaRPr lang="zh-CN" altLang="en-US"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587083" y="2676404"/>
            <a:ext cx="1415772" cy="461665"/>
          </a:xfrm>
          <a:prstGeom prst="rect">
            <a:avLst/>
          </a:prstGeom>
          <a:noFill/>
        </p:spPr>
        <p:txBody>
          <a:bodyPr wrap="none" rtlCol="0">
            <a:spAutoFit/>
          </a:bodyPr>
          <a:lstStyle>
            <a:defPPr>
              <a:defRPr lang="zh-CN"/>
            </a:defPPr>
            <a:lvl1pPr>
              <a:defRPr sz="2400" b="1"/>
            </a:lvl1pPr>
          </a:lstStyle>
          <a:p>
            <a:r>
              <a:rPr lang="zh-CN" altLang="en-US" dirty="0">
                <a:hlinkClick r:id="rId4" action="ppaction://hlinksldjump"/>
              </a:rPr>
              <a:t>复合对象</a:t>
            </a:r>
            <a:endParaRPr lang="zh-CN" altLang="en-US" dirty="0"/>
          </a:p>
        </p:txBody>
      </p:sp>
      <p:grpSp>
        <p:nvGrpSpPr>
          <p:cNvPr id="23" name="组合 22">
            <a:extLst>
              <a:ext uri="{FF2B5EF4-FFF2-40B4-BE49-F238E27FC236}">
                <a16:creationId xmlns:a16="http://schemas.microsoft.com/office/drawing/2014/main" id="{A55D7E71-5A8B-43E9-A131-22CBFAA15D66}"/>
              </a:ext>
            </a:extLst>
          </p:cNvPr>
          <p:cNvGrpSpPr/>
          <p:nvPr/>
        </p:nvGrpSpPr>
        <p:grpSpPr>
          <a:xfrm>
            <a:off x="7417257" y="3776782"/>
            <a:ext cx="1056470" cy="690912"/>
            <a:chOff x="7417257" y="3916264"/>
            <a:chExt cx="1056470" cy="690912"/>
          </a:xfrm>
        </p:grpSpPr>
        <p:sp>
          <p:nvSpPr>
            <p:cNvPr id="14" name="文本框 13">
              <a:extLst>
                <a:ext uri="{FF2B5EF4-FFF2-40B4-BE49-F238E27FC236}">
                  <a16:creationId xmlns:a16="http://schemas.microsoft.com/office/drawing/2014/main" id="{0CEC9EEE-5136-4649-B568-D003BCA3E0FD}"/>
                </a:ext>
              </a:extLst>
            </p:cNvPr>
            <p:cNvSpPr txBox="1"/>
            <p:nvPr/>
          </p:nvSpPr>
          <p:spPr>
            <a:xfrm>
              <a:off x="7417257" y="39162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40477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6" name="文本框 15">
            <a:hlinkClick r:id="rId5" action="ppaction://hlinksldjump"/>
            <a:extLst>
              <a:ext uri="{FF2B5EF4-FFF2-40B4-BE49-F238E27FC236}">
                <a16:creationId xmlns:a16="http://schemas.microsoft.com/office/drawing/2014/main" id="{DF341E03-D69B-46BC-B87C-62A481BAD830}"/>
              </a:ext>
            </a:extLst>
          </p:cNvPr>
          <p:cNvSpPr txBox="1"/>
          <p:nvPr/>
        </p:nvSpPr>
        <p:spPr>
          <a:xfrm>
            <a:off x="8571959" y="3677391"/>
            <a:ext cx="2339102" cy="461665"/>
          </a:xfrm>
          <a:prstGeom prst="rect">
            <a:avLst/>
          </a:prstGeom>
          <a:noFill/>
        </p:spPr>
        <p:txBody>
          <a:bodyPr wrap="none" rtlCol="0">
            <a:spAutoFit/>
          </a:bodyPr>
          <a:lstStyle>
            <a:defPPr>
              <a:defRPr lang="zh-CN"/>
            </a:defPPr>
            <a:lvl1pPr>
              <a:defRPr sz="2400" b="1"/>
            </a:lvl1pPr>
          </a:lstStyle>
          <a:p>
            <a:r>
              <a:rPr lang="zh-CN" altLang="en-US" dirty="0">
                <a:hlinkClick r:id="rId6" action="ppaction://hlinksldjump"/>
              </a:rPr>
              <a:t>修改器的应用象</a:t>
            </a:r>
            <a:endParaRPr lang="zh-CN" altLang="zh-CN" dirty="0"/>
          </a:p>
        </p:txBody>
      </p:sp>
      <p:sp>
        <p:nvSpPr>
          <p:cNvPr id="17" name="文本框 16">
            <a:hlinkClick r:id="rId6" action="ppaction://hlinksldjump"/>
            <a:extLst>
              <a:ext uri="{FF2B5EF4-FFF2-40B4-BE49-F238E27FC236}">
                <a16:creationId xmlns:a16="http://schemas.microsoft.com/office/drawing/2014/main" id="{5637B265-5E42-43BD-9FC4-B6E8F6861A42}"/>
              </a:ext>
            </a:extLst>
          </p:cNvPr>
          <p:cNvSpPr txBox="1"/>
          <p:nvPr/>
        </p:nvSpPr>
        <p:spPr>
          <a:xfrm>
            <a:off x="8728505" y="4635870"/>
            <a:ext cx="1415772" cy="461665"/>
          </a:xfrm>
          <a:prstGeom prst="rect">
            <a:avLst/>
          </a:prstGeom>
          <a:noFill/>
        </p:spPr>
        <p:txBody>
          <a:bodyPr wrap="none" rtlCol="0">
            <a:spAutoFit/>
          </a:bodyPr>
          <a:lstStyle>
            <a:defPPr>
              <a:defRPr lang="zh-CN"/>
            </a:defPPr>
            <a:lvl1pPr>
              <a:defRPr sz="2400" b="1"/>
            </a:lvl1pPr>
          </a:lstStyle>
          <a:p>
            <a:r>
              <a:rPr lang="zh-CN" altLang="en-US" dirty="0">
                <a:hlinkClick r:id="rId5" action="ppaction://hlinksldjump"/>
              </a:rPr>
              <a:t>课堂演练</a:t>
            </a:r>
            <a:endParaRPr lang="zh-CN" altLang="en-US" dirty="0"/>
          </a:p>
        </p:txBody>
      </p:sp>
      <p:grpSp>
        <p:nvGrpSpPr>
          <p:cNvPr id="24" name="组合 23">
            <a:extLst>
              <a:ext uri="{FF2B5EF4-FFF2-40B4-BE49-F238E27FC236}">
                <a16:creationId xmlns:a16="http://schemas.microsoft.com/office/drawing/2014/main" id="{757A279A-F6F9-4FFD-8278-D5728D1CDA1F}"/>
              </a:ext>
            </a:extLst>
          </p:cNvPr>
          <p:cNvGrpSpPr/>
          <p:nvPr/>
        </p:nvGrpSpPr>
        <p:grpSpPr>
          <a:xfrm>
            <a:off x="7346326" y="4514097"/>
            <a:ext cx="1132590" cy="1089082"/>
            <a:chOff x="7346326" y="4653579"/>
            <a:chExt cx="1132590" cy="1089082"/>
          </a:xfrm>
        </p:grpSpPr>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18319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653579"/>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grpSp>
      <p:grpSp>
        <p:nvGrpSpPr>
          <p:cNvPr id="25" name="组合 24">
            <a:extLst>
              <a:ext uri="{FF2B5EF4-FFF2-40B4-BE49-F238E27FC236}">
                <a16:creationId xmlns:a16="http://schemas.microsoft.com/office/drawing/2014/main" id="{821D27BC-492F-4D8C-93DF-ADC49751EAB8}"/>
              </a:ext>
            </a:extLst>
          </p:cNvPr>
          <p:cNvGrpSpPr/>
          <p:nvPr/>
        </p:nvGrpSpPr>
        <p:grpSpPr>
          <a:xfrm>
            <a:off x="7432757" y="5440730"/>
            <a:ext cx="1492398" cy="1069840"/>
            <a:chOff x="7432757" y="5440730"/>
            <a:chExt cx="1492398" cy="1069840"/>
          </a:xfrm>
        </p:grpSpPr>
        <p:sp>
          <p:nvSpPr>
            <p:cNvPr id="6" name="矩形 5">
              <a:extLst>
                <a:ext uri="{FF2B5EF4-FFF2-40B4-BE49-F238E27FC236}">
                  <a16:creationId xmlns:a16="http://schemas.microsoft.com/office/drawing/2014/main" id="{6D5CFD37-4ACB-40BE-8509-2CAA5E99CDE5}"/>
                </a:ext>
              </a:extLst>
            </p:cNvPr>
            <p:cNvSpPr/>
            <p:nvPr/>
          </p:nvSpPr>
          <p:spPr>
            <a:xfrm>
              <a:off x="7432757" y="5440730"/>
              <a:ext cx="1492398"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A2822062-3BDA-4CBF-B998-863330B4CA2C}"/>
                </a:ext>
              </a:extLst>
            </p:cNvPr>
            <p:cNvCxnSpPr/>
            <p:nvPr/>
          </p:nvCxnSpPr>
          <p:spPr>
            <a:xfrm flipH="1">
              <a:off x="7682161" y="595110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6" name="文本框 25">
            <a:hlinkClick r:id="rId6" action="ppaction://hlinksldjump"/>
            <a:extLst>
              <a:ext uri="{FF2B5EF4-FFF2-40B4-BE49-F238E27FC236}">
                <a16:creationId xmlns:a16="http://schemas.microsoft.com/office/drawing/2014/main" id="{C1072196-9D8E-48F0-8A0F-D3961F3EAC60}"/>
              </a:ext>
            </a:extLst>
          </p:cNvPr>
          <p:cNvSpPr txBox="1"/>
          <p:nvPr/>
        </p:nvSpPr>
        <p:spPr>
          <a:xfrm>
            <a:off x="8887366" y="5570003"/>
            <a:ext cx="1415772" cy="461665"/>
          </a:xfrm>
          <a:prstGeom prst="rect">
            <a:avLst/>
          </a:prstGeom>
          <a:noFill/>
        </p:spPr>
        <p:txBody>
          <a:bodyPr wrap="none" rtlCol="0">
            <a:spAutoFit/>
          </a:bodyPr>
          <a:lstStyle>
            <a:defPPr>
              <a:defRPr lang="zh-CN"/>
            </a:defPPr>
            <a:lvl1pPr>
              <a:defRPr sz="2400" b="1"/>
            </a:lvl1pPr>
          </a:lstStyle>
          <a:p>
            <a:r>
              <a:rPr lang="zh-CN" altLang="en-US" dirty="0">
                <a:hlinkClick r:id="rId7" action="ppaction://hlinksldjump"/>
              </a:rPr>
              <a:t>课后作业</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1073671"/>
            <a:ext cx="8690900" cy="382669"/>
          </a:xfrm>
          <a:prstGeom prst="rect">
            <a:avLst/>
          </a:prstGeom>
          <a:noFill/>
        </p:spPr>
        <p:txBody>
          <a:bodyPr wrap="square" rtlCol="0">
            <a:spAutoFit/>
          </a:bodyPr>
          <a:lstStyle/>
          <a:p>
            <a:pPr indent="457200">
              <a:lnSpc>
                <a:spcPct val="150000"/>
              </a:lnSpc>
            </a:pPr>
            <a:r>
              <a:rPr lang="zh-CN" altLang="en-US" sz="1400"/>
              <a:t>利用本章所学的基础建模知识和修改器建模知识等制作一个盆栽模型</a:t>
            </a:r>
            <a:endParaRPr lang="zh-CN" altLang="zh-CN" sz="1400" dirty="0"/>
          </a:p>
        </p:txBody>
      </p:sp>
      <p:pic>
        <p:nvPicPr>
          <p:cNvPr id="3" name="图片 2"/>
          <p:cNvPicPr>
            <a:picLocks noChangeAspect="1"/>
          </p:cNvPicPr>
          <p:nvPr/>
        </p:nvPicPr>
        <p:blipFill>
          <a:blip r:embed="rId2"/>
          <a:stretch>
            <a:fillRect/>
          </a:stretch>
        </p:blipFill>
        <p:spPr>
          <a:xfrm>
            <a:off x="2612129" y="2447072"/>
            <a:ext cx="6715767" cy="3060109"/>
          </a:xfrm>
          <a:prstGeom prst="rect">
            <a:avLst/>
          </a:prstGeom>
        </p:spPr>
      </p:pic>
    </p:spTree>
    <p:extLst>
      <p:ext uri="{BB962C8B-B14F-4D97-AF65-F5344CB8AC3E}">
        <p14:creationId xmlns:p14="http://schemas.microsoft.com/office/powerpoint/2010/main" val="3878447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8AFACE2C-F493-4AF1-9D95-2B23499B686A}"/>
              </a:ext>
            </a:extLst>
          </p:cNvPr>
          <p:cNvSpPr/>
          <p:nvPr/>
        </p:nvSpPr>
        <p:spPr>
          <a:xfrm>
            <a:off x="4607673" y="3863679"/>
            <a:ext cx="3262433" cy="1015663"/>
          </a:xfrm>
          <a:prstGeom prst="rect">
            <a:avLst/>
          </a:prstGeom>
        </p:spPr>
        <p:txBody>
          <a:bodyPr wrap="none">
            <a:spAutoFit/>
          </a:bodyPr>
          <a:lstStyle/>
          <a:p>
            <a:pPr algn="ctr"/>
            <a:r>
              <a:rPr lang="zh-CN" altLang="en-US" sz="6000" b="1" dirty="0">
                <a:latin typeface="+mn-ea"/>
              </a:rPr>
              <a:t>课后作业</a:t>
            </a:r>
          </a:p>
        </p:txBody>
      </p:sp>
    </p:spTree>
    <p:extLst>
      <p:ext uri="{BB962C8B-B14F-4D97-AF65-F5344CB8AC3E}">
        <p14:creationId xmlns:p14="http://schemas.microsoft.com/office/powerpoint/2010/main" val="781270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07259" y="1558407"/>
            <a:ext cx="8097376" cy="3339504"/>
          </a:xfrm>
          <a:prstGeom prst="rect">
            <a:avLst/>
          </a:prstGeom>
          <a:noFill/>
        </p:spPr>
        <p:txBody>
          <a:bodyPr wrap="square" rtlCol="0">
            <a:spAutoFit/>
          </a:bodyPr>
          <a:lstStyle/>
          <a:p>
            <a:pPr indent="457200">
              <a:lnSpc>
                <a:spcPct val="200000"/>
              </a:lnSpc>
            </a:pPr>
            <a:r>
              <a:rPr lang="zh-CN" altLang="en-US" b="1" dirty="0"/>
              <a:t>一、填空题</a:t>
            </a:r>
          </a:p>
          <a:p>
            <a:pPr indent="457200">
              <a:lnSpc>
                <a:spcPct val="200000"/>
              </a:lnSpc>
            </a:pPr>
            <a:r>
              <a:rPr lang="en-US" altLang="zh-CN" b="1" dirty="0"/>
              <a:t>1</a:t>
            </a:r>
            <a:r>
              <a:rPr lang="zh-CN" altLang="en-US" b="1" dirty="0"/>
              <a:t>、</a:t>
            </a:r>
            <a:r>
              <a:rPr lang="en-US" altLang="zh-CN" b="1" dirty="0"/>
              <a:t>3dsmax</a:t>
            </a:r>
            <a:r>
              <a:rPr lang="zh-CN" altLang="en-US" b="1" dirty="0"/>
              <a:t>中提供了 </a:t>
            </a:r>
            <a:r>
              <a:rPr lang="zh-CN" altLang="en-US" b="1" u="sng" dirty="0"/>
              <a:t>          </a:t>
            </a:r>
            <a:r>
              <a:rPr lang="en-US" altLang="zh-CN" b="1" dirty="0"/>
              <a:t>  </a:t>
            </a:r>
            <a:r>
              <a:rPr lang="zh-CN" altLang="en-US" b="1" dirty="0"/>
              <a:t>种视图布局。</a:t>
            </a:r>
          </a:p>
          <a:p>
            <a:pPr indent="457200">
              <a:lnSpc>
                <a:spcPct val="200000"/>
              </a:lnSpc>
            </a:pPr>
            <a:r>
              <a:rPr lang="en-US" altLang="zh-CN" b="1" dirty="0"/>
              <a:t>2</a:t>
            </a:r>
            <a:r>
              <a:rPr lang="zh-CN" altLang="en-US" b="1" dirty="0"/>
              <a:t>、 </a:t>
            </a:r>
            <a:r>
              <a:rPr lang="zh-CN" altLang="en-US" b="1" u="sng" dirty="0"/>
              <a:t>           </a:t>
            </a:r>
            <a:r>
              <a:rPr lang="zh-CN" altLang="en-US" b="1" dirty="0"/>
              <a:t>变形命令用于产生适配变形。</a:t>
            </a:r>
          </a:p>
          <a:p>
            <a:pPr indent="457200">
              <a:lnSpc>
                <a:spcPct val="200000"/>
              </a:lnSpc>
            </a:pPr>
            <a:r>
              <a:rPr lang="en-US" altLang="zh-CN" b="1" dirty="0"/>
              <a:t>3</a:t>
            </a:r>
            <a:r>
              <a:rPr lang="zh-CN" altLang="en-US" b="1" dirty="0"/>
              <a:t>、在所有正交视图中， </a:t>
            </a:r>
            <a:r>
              <a:rPr lang="zh-CN" altLang="en-US" b="1" u="sng" dirty="0"/>
              <a:t>                   </a:t>
            </a:r>
            <a:r>
              <a:rPr lang="zh-CN" altLang="en-US" b="1" dirty="0"/>
              <a:t> 和</a:t>
            </a:r>
            <a:r>
              <a:rPr lang="zh-CN" altLang="en-US" b="1" u="sng" dirty="0"/>
              <a:t>               </a:t>
            </a:r>
            <a:r>
              <a:rPr lang="zh-CN" altLang="en-US" b="1" dirty="0"/>
              <a:t>  没有区别。</a:t>
            </a:r>
          </a:p>
          <a:p>
            <a:pPr indent="457200">
              <a:lnSpc>
                <a:spcPct val="200000"/>
              </a:lnSpc>
            </a:pPr>
            <a:r>
              <a:rPr lang="en-US" altLang="zh-CN" b="1" dirty="0"/>
              <a:t>4</a:t>
            </a:r>
            <a:r>
              <a:rPr lang="zh-CN" altLang="en-US" b="1" dirty="0"/>
              <a:t>、默认状态下，</a:t>
            </a:r>
            <a:r>
              <a:rPr lang="zh-CN" altLang="en-US" b="1"/>
              <a:t>按住 </a:t>
            </a:r>
            <a:r>
              <a:rPr lang="zh-CN" altLang="en-US" b="1" u="sng"/>
              <a:t>            </a:t>
            </a:r>
            <a:r>
              <a:rPr lang="zh-CN" altLang="en-US" b="1"/>
              <a:t>可以</a:t>
            </a:r>
            <a:r>
              <a:rPr lang="zh-CN" altLang="en-US" b="1" dirty="0"/>
              <a:t>锁定所选择的物体，以便对所选对象进行编辑。</a:t>
            </a:r>
          </a:p>
        </p:txBody>
      </p:sp>
    </p:spTree>
    <p:extLst>
      <p:ext uri="{BB962C8B-B14F-4D97-AF65-F5344CB8AC3E}">
        <p14:creationId xmlns:p14="http://schemas.microsoft.com/office/powerpoint/2010/main" val="8532408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806517" y="811473"/>
            <a:ext cx="8097376" cy="5451621"/>
          </a:xfrm>
          <a:prstGeom prst="rect">
            <a:avLst/>
          </a:prstGeom>
          <a:noFill/>
        </p:spPr>
        <p:txBody>
          <a:bodyPr wrap="square" rtlCol="0">
            <a:spAutoFit/>
          </a:bodyPr>
          <a:lstStyle/>
          <a:p>
            <a:pPr indent="457200">
              <a:lnSpc>
                <a:spcPct val="150000"/>
              </a:lnSpc>
            </a:pPr>
            <a:r>
              <a:rPr lang="zh-CN" altLang="en-US" b="1" dirty="0"/>
              <a:t>二、选择题</a:t>
            </a:r>
          </a:p>
          <a:p>
            <a:pPr indent="457200">
              <a:lnSpc>
                <a:spcPct val="150000"/>
              </a:lnSpc>
            </a:pPr>
            <a:r>
              <a:rPr lang="en-US" altLang="zh-CN" b="1" dirty="0"/>
              <a:t>1</a:t>
            </a:r>
            <a:r>
              <a:rPr lang="zh-CN" altLang="en-US" b="1" dirty="0"/>
              <a:t>、下列哪一项不属于选择修改器类型（    ）。</a:t>
            </a:r>
          </a:p>
          <a:p>
            <a:pPr indent="457200">
              <a:lnSpc>
                <a:spcPct val="150000"/>
              </a:lnSpc>
            </a:pPr>
            <a:r>
              <a:rPr lang="en-US" altLang="zh-CN" b="1" dirty="0"/>
              <a:t>A</a:t>
            </a:r>
            <a:r>
              <a:rPr lang="zh-CN" altLang="en-US" b="1" dirty="0"/>
              <a:t>、多边形选择		</a:t>
            </a:r>
            <a:r>
              <a:rPr lang="en-US" altLang="zh-CN" b="1" dirty="0"/>
              <a:t>B</a:t>
            </a:r>
            <a:r>
              <a:rPr lang="zh-CN" altLang="en-US" b="1" dirty="0"/>
              <a:t>、面片变形</a:t>
            </a:r>
          </a:p>
          <a:p>
            <a:pPr indent="457200">
              <a:lnSpc>
                <a:spcPct val="150000"/>
              </a:lnSpc>
            </a:pPr>
            <a:r>
              <a:rPr lang="en-US" altLang="zh-CN" b="1" dirty="0"/>
              <a:t>C</a:t>
            </a:r>
            <a:r>
              <a:rPr lang="zh-CN" altLang="en-US" b="1" dirty="0"/>
              <a:t>、样条线选择		</a:t>
            </a:r>
            <a:r>
              <a:rPr lang="en-US" altLang="zh-CN" b="1" dirty="0"/>
              <a:t>D</a:t>
            </a:r>
            <a:r>
              <a:rPr lang="zh-CN" altLang="en-US" b="1" dirty="0"/>
              <a:t>、网格选择</a:t>
            </a:r>
          </a:p>
          <a:p>
            <a:pPr indent="457200">
              <a:lnSpc>
                <a:spcPct val="150000"/>
              </a:lnSpc>
            </a:pPr>
            <a:r>
              <a:rPr lang="en-US" altLang="zh-CN" b="1" dirty="0"/>
              <a:t>2</a:t>
            </a:r>
            <a:r>
              <a:rPr lang="zh-CN" altLang="en-US" b="1" dirty="0"/>
              <a:t>、下列选项中关于挤出修改器参数的描述不正确的是（    ）。</a:t>
            </a:r>
          </a:p>
          <a:p>
            <a:pPr indent="457200">
              <a:lnSpc>
                <a:spcPct val="150000"/>
              </a:lnSpc>
            </a:pPr>
            <a:r>
              <a:rPr lang="en-US" altLang="zh-CN" b="1" dirty="0"/>
              <a:t>A</a:t>
            </a:r>
            <a:r>
              <a:rPr lang="zh-CN" altLang="en-US" b="1" dirty="0"/>
              <a:t>、数量用于设置挤出厚度上片段划分数</a:t>
            </a:r>
          </a:p>
          <a:p>
            <a:pPr indent="457200">
              <a:lnSpc>
                <a:spcPct val="150000"/>
              </a:lnSpc>
            </a:pPr>
            <a:r>
              <a:rPr lang="en-US" altLang="zh-CN" b="1" dirty="0"/>
              <a:t>B</a:t>
            </a:r>
            <a:r>
              <a:rPr lang="zh-CN" altLang="en-US" b="1" dirty="0"/>
              <a:t>、封口始端用于在顶端加面封盖物体</a:t>
            </a:r>
          </a:p>
          <a:p>
            <a:pPr indent="457200">
              <a:lnSpc>
                <a:spcPct val="150000"/>
              </a:lnSpc>
            </a:pPr>
            <a:r>
              <a:rPr lang="en-US" altLang="zh-CN" b="1" dirty="0"/>
              <a:t>C</a:t>
            </a:r>
            <a:r>
              <a:rPr lang="zh-CN" altLang="en-US" b="1" dirty="0"/>
              <a:t>、封口末端用于在底端加面封盖物体</a:t>
            </a:r>
          </a:p>
          <a:p>
            <a:pPr indent="457200">
              <a:lnSpc>
                <a:spcPct val="150000"/>
              </a:lnSpc>
            </a:pPr>
            <a:r>
              <a:rPr lang="en-US" altLang="zh-CN" b="1" dirty="0"/>
              <a:t>D</a:t>
            </a:r>
            <a:r>
              <a:rPr lang="zh-CN" altLang="en-US" b="1" dirty="0"/>
              <a:t>、变形用于变形动画的制作，保证点面数恒定不变</a:t>
            </a:r>
          </a:p>
          <a:p>
            <a:pPr indent="457200">
              <a:lnSpc>
                <a:spcPct val="150000"/>
              </a:lnSpc>
            </a:pPr>
            <a:r>
              <a:rPr lang="en-US" altLang="zh-CN" b="1" dirty="0"/>
              <a:t>3</a:t>
            </a:r>
            <a:r>
              <a:rPr lang="zh-CN" altLang="en-US" b="1" dirty="0"/>
              <a:t>、车削修改器的旋转角度范围可以是（    ）。</a:t>
            </a:r>
          </a:p>
          <a:p>
            <a:pPr indent="457200">
              <a:lnSpc>
                <a:spcPct val="150000"/>
              </a:lnSpc>
            </a:pPr>
            <a:r>
              <a:rPr lang="en-US" altLang="zh-CN" b="1" dirty="0"/>
              <a:t>A</a:t>
            </a:r>
            <a:r>
              <a:rPr lang="zh-CN" altLang="en-US" b="1" dirty="0"/>
              <a:t>、</a:t>
            </a:r>
            <a:r>
              <a:rPr lang="en-US" altLang="zh-CN" b="1" dirty="0"/>
              <a:t>0-90				B</a:t>
            </a:r>
            <a:r>
              <a:rPr lang="zh-CN" altLang="en-US" b="1" dirty="0"/>
              <a:t>、</a:t>
            </a:r>
            <a:r>
              <a:rPr lang="en-US" altLang="zh-CN" b="1" dirty="0"/>
              <a:t>0-180</a:t>
            </a:r>
          </a:p>
          <a:p>
            <a:pPr indent="457200">
              <a:lnSpc>
                <a:spcPct val="150000"/>
              </a:lnSpc>
            </a:pPr>
            <a:r>
              <a:rPr lang="en-US" altLang="zh-CN" b="1" dirty="0"/>
              <a:t>C</a:t>
            </a:r>
            <a:r>
              <a:rPr lang="zh-CN" altLang="en-US" b="1" dirty="0"/>
              <a:t>、</a:t>
            </a:r>
            <a:r>
              <a:rPr lang="en-US" altLang="zh-CN" b="1" dirty="0"/>
              <a:t>0-360				D</a:t>
            </a:r>
            <a:r>
              <a:rPr lang="zh-CN" altLang="en-US" b="1" dirty="0"/>
              <a:t>、</a:t>
            </a:r>
            <a:r>
              <a:rPr lang="en-US" altLang="zh-CN" b="1" dirty="0"/>
              <a:t>0-720</a:t>
            </a:r>
          </a:p>
          <a:p>
            <a:pPr indent="457200">
              <a:lnSpc>
                <a:spcPct val="150000"/>
              </a:lnSpc>
            </a:pPr>
            <a:endParaRPr lang="zh-CN" altLang="en-US" b="1" dirty="0"/>
          </a:p>
        </p:txBody>
      </p:sp>
    </p:spTree>
    <p:extLst>
      <p:ext uri="{BB962C8B-B14F-4D97-AF65-F5344CB8AC3E}">
        <p14:creationId xmlns:p14="http://schemas.microsoft.com/office/powerpoint/2010/main" val="3038526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23531" y="2091980"/>
            <a:ext cx="8097376" cy="2958630"/>
          </a:xfrm>
          <a:prstGeom prst="rect">
            <a:avLst/>
          </a:prstGeom>
          <a:noFill/>
        </p:spPr>
        <p:txBody>
          <a:bodyPr wrap="square" rtlCol="0">
            <a:spAutoFit/>
          </a:bodyPr>
          <a:lstStyle/>
          <a:p>
            <a:pPr indent="457200">
              <a:lnSpc>
                <a:spcPct val="150000"/>
              </a:lnSpc>
            </a:pPr>
            <a:r>
              <a:rPr lang="en-US" altLang="zh-CN" b="1" dirty="0"/>
              <a:t>4</a:t>
            </a:r>
            <a:r>
              <a:rPr lang="zh-CN" altLang="en-US" b="1" dirty="0"/>
              <a:t>、在标准几何体中，惟一没有高度的物体是（    ）。</a:t>
            </a:r>
          </a:p>
          <a:p>
            <a:pPr indent="457200">
              <a:lnSpc>
                <a:spcPct val="150000"/>
              </a:lnSpc>
            </a:pPr>
            <a:r>
              <a:rPr lang="en-US" altLang="zh-CN" b="1" dirty="0"/>
              <a:t>A</a:t>
            </a:r>
            <a:r>
              <a:rPr lang="zh-CN" altLang="en-US" b="1" dirty="0"/>
              <a:t>、平面				</a:t>
            </a:r>
            <a:r>
              <a:rPr lang="en-US" altLang="zh-CN" b="1" dirty="0"/>
              <a:t>B</a:t>
            </a:r>
            <a:r>
              <a:rPr lang="zh-CN" altLang="en-US" b="1" dirty="0"/>
              <a:t>、长方体</a:t>
            </a:r>
          </a:p>
          <a:p>
            <a:pPr indent="457200">
              <a:lnSpc>
                <a:spcPct val="150000"/>
              </a:lnSpc>
            </a:pPr>
            <a:r>
              <a:rPr lang="en-US" altLang="zh-CN" b="1" dirty="0"/>
              <a:t>C</a:t>
            </a:r>
            <a:r>
              <a:rPr lang="zh-CN" altLang="en-US" b="1" dirty="0"/>
              <a:t>、四棱锥				</a:t>
            </a:r>
            <a:r>
              <a:rPr lang="en-US" altLang="zh-CN" b="1" dirty="0"/>
              <a:t>D</a:t>
            </a:r>
            <a:r>
              <a:rPr lang="zh-CN" altLang="en-US" b="1" dirty="0"/>
              <a:t>、圆锥体</a:t>
            </a:r>
          </a:p>
          <a:p>
            <a:pPr indent="457200">
              <a:lnSpc>
                <a:spcPct val="150000"/>
              </a:lnSpc>
            </a:pPr>
            <a:r>
              <a:rPr lang="en-US" altLang="zh-CN" b="1" dirty="0"/>
              <a:t>5</a:t>
            </a:r>
            <a:r>
              <a:rPr lang="zh-CN" altLang="en-US" b="1" dirty="0"/>
              <a:t>、标准几何体创建命令长方体，按下键盘上的</a:t>
            </a:r>
            <a:r>
              <a:rPr lang="en-US" altLang="zh-CN" b="1" dirty="0"/>
              <a:t>&lt;Ctrl&gt;</a:t>
            </a:r>
            <a:r>
              <a:rPr lang="zh-CN" altLang="en-US" b="1" dirty="0"/>
              <a:t>键后再拖动鼠标，即可创建出（    ）。</a:t>
            </a:r>
          </a:p>
          <a:p>
            <a:pPr indent="457200">
              <a:lnSpc>
                <a:spcPct val="150000"/>
              </a:lnSpc>
            </a:pPr>
            <a:r>
              <a:rPr lang="en-US" altLang="zh-CN" b="1" dirty="0"/>
              <a:t>A</a:t>
            </a:r>
            <a:r>
              <a:rPr lang="zh-CN" altLang="en-US" b="1" dirty="0"/>
              <a:t>、四面体				</a:t>
            </a:r>
            <a:r>
              <a:rPr lang="en-US" altLang="zh-CN" b="1" dirty="0"/>
              <a:t>B</a:t>
            </a:r>
            <a:r>
              <a:rPr lang="zh-CN" altLang="en-US" b="1" dirty="0"/>
              <a:t>、梯形</a:t>
            </a:r>
          </a:p>
          <a:p>
            <a:pPr indent="457200">
              <a:lnSpc>
                <a:spcPct val="150000"/>
              </a:lnSpc>
            </a:pPr>
            <a:r>
              <a:rPr lang="en-US" altLang="zh-CN" b="1" dirty="0"/>
              <a:t>C</a:t>
            </a:r>
            <a:r>
              <a:rPr lang="zh-CN" altLang="en-US" b="1" dirty="0"/>
              <a:t>、正方形				</a:t>
            </a:r>
            <a:r>
              <a:rPr lang="en-US" altLang="zh-CN" b="1" dirty="0"/>
              <a:t>D</a:t>
            </a:r>
            <a:r>
              <a:rPr lang="zh-CN" altLang="en-US" b="1" dirty="0"/>
              <a:t>、正方体</a:t>
            </a:r>
          </a:p>
        </p:txBody>
      </p:sp>
    </p:spTree>
    <p:extLst>
      <p:ext uri="{BB962C8B-B14F-4D97-AF65-F5344CB8AC3E}">
        <p14:creationId xmlns:p14="http://schemas.microsoft.com/office/powerpoint/2010/main" val="1366706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073671"/>
            <a:ext cx="8097376" cy="881139"/>
          </a:xfrm>
          <a:prstGeom prst="rect">
            <a:avLst/>
          </a:prstGeom>
          <a:noFill/>
        </p:spPr>
        <p:txBody>
          <a:bodyPr wrap="square" rtlCol="0">
            <a:spAutoFit/>
          </a:bodyPr>
          <a:lstStyle/>
          <a:p>
            <a:pPr indent="457200">
              <a:lnSpc>
                <a:spcPct val="150000"/>
              </a:lnSpc>
            </a:pPr>
            <a:r>
              <a:rPr lang="zh-CN" altLang="en-US" b="1" dirty="0"/>
              <a:t>三、操作题</a:t>
            </a:r>
          </a:p>
          <a:p>
            <a:pPr indent="457200">
              <a:lnSpc>
                <a:spcPct val="150000"/>
              </a:lnSpc>
            </a:pPr>
            <a:r>
              <a:rPr lang="zh-CN" altLang="en-US" b="1" dirty="0"/>
              <a:t>利用本章所学知识制作一个购物车模型。</a:t>
            </a:r>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3169" y="2396258"/>
            <a:ext cx="5532414" cy="3297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7132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29254" y="3972975"/>
            <a:ext cx="3262432" cy="830997"/>
          </a:xfrm>
          <a:prstGeom prst="rect">
            <a:avLst/>
          </a:prstGeom>
        </p:spPr>
        <p:txBody>
          <a:bodyPr wrap="none">
            <a:spAutoFit/>
          </a:bodyPr>
          <a:lstStyle/>
          <a:p>
            <a:r>
              <a:rPr lang="zh-CN" altLang="en-US" sz="4800" b="1"/>
              <a:t>创建样条线</a:t>
            </a:r>
            <a:endParaRPr lang="zh-CN" altLang="zh-CN" sz="4800" b="1" dirty="0"/>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4846" y="1361531"/>
            <a:ext cx="8622308" cy="2958630"/>
          </a:xfrm>
          <a:prstGeom prst="rect">
            <a:avLst/>
          </a:prstGeom>
          <a:noFill/>
        </p:spPr>
        <p:txBody>
          <a:bodyPr wrap="square" rtlCol="0">
            <a:spAutoFit/>
          </a:bodyPr>
          <a:lstStyle/>
          <a:p>
            <a:pPr indent="457200">
              <a:lnSpc>
                <a:spcPct val="150000"/>
              </a:lnSpc>
            </a:pPr>
            <a:r>
              <a:rPr lang="en-US" altLang="zh-CN" dirty="0"/>
              <a:t>3ds max</a:t>
            </a:r>
            <a:r>
              <a:rPr lang="zh-CN" altLang="en-US" dirty="0"/>
              <a:t>中的样条线包括线、矩形、圆、椭圆、弧、圆环、多边形、星形、文本、螺旋线、卵形、截面、徒手共</a:t>
            </a:r>
            <a:r>
              <a:rPr lang="en-US" altLang="zh-CN" dirty="0"/>
              <a:t>13</a:t>
            </a:r>
            <a:r>
              <a:rPr lang="zh-CN" altLang="en-US" dirty="0"/>
              <a:t>种，可以通过“创建”面板的“样条线”命令面板选择要创建的对象。</a:t>
            </a:r>
          </a:p>
          <a:p>
            <a:pPr indent="457200">
              <a:lnSpc>
                <a:spcPct val="150000"/>
              </a:lnSpc>
            </a:pPr>
            <a:r>
              <a:rPr lang="en-US" altLang="zh-CN" b="1" dirty="0"/>
              <a:t>2.1.1  </a:t>
            </a:r>
            <a:r>
              <a:rPr lang="zh-CN" altLang="en-US" b="1" dirty="0"/>
              <a:t>线</a:t>
            </a:r>
          </a:p>
          <a:p>
            <a:pPr indent="457200">
              <a:lnSpc>
                <a:spcPct val="150000"/>
              </a:lnSpc>
            </a:pPr>
            <a:r>
              <a:rPr lang="zh-CN" altLang="en-US" dirty="0"/>
              <a:t>线是样条线对象中较为特殊的一种，没有可编辑的参数，只能利用顶点、线段和样条线进行编辑。单击鼠标左键时若立即松开便形成折角，若继续拖动一段距离后在松开便形成圆滑的弯角。</a:t>
            </a:r>
          </a:p>
        </p:txBody>
      </p:sp>
      <p:pic>
        <p:nvPicPr>
          <p:cNvPr id="3" name="图片 2"/>
          <p:cNvPicPr>
            <a:picLocks noChangeAspect="1"/>
          </p:cNvPicPr>
          <p:nvPr/>
        </p:nvPicPr>
        <p:blipFill>
          <a:blip r:embed="rId2"/>
          <a:stretch>
            <a:fillRect/>
          </a:stretch>
        </p:blipFill>
        <p:spPr>
          <a:xfrm>
            <a:off x="3152456" y="4526982"/>
            <a:ext cx="5222069" cy="158632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310285"/>
            <a:ext cx="8622308" cy="5124480"/>
          </a:xfrm>
          <a:prstGeom prst="rect">
            <a:avLst/>
          </a:prstGeom>
          <a:noFill/>
        </p:spPr>
        <p:txBody>
          <a:bodyPr wrap="square" rtlCol="0">
            <a:spAutoFit/>
          </a:bodyPr>
          <a:lstStyle/>
          <a:p>
            <a:pPr indent="457200">
              <a:lnSpc>
                <a:spcPct val="150000"/>
              </a:lnSpc>
              <a:spcAft>
                <a:spcPts val="600"/>
              </a:spcAft>
            </a:pPr>
            <a:r>
              <a:rPr lang="en-US" altLang="zh-CN" b="1" dirty="0"/>
              <a:t>2.1.2  </a:t>
            </a:r>
            <a:r>
              <a:rPr lang="zh-CN" altLang="en-US" b="1" dirty="0"/>
              <a:t>其他样条线</a:t>
            </a:r>
          </a:p>
          <a:p>
            <a:pPr indent="457200">
              <a:lnSpc>
                <a:spcPct val="150000"/>
              </a:lnSpc>
              <a:spcAft>
                <a:spcPts val="600"/>
              </a:spcAft>
            </a:pPr>
            <a:r>
              <a:rPr lang="zh-CN" altLang="en-US" b="1" dirty="0"/>
              <a:t>掌握线的创建操作后，相对其他样条线的创建就简单了很多，下面将对其进行介绍。</a:t>
            </a:r>
          </a:p>
          <a:p>
            <a:pPr indent="457200">
              <a:lnSpc>
                <a:spcPct val="150000"/>
              </a:lnSpc>
              <a:spcAft>
                <a:spcPts val="600"/>
              </a:spcAft>
            </a:pPr>
            <a:r>
              <a:rPr lang="en-US" altLang="zh-CN" b="1" dirty="0"/>
              <a:t>1.</a:t>
            </a:r>
            <a:r>
              <a:rPr lang="zh-CN" altLang="en-US" b="1" dirty="0"/>
              <a:t>矩形</a:t>
            </a:r>
          </a:p>
          <a:p>
            <a:pPr indent="457200">
              <a:lnSpc>
                <a:spcPct val="150000"/>
              </a:lnSpc>
              <a:spcAft>
                <a:spcPts val="600"/>
              </a:spcAft>
            </a:pPr>
            <a:r>
              <a:rPr lang="zh-CN" altLang="en-US" b="1" dirty="0"/>
              <a:t>矩形常用于创建简单家具的拉伸原形。单击“矩形”按钮，在顶视图拖动鼠标即可创建矩形样条线。进入修改命令面板，在“参数”卷轴栏中可以设置样条线的参数。</a:t>
            </a:r>
            <a:endParaRPr lang="en-US" altLang="zh-CN" b="1" dirty="0"/>
          </a:p>
          <a:p>
            <a:pPr indent="457200">
              <a:lnSpc>
                <a:spcPct val="150000"/>
              </a:lnSpc>
              <a:spcAft>
                <a:spcPts val="600"/>
              </a:spcAft>
            </a:pPr>
            <a:r>
              <a:rPr lang="en-US" altLang="zh-CN" b="1" dirty="0"/>
              <a:t>2.</a:t>
            </a:r>
            <a:r>
              <a:rPr lang="zh-CN" altLang="en-US" b="1" dirty="0"/>
              <a:t>圆</a:t>
            </a:r>
            <a:r>
              <a:rPr lang="en-US" altLang="zh-CN" b="1" dirty="0"/>
              <a:t>/</a:t>
            </a:r>
            <a:r>
              <a:rPr lang="zh-CN" altLang="en-US" b="1" dirty="0"/>
              <a:t>椭圆</a:t>
            </a:r>
          </a:p>
          <a:p>
            <a:pPr indent="457200">
              <a:lnSpc>
                <a:spcPct val="150000"/>
              </a:lnSpc>
              <a:spcAft>
                <a:spcPts val="600"/>
              </a:spcAft>
            </a:pPr>
            <a:r>
              <a:rPr lang="zh-CN" altLang="en-US" b="1" dirty="0"/>
              <a:t>在“样条线”命令面板中单击“圆”按钮。在任意视图单击并拖动鼠标即可创建圆。</a:t>
            </a:r>
          </a:p>
          <a:p>
            <a:pPr indent="457200">
              <a:lnSpc>
                <a:spcPct val="150000"/>
              </a:lnSpc>
              <a:spcAft>
                <a:spcPts val="600"/>
              </a:spcAft>
            </a:pPr>
            <a:endParaRPr lang="zh-CN" altLang="en-US" b="1" dirty="0"/>
          </a:p>
        </p:txBody>
      </p:sp>
    </p:spTree>
    <p:extLst>
      <p:ext uri="{BB962C8B-B14F-4D97-AF65-F5344CB8AC3E}">
        <p14:creationId xmlns:p14="http://schemas.microsoft.com/office/powerpoint/2010/main" val="717616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02275" y="1073671"/>
            <a:ext cx="8622308" cy="5493812"/>
          </a:xfrm>
          <a:prstGeom prst="rect">
            <a:avLst/>
          </a:prstGeom>
          <a:noFill/>
        </p:spPr>
        <p:txBody>
          <a:bodyPr wrap="square" rtlCol="0">
            <a:spAutoFit/>
          </a:bodyPr>
          <a:lstStyle/>
          <a:p>
            <a:pPr indent="457200">
              <a:lnSpc>
                <a:spcPct val="150000"/>
              </a:lnSpc>
            </a:pPr>
            <a:r>
              <a:rPr lang="en-US" altLang="zh-CN" dirty="0"/>
              <a:t>3.</a:t>
            </a:r>
            <a:r>
              <a:rPr lang="zh-CN" altLang="en-US" dirty="0"/>
              <a:t>弧</a:t>
            </a:r>
          </a:p>
          <a:p>
            <a:pPr indent="457200">
              <a:lnSpc>
                <a:spcPct val="150000"/>
              </a:lnSpc>
            </a:pPr>
            <a:r>
              <a:rPr lang="zh-CN" altLang="en-US" dirty="0"/>
              <a:t>利用“弧”样条线可以创建圆弧和扇形，创建的弧形状可以通过修改器生成带有平滑圆角的图形。在“样条线”命令面板上单击“弧”按钮，在绘图区单击并拖动鼠标创建线段，释放左键后上下拖动鼠标或者左右拖动鼠标可显示弧线，再次单击鼠标左键确认，完成弧的创建。</a:t>
            </a:r>
            <a:endParaRPr lang="en-US" altLang="zh-CN" dirty="0"/>
          </a:p>
          <a:p>
            <a:pPr indent="457200">
              <a:lnSpc>
                <a:spcPct val="150000"/>
              </a:lnSpc>
            </a:pPr>
            <a:r>
              <a:rPr lang="en-US" altLang="zh-CN" dirty="0"/>
              <a:t>4.</a:t>
            </a:r>
            <a:r>
              <a:rPr lang="zh-CN" altLang="en-US" dirty="0"/>
              <a:t>圆环</a:t>
            </a:r>
          </a:p>
          <a:p>
            <a:pPr indent="457200">
              <a:lnSpc>
                <a:spcPct val="150000"/>
              </a:lnSpc>
            </a:pPr>
            <a:r>
              <a:rPr lang="zh-CN" altLang="en-US" dirty="0"/>
              <a:t>圆环需要设置内框和外框线，在“样条线”命令面板中单击“圆环”按钮，在“顶”视图拖动鼠标创建圆环外框线，释放鼠标左键并拖动鼠标，即可创建圆环内框线。</a:t>
            </a:r>
            <a:endParaRPr lang="en-US" altLang="zh-CN" dirty="0"/>
          </a:p>
          <a:p>
            <a:pPr indent="457200">
              <a:lnSpc>
                <a:spcPct val="150000"/>
              </a:lnSpc>
            </a:pPr>
            <a:r>
              <a:rPr lang="en-US" altLang="zh-CN" dirty="0"/>
              <a:t>5.</a:t>
            </a:r>
            <a:r>
              <a:rPr lang="zh-CN" altLang="en-US" dirty="0"/>
              <a:t>多边形</a:t>
            </a:r>
            <a:r>
              <a:rPr lang="en-US" altLang="zh-CN" dirty="0"/>
              <a:t>/</a:t>
            </a:r>
            <a:r>
              <a:rPr lang="zh-CN" altLang="en-US" dirty="0"/>
              <a:t>星形</a:t>
            </a:r>
          </a:p>
          <a:p>
            <a:pPr indent="457200">
              <a:lnSpc>
                <a:spcPct val="150000"/>
              </a:lnSpc>
            </a:pPr>
            <a:r>
              <a:rPr lang="zh-CN" altLang="en-US" dirty="0"/>
              <a:t>多边形和星形属于多线段的样条线图形，通过边数和点数可以设置样条线的形状。</a:t>
            </a:r>
          </a:p>
          <a:p>
            <a:pPr indent="457200">
              <a:lnSpc>
                <a:spcPct val="150000"/>
              </a:lnSpc>
            </a:pPr>
            <a:endParaRPr lang="zh-CN" altLang="en-US" dirty="0"/>
          </a:p>
        </p:txBody>
      </p:sp>
    </p:spTree>
    <p:extLst>
      <p:ext uri="{BB962C8B-B14F-4D97-AF65-F5344CB8AC3E}">
        <p14:creationId xmlns:p14="http://schemas.microsoft.com/office/powerpoint/2010/main" val="3607361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71619" y="1310285"/>
            <a:ext cx="8622308" cy="3831818"/>
          </a:xfrm>
          <a:prstGeom prst="rect">
            <a:avLst/>
          </a:prstGeom>
          <a:noFill/>
        </p:spPr>
        <p:txBody>
          <a:bodyPr wrap="square" rtlCol="0">
            <a:spAutoFit/>
          </a:bodyPr>
          <a:lstStyle/>
          <a:p>
            <a:pPr indent="457200">
              <a:lnSpc>
                <a:spcPct val="150000"/>
              </a:lnSpc>
            </a:pPr>
            <a:r>
              <a:rPr lang="en-US" altLang="zh-CN" dirty="0"/>
              <a:t>6.</a:t>
            </a:r>
            <a:r>
              <a:rPr lang="zh-CN" altLang="en-US" dirty="0"/>
              <a:t>文本</a:t>
            </a:r>
          </a:p>
          <a:p>
            <a:pPr indent="457200">
              <a:lnSpc>
                <a:spcPct val="150000"/>
              </a:lnSpc>
            </a:pPr>
            <a:r>
              <a:rPr lang="zh-CN" altLang="en-US" dirty="0"/>
              <a:t>在设计过程中，许多方面都需要创建文本，比如店面名称、商品的品牌等。在“样条线”命令面板中单击“文本”按钮，接着在视图中单击即可创建一个默认的文本，文本内容为“</a:t>
            </a:r>
            <a:r>
              <a:rPr lang="en-US" altLang="zh-CN" dirty="0"/>
              <a:t>MAX </a:t>
            </a:r>
            <a:r>
              <a:rPr lang="zh-CN" altLang="en-US" dirty="0"/>
              <a:t>文本”。</a:t>
            </a:r>
            <a:endParaRPr lang="en-US" altLang="zh-CN" dirty="0"/>
          </a:p>
          <a:p>
            <a:pPr indent="457200">
              <a:lnSpc>
                <a:spcPct val="150000"/>
              </a:lnSpc>
            </a:pPr>
            <a:r>
              <a:rPr lang="en-US" altLang="zh-CN" dirty="0"/>
              <a:t>7.</a:t>
            </a:r>
            <a:r>
              <a:rPr lang="zh-CN" altLang="en-US" dirty="0"/>
              <a:t>螺旋线</a:t>
            </a:r>
          </a:p>
          <a:p>
            <a:pPr indent="457200">
              <a:lnSpc>
                <a:spcPct val="150000"/>
              </a:lnSpc>
            </a:pPr>
            <a:r>
              <a:rPr lang="zh-CN" altLang="en-US" dirty="0"/>
              <a:t>利用螺旋线图形工具可以创建弹簧及旋转楼梯扶手等不规则的圆弧形状。螺旋线可以通过半径</a:t>
            </a:r>
            <a:r>
              <a:rPr lang="en-US" altLang="zh-CN" dirty="0"/>
              <a:t>1</a:t>
            </a:r>
            <a:r>
              <a:rPr lang="zh-CN" altLang="en-US" dirty="0"/>
              <a:t>、半径</a:t>
            </a:r>
            <a:r>
              <a:rPr lang="en-US" altLang="zh-CN" dirty="0"/>
              <a:t>2</a:t>
            </a:r>
            <a:r>
              <a:rPr lang="zh-CN" altLang="en-US" dirty="0"/>
              <a:t>、高度、圈数、偏移、顺时针和逆时针等选项进行设置，其“参数”卷展栏。</a:t>
            </a:r>
          </a:p>
          <a:p>
            <a:pPr indent="457200">
              <a:lnSpc>
                <a:spcPct val="150000"/>
              </a:lnSpc>
            </a:pPr>
            <a:endParaRPr lang="zh-CN" altLang="en-US" dirty="0"/>
          </a:p>
        </p:txBody>
      </p:sp>
    </p:spTree>
    <p:extLst>
      <p:ext uri="{BB962C8B-B14F-4D97-AF65-F5344CB8AC3E}">
        <p14:creationId xmlns:p14="http://schemas.microsoft.com/office/powerpoint/2010/main" val="3328002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615574" y="3918327"/>
            <a:ext cx="3432351" cy="830997"/>
          </a:xfrm>
          <a:prstGeom prst="rect">
            <a:avLst/>
          </a:prstGeom>
        </p:spPr>
        <p:txBody>
          <a:bodyPr wrap="none">
            <a:spAutoFit/>
          </a:bodyPr>
          <a:lstStyle/>
          <a:p>
            <a:pPr algn="ctr"/>
            <a:r>
              <a:rPr lang="zh-CN" altLang="en-US" sz="4800" b="1"/>
              <a:t> 创建几何体</a:t>
            </a:r>
            <a:endParaRPr lang="zh-CN" altLang="en-US" sz="4800" b="1" dirty="0">
              <a:latin typeface="+mn-ea"/>
            </a:endParaRP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836</TotalTime>
  <Words>1676</Words>
  <Application>Microsoft Office PowerPoint</Application>
  <PresentationFormat>宽屏</PresentationFormat>
  <Paragraphs>109</Paragraphs>
  <Slides>36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等线</vt:lpstr>
      <vt:lpstr>等线 Light</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2020-06-26T11:31:00Z</dcterms:created>
  <dcterms:modified xsi:type="dcterms:W3CDTF">2021-12-14T03:47:22Z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