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435" r:id="rId7"/>
    <p:sldId id="445" r:id="rId8"/>
    <p:sldId id="446" r:id="rId9"/>
    <p:sldId id="291" r:id="rId10"/>
    <p:sldId id="447" r:id="rId11"/>
    <p:sldId id="448" r:id="rId12"/>
    <p:sldId id="449" r:id="rId13"/>
    <p:sldId id="450" r:id="rId14"/>
    <p:sldId id="347" r:id="rId15"/>
    <p:sldId id="417" r:id="rId16"/>
    <p:sldId id="320" r:id="rId17"/>
    <p:sldId id="418" r:id="rId18"/>
    <p:sldId id="351" r:id="rId19"/>
    <p:sldId id="398" r:id="rId20"/>
    <p:sldId id="352" r:id="rId21"/>
    <p:sldId id="302" r:id="rId22"/>
    <p:sldId id="436" r:id="rId23"/>
    <p:sldId id="437" r:id="rId24"/>
    <p:sldId id="456" r:id="rId25"/>
    <p:sldId id="457" r:id="rId26"/>
    <p:sldId id="439" r:id="rId27"/>
    <p:sldId id="440" r:id="rId28"/>
    <p:sldId id="441" r:id="rId29"/>
    <p:sldId id="458" r:id="rId30"/>
    <p:sldId id="442" r:id="rId31"/>
    <p:sldId id="443" r:id="rId32"/>
    <p:sldId id="444" r:id="rId33"/>
    <p:sldId id="459" r:id="rId34"/>
    <p:sldId id="329" r:id="rId35"/>
    <p:sldId id="330" r:id="rId36"/>
    <p:sldId id="415" r:id="rId37"/>
    <p:sldId id="331" r:id="rId38"/>
    <p:sldId id="357" r:id="rId39"/>
    <p:sldId id="370" r:id="rId40"/>
    <p:sldId id="371" r:id="rId41"/>
    <p:sldId id="286"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114" d="100"/>
          <a:sy n="114" d="100"/>
        </p:scale>
        <p:origin x="30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9.xml"/><Relationship Id="rId7" Type="http://schemas.openxmlformats.org/officeDocument/2006/relationships/slide" Target="slide29.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10" Type="http://schemas.openxmlformats.org/officeDocument/2006/relationships/slide" Target="slide36.xml"/><Relationship Id="rId4" Type="http://schemas.openxmlformats.org/officeDocument/2006/relationships/slide" Target="slide16.xml"/><Relationship Id="rId9" Type="http://schemas.openxmlformats.org/officeDocument/2006/relationships/slide" Target="slide34.xml"/></Relationships>
</file>

<file path=ppt/slides/_rels/slide3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51168" y="4172407"/>
            <a:ext cx="1130529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6</a:t>
            </a:r>
            <a:r>
              <a:rPr lang="zh-CN" altLang="zh-CN" sz="6000" b="1" dirty="0">
                <a:solidFill>
                  <a:schemeClr val="bg1"/>
                </a:solidFill>
              </a:rPr>
              <a:t>章</a:t>
            </a:r>
            <a:r>
              <a:rPr lang="en-US" altLang="zh-CN" sz="6000" b="1" dirty="0">
                <a:solidFill>
                  <a:schemeClr val="bg1"/>
                </a:solidFill>
              </a:rPr>
              <a:t>       </a:t>
            </a:r>
            <a:r>
              <a:rPr lang="zh-CN" altLang="en-US" sz="6000" b="1" dirty="0">
                <a:solidFill>
                  <a:schemeClr val="bg1"/>
                </a:solidFill>
              </a:rPr>
              <a:t>动画技术</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2543132"/>
          </a:xfrm>
          <a:prstGeom prst="rect">
            <a:avLst/>
          </a:prstGeom>
          <a:noFill/>
        </p:spPr>
        <p:txBody>
          <a:bodyPr wrap="square" rtlCol="0">
            <a:spAutoFit/>
          </a:bodyPr>
          <a:lstStyle/>
          <a:p>
            <a:pPr indent="457200">
              <a:lnSpc>
                <a:spcPct val="150000"/>
              </a:lnSpc>
            </a:pPr>
            <a:r>
              <a:rPr lang="zh-CN" altLang="en-US" dirty="0"/>
              <a:t>曲线编辑器是一种“轨迹视图”模式，使用功能曲线方式来表示运动。使用该模式可以快速地调节曲线来控制物体的运动状态，并且使用曲线上关键点的切线控制柄可以轻松观看和控制场景中对象的运动和动画效果。在主工具栏中单击“曲线编辑器”按钮 ，即可打开“轨迹视图</a:t>
            </a:r>
            <a:r>
              <a:rPr lang="en-US" altLang="zh-CN" dirty="0"/>
              <a:t>-</a:t>
            </a:r>
            <a:r>
              <a:rPr lang="zh-CN" altLang="en-US" dirty="0"/>
              <a:t>曲线编辑器”对话框。</a:t>
            </a:r>
          </a:p>
          <a:p>
            <a:pPr indent="457200">
              <a:lnSpc>
                <a:spcPct val="150000"/>
              </a:lnSpc>
            </a:pPr>
            <a:r>
              <a:rPr lang="zh-CN" altLang="en-US" dirty="0"/>
              <a:t>为物体设置动画属性以后，在“轨迹视图</a:t>
            </a:r>
            <a:r>
              <a:rPr lang="en-US" altLang="zh-CN" dirty="0"/>
              <a:t>-</a:t>
            </a:r>
            <a:r>
              <a:rPr lang="zh-CN" altLang="en-US" dirty="0"/>
              <a:t>曲线编辑器”对话框中就会有与之相对应的曲线。</a:t>
            </a:r>
          </a:p>
        </p:txBody>
      </p:sp>
      <p:pic>
        <p:nvPicPr>
          <p:cNvPr id="3" name="图片 2"/>
          <p:cNvPicPr>
            <a:picLocks noChangeAspect="1"/>
          </p:cNvPicPr>
          <p:nvPr/>
        </p:nvPicPr>
        <p:blipFill>
          <a:blip r:embed="rId2"/>
          <a:stretch>
            <a:fillRect/>
          </a:stretch>
        </p:blipFill>
        <p:spPr>
          <a:xfrm>
            <a:off x="3691156" y="4035624"/>
            <a:ext cx="5165464" cy="2135377"/>
          </a:xfrm>
          <a:prstGeom prst="rect">
            <a:avLst/>
          </a:prstGeom>
        </p:spPr>
      </p:pic>
    </p:spTree>
    <p:extLst>
      <p:ext uri="{BB962C8B-B14F-4D97-AF65-F5344CB8AC3E}">
        <p14:creationId xmlns:p14="http://schemas.microsoft.com/office/powerpoint/2010/main" val="1665403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84846" y="1317716"/>
            <a:ext cx="8622308" cy="1296637"/>
          </a:xfrm>
          <a:prstGeom prst="rect">
            <a:avLst/>
          </a:prstGeom>
          <a:noFill/>
        </p:spPr>
        <p:txBody>
          <a:bodyPr wrap="square" rtlCol="0">
            <a:spAutoFit/>
          </a:bodyPr>
          <a:lstStyle/>
          <a:p>
            <a:pPr indent="457200">
              <a:lnSpc>
                <a:spcPct val="150000"/>
              </a:lnSpc>
            </a:pPr>
            <a:r>
              <a:rPr lang="en-US" altLang="zh-CN" dirty="0"/>
              <a:t>1.“</a:t>
            </a:r>
            <a:r>
              <a:rPr lang="zh-CN" altLang="en-US" dirty="0"/>
              <a:t>关键点控制”工具栏</a:t>
            </a:r>
          </a:p>
          <a:p>
            <a:pPr indent="457200">
              <a:lnSpc>
                <a:spcPct val="150000"/>
              </a:lnSpc>
            </a:pPr>
            <a:r>
              <a:rPr lang="zh-CN" altLang="en-US" dirty="0"/>
              <a:t>“关键点控制</a:t>
            </a:r>
            <a:r>
              <a:rPr lang="en-US" altLang="zh-CN" dirty="0"/>
              <a:t>:</a:t>
            </a:r>
            <a:r>
              <a:rPr lang="zh-CN" altLang="en-US" dirty="0"/>
              <a:t>轨迹视图”工具栏中的工具主要用来调整曲线基本形状，同时也可以调整关键帧和添加关键点。</a:t>
            </a:r>
          </a:p>
        </p:txBody>
      </p:sp>
      <p:pic>
        <p:nvPicPr>
          <p:cNvPr id="3" name="图片 2"/>
          <p:cNvPicPr>
            <a:picLocks noChangeAspect="1"/>
          </p:cNvPicPr>
          <p:nvPr/>
        </p:nvPicPr>
        <p:blipFill>
          <a:blip r:embed="rId2"/>
          <a:stretch>
            <a:fillRect/>
          </a:stretch>
        </p:blipFill>
        <p:spPr>
          <a:xfrm>
            <a:off x="1982141" y="3525983"/>
            <a:ext cx="8227718" cy="1185351"/>
          </a:xfrm>
          <a:prstGeom prst="rect">
            <a:avLst/>
          </a:prstGeom>
        </p:spPr>
      </p:pic>
    </p:spTree>
    <p:extLst>
      <p:ext uri="{BB962C8B-B14F-4D97-AF65-F5344CB8AC3E}">
        <p14:creationId xmlns:p14="http://schemas.microsoft.com/office/powerpoint/2010/main" val="243817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84846" y="1376439"/>
            <a:ext cx="8622308" cy="1296637"/>
          </a:xfrm>
          <a:prstGeom prst="rect">
            <a:avLst/>
          </a:prstGeom>
          <a:noFill/>
        </p:spPr>
        <p:txBody>
          <a:bodyPr wrap="square" rtlCol="0">
            <a:spAutoFit/>
          </a:bodyPr>
          <a:lstStyle/>
          <a:p>
            <a:pPr indent="457200">
              <a:lnSpc>
                <a:spcPct val="150000"/>
              </a:lnSpc>
            </a:pPr>
            <a:r>
              <a:rPr lang="en-US" altLang="zh-CN" dirty="0"/>
              <a:t>2.</a:t>
            </a:r>
            <a:r>
              <a:rPr lang="zh-CN" altLang="en-US" dirty="0"/>
              <a:t>导航工具</a:t>
            </a:r>
          </a:p>
          <a:p>
            <a:pPr indent="457200">
              <a:lnSpc>
                <a:spcPct val="150000"/>
              </a:lnSpc>
            </a:pPr>
            <a:r>
              <a:rPr lang="zh-CN" altLang="en-US" dirty="0"/>
              <a:t>导航工具可以控制平移、水平方向最大化显示、最大化显示值、缩放、缩放区域、孤立曲线工具。</a:t>
            </a:r>
          </a:p>
        </p:txBody>
      </p:sp>
      <p:pic>
        <p:nvPicPr>
          <p:cNvPr id="3" name="图片 2"/>
          <p:cNvPicPr>
            <a:picLocks noChangeAspect="1"/>
          </p:cNvPicPr>
          <p:nvPr/>
        </p:nvPicPr>
        <p:blipFill>
          <a:blip r:embed="rId2"/>
          <a:stretch>
            <a:fillRect/>
          </a:stretch>
        </p:blipFill>
        <p:spPr>
          <a:xfrm>
            <a:off x="2153336" y="3429000"/>
            <a:ext cx="7677000" cy="885807"/>
          </a:xfrm>
          <a:prstGeom prst="rect">
            <a:avLst/>
          </a:prstGeom>
        </p:spPr>
      </p:pic>
    </p:spTree>
    <p:extLst>
      <p:ext uri="{BB962C8B-B14F-4D97-AF65-F5344CB8AC3E}">
        <p14:creationId xmlns:p14="http://schemas.microsoft.com/office/powerpoint/2010/main" val="36968345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435161"/>
            <a:ext cx="8622308" cy="881139"/>
          </a:xfrm>
          <a:prstGeom prst="rect">
            <a:avLst/>
          </a:prstGeom>
          <a:noFill/>
        </p:spPr>
        <p:txBody>
          <a:bodyPr wrap="square" rtlCol="0">
            <a:spAutoFit/>
          </a:bodyPr>
          <a:lstStyle/>
          <a:p>
            <a:pPr indent="457200">
              <a:lnSpc>
                <a:spcPct val="150000"/>
              </a:lnSpc>
            </a:pPr>
            <a:r>
              <a:rPr lang="en-US" altLang="zh-CN" dirty="0"/>
              <a:t>3.“</a:t>
            </a:r>
            <a:r>
              <a:rPr lang="zh-CN" altLang="en-US" dirty="0"/>
              <a:t>关键点切线”工具</a:t>
            </a:r>
          </a:p>
          <a:p>
            <a:pPr indent="457200">
              <a:lnSpc>
                <a:spcPct val="150000"/>
              </a:lnSpc>
            </a:pPr>
            <a:r>
              <a:rPr lang="zh-CN" altLang="en-US" dirty="0"/>
              <a:t>“关键点切线</a:t>
            </a:r>
            <a:r>
              <a:rPr lang="en-US" altLang="zh-CN" dirty="0"/>
              <a:t>:</a:t>
            </a:r>
            <a:r>
              <a:rPr lang="zh-CN" altLang="en-US" dirty="0"/>
              <a:t>轨迹视图”工具栏中的工具主要用来调整曲线的切线。</a:t>
            </a:r>
          </a:p>
        </p:txBody>
      </p:sp>
      <p:pic>
        <p:nvPicPr>
          <p:cNvPr id="3" name="图片 2"/>
          <p:cNvPicPr>
            <a:picLocks noChangeAspect="1"/>
          </p:cNvPicPr>
          <p:nvPr/>
        </p:nvPicPr>
        <p:blipFill>
          <a:blip r:embed="rId2"/>
          <a:stretch>
            <a:fillRect/>
          </a:stretch>
        </p:blipFill>
        <p:spPr>
          <a:xfrm>
            <a:off x="1806517" y="2654866"/>
            <a:ext cx="8793104" cy="1266805"/>
          </a:xfrm>
          <a:prstGeom prst="rect">
            <a:avLst/>
          </a:prstGeom>
        </p:spPr>
      </p:pic>
    </p:spTree>
    <p:extLst>
      <p:ext uri="{BB962C8B-B14F-4D97-AF65-F5344CB8AC3E}">
        <p14:creationId xmlns:p14="http://schemas.microsoft.com/office/powerpoint/2010/main" val="3282287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881139"/>
          </a:xfrm>
          <a:prstGeom prst="rect">
            <a:avLst/>
          </a:prstGeom>
          <a:noFill/>
        </p:spPr>
        <p:txBody>
          <a:bodyPr wrap="square" rtlCol="0">
            <a:spAutoFit/>
          </a:bodyPr>
          <a:lstStyle/>
          <a:p>
            <a:pPr indent="457200">
              <a:lnSpc>
                <a:spcPct val="150000"/>
              </a:lnSpc>
            </a:pPr>
            <a:r>
              <a:rPr lang="en-US" altLang="zh-CN" dirty="0"/>
              <a:t>4.“</a:t>
            </a:r>
            <a:r>
              <a:rPr lang="zh-CN" altLang="en-US" dirty="0"/>
              <a:t>切线工具”工具栏</a:t>
            </a:r>
          </a:p>
          <a:p>
            <a:pPr indent="457200">
              <a:lnSpc>
                <a:spcPct val="150000"/>
              </a:lnSpc>
            </a:pPr>
            <a:r>
              <a:rPr lang="zh-CN" altLang="en-US" dirty="0"/>
              <a:t>“切线动作”工具栏上提供的工具可用于统一和断开动画关键点切线。</a:t>
            </a:r>
          </a:p>
        </p:txBody>
      </p:sp>
      <p:pic>
        <p:nvPicPr>
          <p:cNvPr id="2" name="图片 1"/>
          <p:cNvPicPr>
            <a:picLocks noChangeAspect="1"/>
          </p:cNvPicPr>
          <p:nvPr/>
        </p:nvPicPr>
        <p:blipFill>
          <a:blip r:embed="rId2"/>
          <a:stretch>
            <a:fillRect/>
          </a:stretch>
        </p:blipFill>
        <p:spPr>
          <a:xfrm>
            <a:off x="2363578" y="2302112"/>
            <a:ext cx="7377149" cy="2322440"/>
          </a:xfrm>
          <a:prstGeom prst="rect">
            <a:avLst/>
          </a:prstGeom>
        </p:spPr>
      </p:pic>
    </p:spTree>
    <p:extLst>
      <p:ext uri="{BB962C8B-B14F-4D97-AF65-F5344CB8AC3E}">
        <p14:creationId xmlns:p14="http://schemas.microsoft.com/office/powerpoint/2010/main" val="726303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881139"/>
          </a:xfrm>
          <a:prstGeom prst="rect">
            <a:avLst/>
          </a:prstGeom>
          <a:noFill/>
        </p:spPr>
        <p:txBody>
          <a:bodyPr wrap="square" rtlCol="0">
            <a:spAutoFit/>
          </a:bodyPr>
          <a:lstStyle/>
          <a:p>
            <a:pPr indent="457200">
              <a:lnSpc>
                <a:spcPct val="150000"/>
              </a:lnSpc>
            </a:pPr>
            <a:r>
              <a:rPr lang="en-US" altLang="zh-CN" dirty="0"/>
              <a:t>5.“</a:t>
            </a:r>
            <a:r>
              <a:rPr lang="zh-CN" altLang="en-US" dirty="0"/>
              <a:t>关键点输入”工具栏</a:t>
            </a:r>
          </a:p>
          <a:p>
            <a:pPr indent="457200">
              <a:lnSpc>
                <a:spcPct val="150000"/>
              </a:lnSpc>
            </a:pPr>
            <a:r>
              <a:rPr lang="zh-CN" altLang="en-US" dirty="0"/>
              <a:t>曲线编辑器的“关键点输入”工具栏中包含用于从键盘编辑单个关键点的字段。</a:t>
            </a:r>
          </a:p>
        </p:txBody>
      </p:sp>
      <p:pic>
        <p:nvPicPr>
          <p:cNvPr id="2" name="图片 1"/>
          <p:cNvPicPr>
            <a:picLocks noChangeAspect="1"/>
          </p:cNvPicPr>
          <p:nvPr/>
        </p:nvPicPr>
        <p:blipFill>
          <a:blip r:embed="rId2"/>
          <a:stretch>
            <a:fillRect/>
          </a:stretch>
        </p:blipFill>
        <p:spPr>
          <a:xfrm>
            <a:off x="1995676" y="2418383"/>
            <a:ext cx="8024338" cy="885805"/>
          </a:xfrm>
          <a:prstGeom prst="rect">
            <a:avLst/>
          </a:prstGeom>
        </p:spPr>
      </p:pic>
    </p:spTree>
    <p:extLst>
      <p:ext uri="{BB962C8B-B14F-4D97-AF65-F5344CB8AC3E}">
        <p14:creationId xmlns:p14="http://schemas.microsoft.com/office/powerpoint/2010/main" val="1731961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676561" y="3918327"/>
            <a:ext cx="2646878" cy="830997"/>
          </a:xfrm>
          <a:prstGeom prst="rect">
            <a:avLst/>
          </a:prstGeom>
        </p:spPr>
        <p:txBody>
          <a:bodyPr wrap="none">
            <a:spAutoFit/>
          </a:bodyPr>
          <a:lstStyle/>
          <a:p>
            <a:pPr algn="ctr"/>
            <a:r>
              <a:rPr lang="zh-CN" altLang="en-US" sz="4800" b="1"/>
              <a:t>动画约束</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2958630"/>
          </a:xfrm>
          <a:prstGeom prst="rect">
            <a:avLst/>
          </a:prstGeom>
          <a:noFill/>
        </p:spPr>
        <p:txBody>
          <a:bodyPr wrap="square" rtlCol="0">
            <a:spAutoFit/>
          </a:bodyPr>
          <a:lstStyle/>
          <a:p>
            <a:pPr indent="457200">
              <a:lnSpc>
                <a:spcPct val="150000"/>
              </a:lnSpc>
            </a:pPr>
            <a:r>
              <a:rPr lang="zh-CN" altLang="en-US" dirty="0"/>
              <a:t>所谓约束，就是将事物的变化限制在一个特定的范围内。动画约束可以约束对象的运动状态，比如可以使对象沿特定的路径运动或使对象始终注视另一个对象等效果。</a:t>
            </a:r>
            <a:r>
              <a:rPr lang="en-US" altLang="zh-CN" dirty="0"/>
              <a:t>3ds max</a:t>
            </a:r>
            <a:r>
              <a:rPr lang="zh-CN" altLang="en-US" dirty="0"/>
              <a:t>中提供了多种约束动画控制器，这里对较为常用的几种进行介绍。</a:t>
            </a:r>
            <a:endParaRPr lang="en-US" altLang="zh-CN" dirty="0"/>
          </a:p>
          <a:p>
            <a:pPr indent="457200">
              <a:lnSpc>
                <a:spcPct val="150000"/>
              </a:lnSpc>
            </a:pPr>
            <a:r>
              <a:rPr lang="en-US" altLang="zh-CN" b="1" dirty="0"/>
              <a:t>6.3.1  </a:t>
            </a:r>
            <a:r>
              <a:rPr lang="zh-CN" altLang="en-US" b="1" dirty="0"/>
              <a:t>链接约束</a:t>
            </a:r>
          </a:p>
          <a:p>
            <a:pPr indent="457200">
              <a:lnSpc>
                <a:spcPct val="150000"/>
              </a:lnSpc>
            </a:pPr>
            <a:r>
              <a:rPr lang="zh-CN" altLang="en-US" dirty="0"/>
              <a:t>链接约束可以用来创建对象与目标对象之间彼此链接的动画，可以使对象继承目标对象的位置、旋转度以及比例。</a:t>
            </a:r>
          </a:p>
          <a:p>
            <a:pPr indent="457200">
              <a:lnSpc>
                <a:spcPct val="150000"/>
              </a:lnSpc>
            </a:pPr>
            <a:endParaRPr lang="zh-CN" altLang="en-US" dirty="0"/>
          </a:p>
        </p:txBody>
      </p:sp>
      <p:pic>
        <p:nvPicPr>
          <p:cNvPr id="3" name="图片 2"/>
          <p:cNvPicPr>
            <a:picLocks noChangeAspect="1"/>
          </p:cNvPicPr>
          <p:nvPr/>
        </p:nvPicPr>
        <p:blipFill>
          <a:blip r:embed="rId2"/>
          <a:stretch>
            <a:fillRect/>
          </a:stretch>
        </p:blipFill>
        <p:spPr>
          <a:xfrm>
            <a:off x="5378994" y="3758268"/>
            <a:ext cx="1434012" cy="2471382"/>
          </a:xfrm>
          <a:prstGeom prst="rect">
            <a:avLst/>
          </a:prstGeom>
        </p:spPr>
      </p:pic>
    </p:spTree>
    <p:extLst>
      <p:ext uri="{BB962C8B-B14F-4D97-AF65-F5344CB8AC3E}">
        <p14:creationId xmlns:p14="http://schemas.microsoft.com/office/powerpoint/2010/main" val="3584860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187024"/>
            <a:ext cx="9173648" cy="1154162"/>
          </a:xfrm>
          <a:prstGeom prst="rect">
            <a:avLst/>
          </a:prstGeom>
          <a:noFill/>
        </p:spPr>
        <p:txBody>
          <a:bodyPr wrap="square" rtlCol="0">
            <a:spAutoFit/>
          </a:bodyPr>
          <a:lstStyle/>
          <a:p>
            <a:pPr indent="457200">
              <a:lnSpc>
                <a:spcPct val="150000"/>
              </a:lnSpc>
            </a:pPr>
            <a:r>
              <a:rPr lang="en-US" altLang="zh-CN" b="1" dirty="0"/>
              <a:t>6.3.2  </a:t>
            </a:r>
            <a:r>
              <a:rPr lang="zh-CN" altLang="en-US" b="1" dirty="0"/>
              <a:t>路径约束</a:t>
            </a:r>
          </a:p>
          <a:p>
            <a:pPr indent="457200">
              <a:lnSpc>
                <a:spcPct val="150000"/>
              </a:lnSpc>
            </a:pPr>
            <a:r>
              <a:rPr lang="zh-CN" altLang="en-US" sz="1400" dirty="0"/>
              <a:t>使用“路径约束”控制器可以使对象沿指定的路径运动，并且可以产生绕路径旋转的效果。用户可以为一个对象设置多条运动轨迹，通过调节重力的权重值来控制对象的位置，其参数设置面板。</a:t>
            </a:r>
          </a:p>
        </p:txBody>
      </p:sp>
      <p:pic>
        <p:nvPicPr>
          <p:cNvPr id="2" name="图片 1"/>
          <p:cNvPicPr>
            <a:picLocks noChangeAspect="1"/>
          </p:cNvPicPr>
          <p:nvPr/>
        </p:nvPicPr>
        <p:blipFill>
          <a:blip r:embed="rId2"/>
          <a:stretch>
            <a:fillRect/>
          </a:stretch>
        </p:blipFill>
        <p:spPr>
          <a:xfrm>
            <a:off x="5148502" y="2454153"/>
            <a:ext cx="1952550" cy="4184036"/>
          </a:xfrm>
          <a:prstGeom prst="rect">
            <a:avLst/>
          </a:prstGeom>
        </p:spPr>
      </p:pic>
    </p:spTree>
    <p:extLst>
      <p:ext uri="{BB962C8B-B14F-4D97-AF65-F5344CB8AC3E}">
        <p14:creationId xmlns:p14="http://schemas.microsoft.com/office/powerpoint/2010/main" val="2247559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17108" y="1199898"/>
            <a:ext cx="4578892" cy="2958630"/>
          </a:xfrm>
          <a:prstGeom prst="rect">
            <a:avLst/>
          </a:prstGeom>
          <a:noFill/>
        </p:spPr>
        <p:txBody>
          <a:bodyPr wrap="square" rtlCol="0">
            <a:spAutoFit/>
          </a:bodyPr>
          <a:lstStyle/>
          <a:p>
            <a:pPr indent="457200">
              <a:lnSpc>
                <a:spcPct val="150000"/>
              </a:lnSpc>
            </a:pPr>
            <a:r>
              <a:rPr lang="en-US" altLang="zh-CN" b="1" dirty="0"/>
              <a:t>6.3.3  </a:t>
            </a:r>
            <a:r>
              <a:rPr lang="zh-CN" altLang="en-US" b="1" dirty="0"/>
              <a:t>注视约束</a:t>
            </a:r>
          </a:p>
          <a:p>
            <a:pPr indent="457200">
              <a:lnSpc>
                <a:spcPct val="150000"/>
              </a:lnSpc>
            </a:pPr>
            <a:r>
              <a:rPr lang="zh-CN" altLang="en-US" dirty="0"/>
              <a:t>“注视约束”控制器会控制对象的方向，使其一直注视另外一个或多个对象。它还会锁定对象的旋转，使对象的一个轴指向目标对象或目标位置的加权平均值。这与指定一个目标摄影机直接向上相似。其参数设置面板。</a:t>
            </a:r>
          </a:p>
        </p:txBody>
      </p:sp>
      <p:pic>
        <p:nvPicPr>
          <p:cNvPr id="3" name="图片 2"/>
          <p:cNvPicPr>
            <a:picLocks noChangeAspect="1"/>
          </p:cNvPicPr>
          <p:nvPr/>
        </p:nvPicPr>
        <p:blipFill>
          <a:blip r:embed="rId2"/>
          <a:stretch>
            <a:fillRect/>
          </a:stretch>
        </p:blipFill>
        <p:spPr>
          <a:xfrm>
            <a:off x="8216381" y="1551963"/>
            <a:ext cx="1659033" cy="4568925"/>
          </a:xfrm>
          <a:prstGeom prst="rect">
            <a:avLst/>
          </a:prstGeom>
        </p:spPr>
      </p:pic>
    </p:spTree>
    <p:extLst>
      <p:ext uri="{BB962C8B-B14F-4D97-AF65-F5344CB8AC3E}">
        <p14:creationId xmlns:p14="http://schemas.microsoft.com/office/powerpoint/2010/main" val="1676309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1" y="1073671"/>
            <a:ext cx="1620957" cy="523220"/>
          </a:xfrm>
          <a:prstGeom prst="rect">
            <a:avLst/>
          </a:prstGeom>
          <a:noFill/>
        </p:spPr>
        <p:txBody>
          <a:bodyPr wrap="none" rtlCol="0">
            <a:spAutoFit/>
          </a:bodyPr>
          <a:lstStyle/>
          <a:p>
            <a:r>
              <a:rPr lang="zh-CN" altLang="zh-CN" sz="2800" b="1" dirty="0"/>
              <a:t>内容</a:t>
            </a:r>
            <a:r>
              <a:rPr lang="zh-CN" altLang="en-US" sz="2800" b="1" dirty="0"/>
              <a:t>导读</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602275" y="2275514"/>
            <a:ext cx="9235866" cy="2231508"/>
          </a:xfrm>
          <a:prstGeom prst="rect">
            <a:avLst/>
          </a:prstGeom>
          <a:noFill/>
        </p:spPr>
        <p:txBody>
          <a:bodyPr wrap="square" rtlCol="0">
            <a:spAutoFit/>
          </a:bodyPr>
          <a:lstStyle/>
          <a:p>
            <a:pPr indent="457200">
              <a:lnSpc>
                <a:spcPct val="200000"/>
              </a:lnSpc>
            </a:pPr>
            <a:r>
              <a:rPr lang="zh-CN" altLang="en-US" dirty="0"/>
              <a:t>在</a:t>
            </a:r>
            <a:r>
              <a:rPr lang="en-US" altLang="zh-CN" dirty="0"/>
              <a:t>3ds max</a:t>
            </a:r>
            <a:r>
              <a:rPr lang="zh-CN" altLang="en-US" dirty="0"/>
              <a:t>中</a:t>
            </a:r>
            <a:r>
              <a:rPr lang="en-US" altLang="zh-CN" dirty="0"/>
              <a:t>,</a:t>
            </a:r>
            <a:r>
              <a:rPr lang="zh-CN" altLang="en-US" dirty="0"/>
              <a:t>用户可以轻松地制作动画，可以将自己想象到的宏伟画面通过</a:t>
            </a:r>
            <a:r>
              <a:rPr lang="en-US" altLang="zh-CN" dirty="0"/>
              <a:t>3ds max</a:t>
            </a:r>
            <a:r>
              <a:rPr lang="zh-CN" altLang="en-US" dirty="0"/>
              <a:t>来实现。本章主要对创建动画模型的相关工具进行讲解，如轨迹视图、运动命令面板、动画约束、修改器以及几种动画工具，通过学习这些内容，可以让用户更好掌握动画技术。</a:t>
            </a:r>
          </a:p>
          <a:p>
            <a:pPr indent="457200">
              <a:lnSpc>
                <a:spcPct val="200000"/>
              </a:lnSpc>
            </a:pPr>
            <a:endParaRPr lang="zh-CN" altLang="en-US" dirty="0"/>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317094" y="1220999"/>
            <a:ext cx="9411381" cy="1296637"/>
          </a:xfrm>
          <a:prstGeom prst="rect">
            <a:avLst/>
          </a:prstGeom>
          <a:noFill/>
        </p:spPr>
        <p:txBody>
          <a:bodyPr wrap="square" rtlCol="0">
            <a:spAutoFit/>
          </a:bodyPr>
          <a:lstStyle/>
          <a:p>
            <a:pPr indent="457200">
              <a:lnSpc>
                <a:spcPct val="150000"/>
              </a:lnSpc>
            </a:pPr>
            <a:r>
              <a:rPr lang="en-US" altLang="zh-CN" b="1" dirty="0"/>
              <a:t>6.3.4  </a:t>
            </a:r>
            <a:r>
              <a:rPr lang="zh-CN" altLang="en-US" b="1" dirty="0"/>
              <a:t>方向约束</a:t>
            </a:r>
          </a:p>
          <a:p>
            <a:pPr indent="457200">
              <a:lnSpc>
                <a:spcPct val="150000"/>
              </a:lnSpc>
            </a:pPr>
            <a:r>
              <a:rPr lang="zh-CN" altLang="en-US" dirty="0"/>
              <a:t>“方向约束”控制器会使某个对象的方向沿着目标对象的方向或若干目标对象的平均方向。该控制器可应用于任何可旋转对象，受约束的对象将从目标对象集成其旋转。</a:t>
            </a:r>
          </a:p>
        </p:txBody>
      </p:sp>
      <p:pic>
        <p:nvPicPr>
          <p:cNvPr id="3" name="图片 2"/>
          <p:cNvPicPr>
            <a:picLocks noChangeAspect="1"/>
          </p:cNvPicPr>
          <p:nvPr/>
        </p:nvPicPr>
        <p:blipFill>
          <a:blip r:embed="rId2"/>
          <a:stretch>
            <a:fillRect/>
          </a:stretch>
        </p:blipFill>
        <p:spPr>
          <a:xfrm>
            <a:off x="4755769" y="2664578"/>
            <a:ext cx="2425207" cy="3590070"/>
          </a:xfrm>
          <a:prstGeom prst="rect">
            <a:avLst/>
          </a:prstGeom>
        </p:spPr>
      </p:pic>
    </p:spTree>
    <p:extLst>
      <p:ext uri="{BB962C8B-B14F-4D97-AF65-F5344CB8AC3E}">
        <p14:creationId xmlns:p14="http://schemas.microsoft.com/office/powerpoint/2010/main" val="2486480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8136" y="1073671"/>
            <a:ext cx="8055727" cy="1123513"/>
          </a:xfrm>
          <a:prstGeom prst="rect">
            <a:avLst/>
          </a:prstGeom>
          <a:noFill/>
        </p:spPr>
        <p:txBody>
          <a:bodyPr wrap="square" rtlCol="0">
            <a:spAutoFit/>
          </a:bodyPr>
          <a:lstStyle/>
          <a:p>
            <a:pPr indent="457200" algn="ctr">
              <a:lnSpc>
                <a:spcPct val="200000"/>
              </a:lnSpc>
            </a:pPr>
            <a:r>
              <a:rPr lang="zh-CN" altLang="en-US" b="1" dirty="0"/>
              <a:t>上手操作：制作矿车沿轨道运动动画</a:t>
            </a:r>
          </a:p>
          <a:p>
            <a:pPr indent="457200">
              <a:lnSpc>
                <a:spcPct val="200000"/>
              </a:lnSpc>
            </a:pPr>
            <a:r>
              <a:rPr lang="zh-CN" altLang="en-US" dirty="0"/>
              <a:t>本案例将利用动画约束功能制作一个矿车沿轨道运动的动画。</a:t>
            </a:r>
          </a:p>
        </p:txBody>
      </p:sp>
      <p:pic>
        <p:nvPicPr>
          <p:cNvPr id="11" name="图片 10">
            <a:extLst>
              <a:ext uri="{FF2B5EF4-FFF2-40B4-BE49-F238E27FC236}">
                <a16:creationId xmlns:a16="http://schemas.microsoft.com/office/drawing/2014/main" id="{84AB5253-5768-49E2-998E-F299DCC6D8FD}"/>
              </a:ext>
            </a:extLst>
          </p:cNvPr>
          <p:cNvPicPr>
            <a:picLocks noChangeAspect="1"/>
          </p:cNvPicPr>
          <p:nvPr/>
        </p:nvPicPr>
        <p:blipFill>
          <a:blip r:embed="rId2"/>
          <a:stretch>
            <a:fillRect/>
          </a:stretch>
        </p:blipFill>
        <p:spPr>
          <a:xfrm>
            <a:off x="3528573" y="2491531"/>
            <a:ext cx="4824324" cy="3479159"/>
          </a:xfrm>
          <a:prstGeom prst="rect">
            <a:avLst/>
          </a:prstGeom>
        </p:spPr>
      </p:pic>
    </p:spTree>
    <p:extLst>
      <p:ext uri="{BB962C8B-B14F-4D97-AF65-F5344CB8AC3E}">
        <p14:creationId xmlns:p14="http://schemas.microsoft.com/office/powerpoint/2010/main" val="22827084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368783" y="3918327"/>
            <a:ext cx="3262433" cy="830997"/>
          </a:xfrm>
          <a:prstGeom prst="rect">
            <a:avLst/>
          </a:prstGeom>
        </p:spPr>
        <p:txBody>
          <a:bodyPr wrap="none">
            <a:spAutoFit/>
          </a:bodyPr>
          <a:lstStyle/>
          <a:p>
            <a:pPr algn="ctr"/>
            <a:r>
              <a:rPr lang="zh-CN" altLang="en-US" sz="4800" b="1"/>
              <a:t>骨骼与蒙皮</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510507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3374129"/>
          </a:xfrm>
          <a:prstGeom prst="rect">
            <a:avLst/>
          </a:prstGeom>
          <a:noFill/>
        </p:spPr>
        <p:txBody>
          <a:bodyPr wrap="square" rtlCol="0">
            <a:spAutoFit/>
          </a:bodyPr>
          <a:lstStyle/>
          <a:p>
            <a:pPr indent="457200">
              <a:lnSpc>
                <a:spcPct val="150000"/>
              </a:lnSpc>
            </a:pPr>
            <a:r>
              <a:rPr lang="zh-CN" altLang="en-US" dirty="0"/>
              <a:t>动物的身体是由骨骼、肌肉和皮肤组成的。骨骼主要用来支撑身体，而身体的运动则是由肌肉带动，由筋腱拉动骨骼各个关节从而产生动作，表现出整个形体上的运动效果。</a:t>
            </a:r>
            <a:endParaRPr lang="en-US" altLang="zh-CN" dirty="0"/>
          </a:p>
          <a:p>
            <a:pPr indent="457200">
              <a:lnSpc>
                <a:spcPct val="150000"/>
              </a:lnSpc>
            </a:pPr>
            <a:endParaRPr lang="zh-CN" altLang="en-US" dirty="0"/>
          </a:p>
          <a:p>
            <a:pPr indent="457200">
              <a:lnSpc>
                <a:spcPct val="150000"/>
              </a:lnSpc>
            </a:pPr>
            <a:r>
              <a:rPr lang="en-US" altLang="zh-CN" b="1" dirty="0"/>
              <a:t>6.4.1  </a:t>
            </a:r>
            <a:r>
              <a:rPr lang="zh-CN" altLang="en-US" b="1" dirty="0"/>
              <a:t>骨骼的创建与编辑</a:t>
            </a:r>
          </a:p>
          <a:p>
            <a:pPr indent="457200">
              <a:lnSpc>
                <a:spcPct val="150000"/>
              </a:lnSpc>
            </a:pPr>
            <a:r>
              <a:rPr lang="zh-CN" altLang="en-US" dirty="0"/>
              <a:t>骨骼系统是骨骼对象的一个有关节的层次链接，可用于设置其他对象或层次的动画。在</a:t>
            </a:r>
            <a:r>
              <a:rPr lang="en-US" altLang="zh-CN" dirty="0"/>
              <a:t>3ds Max</a:t>
            </a:r>
            <a:r>
              <a:rPr lang="zh-CN" altLang="en-US" dirty="0"/>
              <a:t>中常使用骨骼系统为角色创建骨骼动画。鼠标左键单击</a:t>
            </a:r>
            <a:r>
              <a:rPr lang="en-US" altLang="zh-CN" dirty="0"/>
              <a:t>4</a:t>
            </a:r>
            <a:r>
              <a:rPr lang="zh-CN" altLang="en-US" dirty="0"/>
              <a:t>次，鼠标右键单击</a:t>
            </a:r>
            <a:r>
              <a:rPr lang="en-US" altLang="zh-CN" dirty="0"/>
              <a:t>1</a:t>
            </a:r>
            <a:r>
              <a:rPr lang="zh-CN" altLang="en-US" dirty="0"/>
              <a:t>次，即可完成创建。</a:t>
            </a:r>
          </a:p>
        </p:txBody>
      </p:sp>
    </p:spTree>
    <p:extLst>
      <p:ext uri="{BB962C8B-B14F-4D97-AF65-F5344CB8AC3E}">
        <p14:creationId xmlns:p14="http://schemas.microsoft.com/office/powerpoint/2010/main" val="28825595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2543132"/>
          </a:xfrm>
          <a:prstGeom prst="rect">
            <a:avLst/>
          </a:prstGeom>
          <a:noFill/>
        </p:spPr>
        <p:txBody>
          <a:bodyPr wrap="square" rtlCol="0">
            <a:spAutoFit/>
          </a:bodyPr>
          <a:lstStyle/>
          <a:p>
            <a:pPr indent="457200">
              <a:lnSpc>
                <a:spcPct val="150000"/>
              </a:lnSpc>
            </a:pPr>
            <a:r>
              <a:rPr lang="en-US" altLang="zh-CN" b="1" dirty="0"/>
              <a:t>6.4.2  </a:t>
            </a:r>
            <a:r>
              <a:rPr lang="zh-CN" altLang="en-US" b="1" dirty="0"/>
              <a:t>蒙皮技术</a:t>
            </a:r>
          </a:p>
          <a:p>
            <a:pPr indent="457200">
              <a:lnSpc>
                <a:spcPct val="150000"/>
              </a:lnSpc>
            </a:pPr>
            <a:r>
              <a:rPr lang="zh-CN" altLang="en-US" dirty="0"/>
              <a:t>为角色创建好骨骼后，需要将角色的模型和骨骼绑定在一起，使骨骼能够带动角色模型发生变化，这个过程就称为蒙皮。本小节将介绍“蒙皮”修改器的应用。</a:t>
            </a:r>
          </a:p>
          <a:p>
            <a:pPr indent="457200">
              <a:lnSpc>
                <a:spcPct val="150000"/>
              </a:lnSpc>
            </a:pPr>
            <a:r>
              <a:rPr lang="zh-CN" altLang="en-US" dirty="0"/>
              <a:t>创建角色模型和骨骼后，选择角色模型，为其添加“蒙皮”修改器，在“参数”卷展栏中单击“编辑封套”按钮，即可激活其他参数，参数卷展栏。</a:t>
            </a:r>
          </a:p>
        </p:txBody>
      </p:sp>
      <p:pic>
        <p:nvPicPr>
          <p:cNvPr id="2" name="图片 1"/>
          <p:cNvPicPr>
            <a:picLocks noChangeAspect="1"/>
          </p:cNvPicPr>
          <p:nvPr/>
        </p:nvPicPr>
        <p:blipFill>
          <a:blip r:embed="rId2"/>
          <a:stretch>
            <a:fillRect/>
          </a:stretch>
        </p:blipFill>
        <p:spPr>
          <a:xfrm>
            <a:off x="3741311" y="3516135"/>
            <a:ext cx="4533813" cy="2753182"/>
          </a:xfrm>
          <a:prstGeom prst="rect">
            <a:avLst/>
          </a:prstGeom>
        </p:spPr>
      </p:pic>
    </p:spTree>
    <p:extLst>
      <p:ext uri="{BB962C8B-B14F-4D97-AF65-F5344CB8AC3E}">
        <p14:creationId xmlns:p14="http://schemas.microsoft.com/office/powerpoint/2010/main" val="659064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492215" y="3918327"/>
            <a:ext cx="3015569" cy="830997"/>
          </a:xfrm>
          <a:prstGeom prst="rect">
            <a:avLst/>
          </a:prstGeom>
        </p:spPr>
        <p:txBody>
          <a:bodyPr wrap="none">
            <a:spAutoFit/>
          </a:bodyPr>
          <a:lstStyle/>
          <a:p>
            <a:pPr algn="ctr"/>
            <a:r>
              <a:rPr lang="en-US" altLang="zh-CN" sz="4800" b="1"/>
              <a:t>Biped</a:t>
            </a:r>
            <a:r>
              <a:rPr lang="zh-CN" altLang="en-US" sz="4800" b="1"/>
              <a:t>对象</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660009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2543132"/>
          </a:xfrm>
          <a:prstGeom prst="rect">
            <a:avLst/>
          </a:prstGeom>
          <a:noFill/>
        </p:spPr>
        <p:txBody>
          <a:bodyPr wrap="square" rtlCol="0">
            <a:spAutoFit/>
          </a:bodyPr>
          <a:lstStyle/>
          <a:p>
            <a:pPr indent="457200">
              <a:lnSpc>
                <a:spcPct val="150000"/>
              </a:lnSpc>
            </a:pPr>
            <a:r>
              <a:rPr lang="en-US" altLang="zh-CN" dirty="0"/>
              <a:t>3ds max</a:t>
            </a:r>
            <a:r>
              <a:rPr lang="zh-CN" altLang="en-US" dirty="0"/>
              <a:t>为用户提供了一套非常方便且非常重要的人体骨骼系统</a:t>
            </a:r>
            <a:r>
              <a:rPr lang="en-US" altLang="zh-CN" dirty="0"/>
              <a:t>——Biped</a:t>
            </a:r>
            <a:r>
              <a:rPr lang="zh-CN" altLang="en-US" dirty="0"/>
              <a:t>骨骼。通过</a:t>
            </a:r>
            <a:r>
              <a:rPr lang="en-US" altLang="zh-CN" dirty="0"/>
              <a:t>Biped</a:t>
            </a:r>
            <a:r>
              <a:rPr lang="zh-CN" altLang="en-US" dirty="0"/>
              <a:t>工具创建出的骨骼和真实的人体骨骼基本一致，因此使用该工具可以快速地制作出人物动画。</a:t>
            </a:r>
          </a:p>
          <a:p>
            <a:pPr indent="457200">
              <a:lnSpc>
                <a:spcPct val="150000"/>
              </a:lnSpc>
            </a:pPr>
            <a:r>
              <a:rPr lang="en-US" altLang="zh-CN" b="1" dirty="0"/>
              <a:t>6.5.1  </a:t>
            </a:r>
            <a:r>
              <a:rPr lang="zh-CN" altLang="en-US" b="1" dirty="0"/>
              <a:t>创建</a:t>
            </a:r>
            <a:r>
              <a:rPr lang="en-US" altLang="zh-CN" b="1" dirty="0"/>
              <a:t>Biped</a:t>
            </a:r>
            <a:r>
              <a:rPr lang="zh-CN" altLang="en-US" b="1" dirty="0"/>
              <a:t>对象</a:t>
            </a:r>
          </a:p>
          <a:p>
            <a:pPr indent="457200">
              <a:lnSpc>
                <a:spcPct val="150000"/>
              </a:lnSpc>
            </a:pPr>
            <a:r>
              <a:rPr lang="zh-CN" altLang="en-US" dirty="0"/>
              <a:t>在创建面板的“标准”面板中单击“</a:t>
            </a:r>
            <a:r>
              <a:rPr lang="en-US" altLang="zh-CN" dirty="0"/>
              <a:t>Biped”</a:t>
            </a:r>
            <a:r>
              <a:rPr lang="zh-CN" altLang="en-US" dirty="0"/>
              <a:t>按钮，在视口中单击并按住鼠标向上拖动，即可创建出</a:t>
            </a:r>
            <a:r>
              <a:rPr lang="en-US" altLang="zh-CN" dirty="0"/>
              <a:t>Biped</a:t>
            </a:r>
            <a:r>
              <a:rPr lang="zh-CN" altLang="en-US" dirty="0"/>
              <a:t>对象。</a:t>
            </a:r>
          </a:p>
        </p:txBody>
      </p:sp>
      <p:pic>
        <p:nvPicPr>
          <p:cNvPr id="3" name="图片 2"/>
          <p:cNvPicPr>
            <a:picLocks noChangeAspect="1"/>
          </p:cNvPicPr>
          <p:nvPr/>
        </p:nvPicPr>
        <p:blipFill>
          <a:blip r:embed="rId2"/>
          <a:stretch>
            <a:fillRect/>
          </a:stretch>
        </p:blipFill>
        <p:spPr>
          <a:xfrm>
            <a:off x="2709312" y="3755890"/>
            <a:ext cx="7349211" cy="2511559"/>
          </a:xfrm>
          <a:prstGeom prst="rect">
            <a:avLst/>
          </a:prstGeom>
        </p:spPr>
      </p:pic>
    </p:spTree>
    <p:extLst>
      <p:ext uri="{BB962C8B-B14F-4D97-AF65-F5344CB8AC3E}">
        <p14:creationId xmlns:p14="http://schemas.microsoft.com/office/powerpoint/2010/main" val="26042869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551"/>
            <a:ext cx="8100610" cy="1712135"/>
          </a:xfrm>
          <a:prstGeom prst="rect">
            <a:avLst/>
          </a:prstGeom>
          <a:noFill/>
        </p:spPr>
        <p:txBody>
          <a:bodyPr wrap="square" rtlCol="0">
            <a:spAutoFit/>
          </a:bodyPr>
          <a:lstStyle/>
          <a:p>
            <a:pPr indent="457200">
              <a:lnSpc>
                <a:spcPct val="150000"/>
              </a:lnSpc>
            </a:pPr>
            <a:r>
              <a:rPr lang="en-US" altLang="zh-CN" b="1" dirty="0"/>
              <a:t>6.5.2  </a:t>
            </a:r>
            <a:r>
              <a:rPr lang="zh-CN" altLang="en-US" b="1" dirty="0"/>
              <a:t>编辑</a:t>
            </a:r>
            <a:r>
              <a:rPr lang="en-US" altLang="zh-CN" b="1" dirty="0"/>
              <a:t>Biped</a:t>
            </a:r>
            <a:r>
              <a:rPr lang="zh-CN" altLang="en-US" b="1" dirty="0"/>
              <a:t>对象</a:t>
            </a:r>
          </a:p>
          <a:p>
            <a:pPr indent="457200">
              <a:lnSpc>
                <a:spcPct val="150000"/>
              </a:lnSpc>
            </a:pPr>
            <a:r>
              <a:rPr lang="zh-CN" altLang="en-US" dirty="0"/>
              <a:t>当体形模式处于活动状态时，“创建</a:t>
            </a:r>
            <a:r>
              <a:rPr lang="en-US" altLang="zh-CN" dirty="0"/>
              <a:t>Biped”</a:t>
            </a:r>
            <a:r>
              <a:rPr lang="zh-CN" altLang="en-US" dirty="0"/>
              <a:t>卷展栏将变为可用状态。在该卷展栏中红包含用于更改</a:t>
            </a:r>
            <a:r>
              <a:rPr lang="en-US" altLang="zh-CN" dirty="0"/>
              <a:t>Biped</a:t>
            </a:r>
            <a:r>
              <a:rPr lang="zh-CN" altLang="en-US" dirty="0"/>
              <a:t>的骨骼结构以匹配角色网格（人类、恐龙、机器人等）的参数，也可以添加小道具来表示工具或武器。</a:t>
            </a:r>
            <a:endParaRPr lang="en-US" altLang="zh-CN" dirty="0"/>
          </a:p>
        </p:txBody>
      </p:sp>
      <p:pic>
        <p:nvPicPr>
          <p:cNvPr id="3" name="图片 2"/>
          <p:cNvPicPr>
            <a:picLocks noChangeAspect="1"/>
          </p:cNvPicPr>
          <p:nvPr/>
        </p:nvPicPr>
        <p:blipFill>
          <a:blip r:embed="rId2"/>
          <a:stretch>
            <a:fillRect/>
          </a:stretch>
        </p:blipFill>
        <p:spPr>
          <a:xfrm>
            <a:off x="4133322" y="3129094"/>
            <a:ext cx="1269462" cy="3157919"/>
          </a:xfrm>
          <a:prstGeom prst="rect">
            <a:avLst/>
          </a:prstGeom>
        </p:spPr>
      </p:pic>
      <p:pic>
        <p:nvPicPr>
          <p:cNvPr id="4" name="图片 3"/>
          <p:cNvPicPr>
            <a:picLocks noChangeAspect="1"/>
          </p:cNvPicPr>
          <p:nvPr/>
        </p:nvPicPr>
        <p:blipFill>
          <a:blip r:embed="rId3"/>
          <a:stretch>
            <a:fillRect/>
          </a:stretch>
        </p:blipFill>
        <p:spPr>
          <a:xfrm>
            <a:off x="5803731" y="3803971"/>
            <a:ext cx="1387956" cy="2483041"/>
          </a:xfrm>
          <a:prstGeom prst="rect">
            <a:avLst/>
          </a:prstGeom>
        </p:spPr>
      </p:pic>
    </p:spTree>
    <p:extLst>
      <p:ext uri="{BB962C8B-B14F-4D97-AF65-F5344CB8AC3E}">
        <p14:creationId xmlns:p14="http://schemas.microsoft.com/office/powerpoint/2010/main" val="4547022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712135"/>
          </a:xfrm>
          <a:prstGeom prst="rect">
            <a:avLst/>
          </a:prstGeom>
          <a:noFill/>
        </p:spPr>
        <p:txBody>
          <a:bodyPr wrap="square" rtlCol="0">
            <a:spAutoFit/>
          </a:bodyPr>
          <a:lstStyle/>
          <a:p>
            <a:pPr indent="457200">
              <a:lnSpc>
                <a:spcPct val="150000"/>
              </a:lnSpc>
            </a:pPr>
            <a:r>
              <a:rPr lang="en-US" altLang="zh-CN" b="1" dirty="0"/>
              <a:t>6.5.3  </a:t>
            </a:r>
            <a:r>
              <a:rPr lang="zh-CN" altLang="en-US" b="1" dirty="0"/>
              <a:t>足迹模式</a:t>
            </a:r>
          </a:p>
          <a:p>
            <a:pPr indent="457200">
              <a:lnSpc>
                <a:spcPct val="150000"/>
              </a:lnSpc>
            </a:pPr>
            <a:r>
              <a:rPr lang="zh-CN" altLang="en-US" dirty="0"/>
              <a:t>足迹模式是两足动物的核心组成工具。在视口中，足迹看上去就像经常用来解释交际舞的图表。在场景中，每一足迹的位置和方向控制着</a:t>
            </a:r>
            <a:r>
              <a:rPr lang="en-US" altLang="zh-CN" dirty="0"/>
              <a:t>Biped</a:t>
            </a:r>
            <a:r>
              <a:rPr lang="zh-CN" altLang="en-US" dirty="0"/>
              <a:t>步幅的位置。</a:t>
            </a:r>
          </a:p>
        </p:txBody>
      </p:sp>
      <p:pic>
        <p:nvPicPr>
          <p:cNvPr id="3" name="图片 2"/>
          <p:cNvPicPr>
            <a:picLocks noChangeAspect="1"/>
          </p:cNvPicPr>
          <p:nvPr/>
        </p:nvPicPr>
        <p:blipFill>
          <a:blip r:embed="rId2"/>
          <a:stretch>
            <a:fillRect/>
          </a:stretch>
        </p:blipFill>
        <p:spPr>
          <a:xfrm>
            <a:off x="2242852" y="2872150"/>
            <a:ext cx="8266440" cy="3452800"/>
          </a:xfrm>
          <a:prstGeom prst="rect">
            <a:avLst/>
          </a:prstGeom>
        </p:spPr>
      </p:pic>
    </p:spTree>
    <p:extLst>
      <p:ext uri="{BB962C8B-B14F-4D97-AF65-F5344CB8AC3E}">
        <p14:creationId xmlns:p14="http://schemas.microsoft.com/office/powerpoint/2010/main" val="1404084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927958" y="3918327"/>
            <a:ext cx="4144084" cy="830997"/>
          </a:xfrm>
          <a:prstGeom prst="rect">
            <a:avLst/>
          </a:prstGeom>
        </p:spPr>
        <p:txBody>
          <a:bodyPr wrap="none">
            <a:spAutoFit/>
          </a:bodyPr>
          <a:lstStyle/>
          <a:p>
            <a:pPr algn="ctr"/>
            <a:r>
              <a:rPr lang="en-US" altLang="zh-CN" sz="4800" b="1"/>
              <a:t>MassFX</a:t>
            </a:r>
            <a:r>
              <a:rPr lang="zh-CN" altLang="en-US" sz="4800" b="1"/>
              <a:t>动力学</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127567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AF2423-74DA-4324-A508-1E094A061F78}"/>
              </a:ext>
            </a:extLst>
          </p:cNvPr>
          <p:cNvGrpSpPr/>
          <p:nvPr/>
        </p:nvGrpSpPr>
        <p:grpSpPr>
          <a:xfrm>
            <a:off x="7065144" y="450153"/>
            <a:ext cx="1065099" cy="688802"/>
            <a:chOff x="7384437" y="806121"/>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CDE274CB-D43D-4D29-8ABC-F541929BCFEA}"/>
              </a:ext>
            </a:extLst>
          </p:cNvPr>
          <p:cNvGrpSpPr/>
          <p:nvPr/>
        </p:nvGrpSpPr>
        <p:grpSpPr>
          <a:xfrm>
            <a:off x="7090691" y="1201901"/>
            <a:ext cx="1075500" cy="690809"/>
            <a:chOff x="7413609" y="1847682"/>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13609" y="184768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1979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100ECA-62C2-4BC8-8D79-4F48B8FE2934}"/>
              </a:ext>
            </a:extLst>
          </p:cNvPr>
          <p:cNvGrpSpPr/>
          <p:nvPr/>
        </p:nvGrpSpPr>
        <p:grpSpPr>
          <a:xfrm>
            <a:off x="7186106" y="1963886"/>
            <a:ext cx="1025564" cy="706049"/>
            <a:chOff x="7408449" y="2900140"/>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08449" y="29001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0467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279543" y="379938"/>
            <a:ext cx="1415772" cy="461665"/>
          </a:xfrm>
          <a:prstGeom prst="rect">
            <a:avLst/>
          </a:prstGeom>
          <a:noFill/>
        </p:spPr>
        <p:txBody>
          <a:bodyPr wrap="none" rtlCol="0">
            <a:spAutoFit/>
          </a:bodyPr>
          <a:lstStyle/>
          <a:p>
            <a:r>
              <a:rPr lang="zh-CN" altLang="en-US" sz="2400" b="1" dirty="0">
                <a:hlinkClick r:id="rId2" action="ppaction://hlinksldjump"/>
              </a:rPr>
              <a:t>动画控制</a:t>
            </a:r>
            <a:endParaRPr lang="zh-CN" altLang="en-US" sz="2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130243" y="1059406"/>
            <a:ext cx="2116285" cy="461665"/>
          </a:xfrm>
          <a:prstGeom prst="rect">
            <a:avLst/>
          </a:prstGeom>
          <a:noFill/>
        </p:spPr>
        <p:txBody>
          <a:bodyPr wrap="none" rtlCol="0">
            <a:spAutoFit/>
          </a:bodyPr>
          <a:lstStyle>
            <a:defPPr>
              <a:defRPr lang="zh-CN"/>
            </a:defPPr>
            <a:lvl1pPr>
              <a:defRPr sz="2400" b="1"/>
            </a:lvl1pPr>
          </a:lstStyle>
          <a:p>
            <a:r>
              <a:rPr lang="zh-CN" altLang="en-US" dirty="0"/>
              <a:t> </a:t>
            </a:r>
            <a:r>
              <a:rPr lang="zh-CN" altLang="en-US" dirty="0">
                <a:hlinkClick r:id="rId3" action="ppaction://hlinksldjump"/>
              </a:rPr>
              <a:t>曲线编辑器源</a:t>
            </a:r>
            <a:endParaRPr lang="zh-CN" altLang="en-US"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318631" y="1800125"/>
            <a:ext cx="1415772" cy="461665"/>
          </a:xfrm>
          <a:prstGeom prst="rect">
            <a:avLst/>
          </a:prstGeom>
          <a:noFill/>
        </p:spPr>
        <p:txBody>
          <a:bodyPr wrap="none" rtlCol="0">
            <a:spAutoFit/>
          </a:bodyPr>
          <a:lstStyle>
            <a:defPPr>
              <a:defRPr lang="zh-CN"/>
            </a:defPPr>
            <a:lvl1pPr>
              <a:defRPr sz="2400" b="1"/>
            </a:lvl1pPr>
          </a:lstStyle>
          <a:p>
            <a:r>
              <a:rPr lang="zh-CN" altLang="en-US" dirty="0">
                <a:hlinkClick r:id="rId4" action="ppaction://hlinksldjump"/>
              </a:rPr>
              <a:t>动画约束</a:t>
            </a:r>
            <a:endParaRPr lang="zh-CN" altLang="en-US" dirty="0"/>
          </a:p>
        </p:txBody>
      </p:sp>
      <p:grpSp>
        <p:nvGrpSpPr>
          <p:cNvPr id="23" name="组合 22">
            <a:extLst>
              <a:ext uri="{FF2B5EF4-FFF2-40B4-BE49-F238E27FC236}">
                <a16:creationId xmlns:a16="http://schemas.microsoft.com/office/drawing/2014/main" id="{A55D7E71-5A8B-43E9-A131-22CBFAA15D66}"/>
              </a:ext>
            </a:extLst>
          </p:cNvPr>
          <p:cNvGrpSpPr/>
          <p:nvPr/>
        </p:nvGrpSpPr>
        <p:grpSpPr>
          <a:xfrm>
            <a:off x="7225535" y="2701691"/>
            <a:ext cx="1056470" cy="690912"/>
            <a:chOff x="7417257" y="3916264"/>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17257" y="39162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57928" y="40477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7" name="文本框 16">
            <a:hlinkClick r:id="rId5" action="ppaction://hlinksldjump"/>
            <a:extLst>
              <a:ext uri="{FF2B5EF4-FFF2-40B4-BE49-F238E27FC236}">
                <a16:creationId xmlns:a16="http://schemas.microsoft.com/office/drawing/2014/main" id="{5637B265-5E42-43BD-9FC4-B6E8F6861A42}"/>
              </a:ext>
            </a:extLst>
          </p:cNvPr>
          <p:cNvSpPr txBox="1"/>
          <p:nvPr/>
        </p:nvSpPr>
        <p:spPr>
          <a:xfrm>
            <a:off x="8431041" y="3342700"/>
            <a:ext cx="1601721" cy="461665"/>
          </a:xfrm>
          <a:prstGeom prst="rect">
            <a:avLst/>
          </a:prstGeom>
          <a:noFill/>
        </p:spPr>
        <p:txBody>
          <a:bodyPr wrap="none" rtlCol="0">
            <a:spAutoFit/>
          </a:bodyPr>
          <a:lstStyle>
            <a:defPPr>
              <a:defRPr lang="zh-CN"/>
            </a:defPPr>
            <a:lvl1pPr>
              <a:defRPr sz="2400" b="1"/>
            </a:lvl1pPr>
          </a:lstStyle>
          <a:p>
            <a:r>
              <a:rPr lang="en-US" altLang="zh-CN" dirty="0">
                <a:hlinkClick r:id="rId6" action="ppaction://hlinksldjump"/>
              </a:rPr>
              <a:t>Biped</a:t>
            </a:r>
            <a:r>
              <a:rPr lang="zh-CN" altLang="en-US" dirty="0">
                <a:hlinkClick r:id="rId6" action="ppaction://hlinksldjump"/>
              </a:rPr>
              <a:t>对象</a:t>
            </a:r>
            <a:endParaRPr lang="zh-CN" altLang="en-US" dirty="0"/>
          </a:p>
        </p:txBody>
      </p:sp>
      <p:grpSp>
        <p:nvGrpSpPr>
          <p:cNvPr id="24" name="组合 23">
            <a:extLst>
              <a:ext uri="{FF2B5EF4-FFF2-40B4-BE49-F238E27FC236}">
                <a16:creationId xmlns:a16="http://schemas.microsoft.com/office/drawing/2014/main" id="{757A279A-F6F9-4FFD-8278-D5728D1CDA1F}"/>
              </a:ext>
            </a:extLst>
          </p:cNvPr>
          <p:cNvGrpSpPr/>
          <p:nvPr/>
        </p:nvGrpSpPr>
        <p:grpSpPr>
          <a:xfrm>
            <a:off x="7212110" y="3082399"/>
            <a:ext cx="1132590" cy="1089082"/>
            <a:chOff x="7346326" y="4653579"/>
            <a:chExt cx="1132590" cy="1089082"/>
          </a:xfrm>
        </p:grpSpPr>
        <p:cxnSp>
          <p:nvCxnSpPr>
            <p:cNvPr id="18" name="直接连接符 17">
              <a:extLst>
                <a:ext uri="{FF2B5EF4-FFF2-40B4-BE49-F238E27FC236}">
                  <a16:creationId xmlns:a16="http://schemas.microsoft.com/office/drawing/2014/main" id="{B9C52A29-E8BF-4D87-BF65-D9540C87CB2B}"/>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12FE1A1-66D5-4019-AA0A-3FD4E7F16CE1}"/>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grpSp>
      <p:sp>
        <p:nvSpPr>
          <p:cNvPr id="26" name="文本框 25">
            <a:hlinkClick r:id="rId5" action="ppaction://hlinksldjump"/>
            <a:extLst>
              <a:ext uri="{FF2B5EF4-FFF2-40B4-BE49-F238E27FC236}">
                <a16:creationId xmlns:a16="http://schemas.microsoft.com/office/drawing/2014/main" id="{C1072196-9D8E-48F0-8A0F-D3961F3EAC60}"/>
              </a:ext>
            </a:extLst>
          </p:cNvPr>
          <p:cNvSpPr txBox="1"/>
          <p:nvPr/>
        </p:nvSpPr>
        <p:spPr>
          <a:xfrm>
            <a:off x="8365320" y="4163169"/>
            <a:ext cx="2162772" cy="461665"/>
          </a:xfrm>
          <a:prstGeom prst="rect">
            <a:avLst/>
          </a:prstGeom>
          <a:noFill/>
        </p:spPr>
        <p:txBody>
          <a:bodyPr wrap="none" rtlCol="0">
            <a:spAutoFit/>
          </a:bodyPr>
          <a:lstStyle>
            <a:defPPr>
              <a:defRPr lang="zh-CN"/>
            </a:defPPr>
            <a:lvl1pPr>
              <a:defRPr sz="2400" b="1"/>
            </a:lvl1pPr>
          </a:lstStyle>
          <a:p>
            <a:r>
              <a:rPr lang="en-US" altLang="zh-CN" dirty="0" err="1">
                <a:hlinkClick r:id="rId7" action="ppaction://hlinksldjump"/>
              </a:rPr>
              <a:t>MassFX</a:t>
            </a:r>
            <a:r>
              <a:rPr lang="zh-CN" altLang="en-US" dirty="0">
                <a:hlinkClick r:id="rId7" action="ppaction://hlinksldjump"/>
              </a:rPr>
              <a:t>动力学</a:t>
            </a:r>
            <a:endParaRPr lang="zh-CN" altLang="en-US" dirty="0"/>
          </a:p>
        </p:txBody>
      </p:sp>
      <p:grpSp>
        <p:nvGrpSpPr>
          <p:cNvPr id="25" name="组合 24">
            <a:extLst>
              <a:ext uri="{FF2B5EF4-FFF2-40B4-BE49-F238E27FC236}">
                <a16:creationId xmlns:a16="http://schemas.microsoft.com/office/drawing/2014/main" id="{A50A0D87-71BD-4320-A8E9-D3109790F11F}"/>
              </a:ext>
            </a:extLst>
          </p:cNvPr>
          <p:cNvGrpSpPr/>
          <p:nvPr/>
        </p:nvGrpSpPr>
        <p:grpSpPr>
          <a:xfrm>
            <a:off x="7232730" y="3900045"/>
            <a:ext cx="1132590" cy="1089082"/>
            <a:chOff x="7346326" y="4653579"/>
            <a:chExt cx="1132590" cy="1089082"/>
          </a:xfrm>
        </p:grpSpPr>
        <p:cxnSp>
          <p:nvCxnSpPr>
            <p:cNvPr id="27" name="直接连接符 26">
              <a:extLst>
                <a:ext uri="{FF2B5EF4-FFF2-40B4-BE49-F238E27FC236}">
                  <a16:creationId xmlns:a16="http://schemas.microsoft.com/office/drawing/2014/main" id="{1837F6DC-569D-4568-9C85-37EDC9ECF492}"/>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19B46B9C-E96E-415A-A392-9C48752DBAEB}"/>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grpSp>
      <p:sp>
        <p:nvSpPr>
          <p:cNvPr id="29" name="文本框 28">
            <a:hlinkClick r:id="rId5" action="ppaction://hlinksldjump"/>
            <a:extLst>
              <a:ext uri="{FF2B5EF4-FFF2-40B4-BE49-F238E27FC236}">
                <a16:creationId xmlns:a16="http://schemas.microsoft.com/office/drawing/2014/main" id="{03939A60-D78B-47F9-8D9E-B559B39C2A33}"/>
              </a:ext>
            </a:extLst>
          </p:cNvPr>
          <p:cNvSpPr txBox="1"/>
          <p:nvPr/>
        </p:nvSpPr>
        <p:spPr>
          <a:xfrm>
            <a:off x="8344700" y="2591971"/>
            <a:ext cx="1723549" cy="461665"/>
          </a:xfrm>
          <a:prstGeom prst="rect">
            <a:avLst/>
          </a:prstGeom>
          <a:noFill/>
        </p:spPr>
        <p:txBody>
          <a:bodyPr wrap="none" rtlCol="0">
            <a:spAutoFit/>
          </a:bodyPr>
          <a:lstStyle>
            <a:defPPr>
              <a:defRPr lang="zh-CN"/>
            </a:defPPr>
            <a:lvl1pPr>
              <a:defRPr sz="2400" b="1"/>
            </a:lvl1pPr>
          </a:lstStyle>
          <a:p>
            <a:r>
              <a:rPr lang="zh-CN" altLang="en-US" dirty="0">
                <a:hlinkClick r:id="rId8" action="ppaction://hlinksldjump"/>
              </a:rPr>
              <a:t>骨骼与蒙皮</a:t>
            </a:r>
            <a:endParaRPr lang="zh-CN" altLang="en-US" dirty="0"/>
          </a:p>
        </p:txBody>
      </p:sp>
      <p:grpSp>
        <p:nvGrpSpPr>
          <p:cNvPr id="30" name="组合 29">
            <a:extLst>
              <a:ext uri="{FF2B5EF4-FFF2-40B4-BE49-F238E27FC236}">
                <a16:creationId xmlns:a16="http://schemas.microsoft.com/office/drawing/2014/main" id="{110D73B4-31EE-4721-B31A-9478FCF20D77}"/>
              </a:ext>
            </a:extLst>
          </p:cNvPr>
          <p:cNvGrpSpPr/>
          <p:nvPr/>
        </p:nvGrpSpPr>
        <p:grpSpPr>
          <a:xfrm>
            <a:off x="7295871" y="4656236"/>
            <a:ext cx="1132590" cy="1089082"/>
            <a:chOff x="7346326" y="4653579"/>
            <a:chExt cx="1132590" cy="1089082"/>
          </a:xfrm>
        </p:grpSpPr>
        <p:cxnSp>
          <p:nvCxnSpPr>
            <p:cNvPr id="31" name="直接连接符 30">
              <a:extLst>
                <a:ext uri="{FF2B5EF4-FFF2-40B4-BE49-F238E27FC236}">
                  <a16:creationId xmlns:a16="http://schemas.microsoft.com/office/drawing/2014/main" id="{8F2DC3CA-AEA1-40BA-8D40-632101AA108F}"/>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D2F541A4-B883-4AFC-840E-0097F12D4E47}"/>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07</a:t>
              </a:r>
              <a:endParaRPr lang="zh-CN" altLang="en-US" sz="6000" dirty="0">
                <a:solidFill>
                  <a:srgbClr val="AD6126"/>
                </a:solidFill>
                <a:latin typeface="幼圆" panose="02010509060101010101" pitchFamily="49" charset="-122"/>
                <a:ea typeface="幼圆" panose="02010509060101010101" pitchFamily="49" charset="-122"/>
              </a:endParaRPr>
            </a:p>
          </p:txBody>
        </p:sp>
      </p:grpSp>
      <p:grpSp>
        <p:nvGrpSpPr>
          <p:cNvPr id="33" name="组合 32">
            <a:extLst>
              <a:ext uri="{FF2B5EF4-FFF2-40B4-BE49-F238E27FC236}">
                <a16:creationId xmlns:a16="http://schemas.microsoft.com/office/drawing/2014/main" id="{AE67E2A2-1F43-4024-928C-D0A71F3C1352}"/>
              </a:ext>
            </a:extLst>
          </p:cNvPr>
          <p:cNvGrpSpPr/>
          <p:nvPr/>
        </p:nvGrpSpPr>
        <p:grpSpPr>
          <a:xfrm>
            <a:off x="7295871" y="5449570"/>
            <a:ext cx="1132590" cy="1089082"/>
            <a:chOff x="7346326" y="4653579"/>
            <a:chExt cx="1132590" cy="1089082"/>
          </a:xfrm>
        </p:grpSpPr>
        <p:cxnSp>
          <p:nvCxnSpPr>
            <p:cNvPr id="34" name="直接连接符 33">
              <a:extLst>
                <a:ext uri="{FF2B5EF4-FFF2-40B4-BE49-F238E27FC236}">
                  <a16:creationId xmlns:a16="http://schemas.microsoft.com/office/drawing/2014/main" id="{BA1DB331-0961-4DCE-9D5B-21A40725A387}"/>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95F098BE-98FA-499C-9861-A48FD678E15A}"/>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08</a:t>
              </a:r>
              <a:endParaRPr lang="zh-CN" altLang="en-US" sz="6000" dirty="0">
                <a:solidFill>
                  <a:srgbClr val="AD6126"/>
                </a:solidFill>
                <a:latin typeface="幼圆" panose="02010509060101010101" pitchFamily="49" charset="-122"/>
                <a:ea typeface="幼圆" panose="02010509060101010101" pitchFamily="49" charset="-122"/>
              </a:endParaRPr>
            </a:p>
          </p:txBody>
        </p:sp>
      </p:grpSp>
      <p:sp>
        <p:nvSpPr>
          <p:cNvPr id="36" name="文本框 35">
            <a:hlinkClick r:id="rId5" action="ppaction://hlinksldjump"/>
            <a:extLst>
              <a:ext uri="{FF2B5EF4-FFF2-40B4-BE49-F238E27FC236}">
                <a16:creationId xmlns:a16="http://schemas.microsoft.com/office/drawing/2014/main" id="{A544A571-05F0-43D9-8B0F-109BAB925827}"/>
              </a:ext>
            </a:extLst>
          </p:cNvPr>
          <p:cNvSpPr txBox="1"/>
          <p:nvPr/>
        </p:nvSpPr>
        <p:spPr>
          <a:xfrm>
            <a:off x="8428461" y="4983638"/>
            <a:ext cx="1415772" cy="461665"/>
          </a:xfrm>
          <a:prstGeom prst="rect">
            <a:avLst/>
          </a:prstGeom>
          <a:noFill/>
        </p:spPr>
        <p:txBody>
          <a:bodyPr wrap="none" rtlCol="0">
            <a:spAutoFit/>
          </a:bodyPr>
          <a:lstStyle>
            <a:defPPr>
              <a:defRPr lang="zh-CN"/>
            </a:defPPr>
            <a:lvl1pPr>
              <a:defRPr sz="2400" b="1"/>
            </a:lvl1pPr>
          </a:lstStyle>
          <a:p>
            <a:r>
              <a:rPr lang="zh-CN" altLang="en-US" dirty="0">
                <a:hlinkClick r:id="rId9" action="ppaction://hlinksldjump"/>
              </a:rPr>
              <a:t>课堂演练</a:t>
            </a:r>
            <a:endParaRPr lang="zh-CN" altLang="en-US" dirty="0"/>
          </a:p>
        </p:txBody>
      </p:sp>
      <p:sp>
        <p:nvSpPr>
          <p:cNvPr id="37" name="文本框 36">
            <a:hlinkClick r:id="rId5" action="ppaction://hlinksldjump"/>
            <a:extLst>
              <a:ext uri="{FF2B5EF4-FFF2-40B4-BE49-F238E27FC236}">
                <a16:creationId xmlns:a16="http://schemas.microsoft.com/office/drawing/2014/main" id="{C7FD5C6F-44B2-4AB3-A4AE-9CEA1D6F3F5C}"/>
              </a:ext>
            </a:extLst>
          </p:cNvPr>
          <p:cNvSpPr txBox="1"/>
          <p:nvPr/>
        </p:nvSpPr>
        <p:spPr>
          <a:xfrm>
            <a:off x="8486713" y="5726568"/>
            <a:ext cx="1415772" cy="461665"/>
          </a:xfrm>
          <a:prstGeom prst="rect">
            <a:avLst/>
          </a:prstGeom>
          <a:noFill/>
        </p:spPr>
        <p:txBody>
          <a:bodyPr wrap="none" rtlCol="0">
            <a:spAutoFit/>
          </a:bodyPr>
          <a:lstStyle>
            <a:defPPr>
              <a:defRPr lang="zh-CN"/>
            </a:defPPr>
            <a:lvl1pPr>
              <a:defRPr sz="2400" b="1"/>
            </a:lvl1pPr>
          </a:lstStyle>
          <a:p>
            <a:r>
              <a:rPr lang="zh-CN" altLang="en-US" dirty="0">
                <a:hlinkClick r:id="rId10" action="ppaction://hlinksldjump"/>
              </a:rPr>
              <a:t>课后作业</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2" y="1073671"/>
            <a:ext cx="9281587" cy="2127634"/>
          </a:xfrm>
          <a:prstGeom prst="rect">
            <a:avLst/>
          </a:prstGeom>
          <a:noFill/>
        </p:spPr>
        <p:txBody>
          <a:bodyPr wrap="square" rtlCol="0">
            <a:spAutoFit/>
          </a:bodyPr>
          <a:lstStyle/>
          <a:p>
            <a:pPr indent="457200">
              <a:lnSpc>
                <a:spcPct val="150000"/>
              </a:lnSpc>
            </a:pPr>
            <a:r>
              <a:rPr lang="zh-CN" altLang="en-US" dirty="0"/>
              <a:t>动力学是指通过模拟对象的物理属性及其交互方式来创建动画的过程。交互可以完全参数化，与实体对象紧挨着下落的情况一样，也可以包含设置关键帧动画的对象（如抛出去的球体）以及设置动力学动画的对象（如保龄球枢轴）。</a:t>
            </a:r>
          </a:p>
          <a:p>
            <a:pPr indent="457200">
              <a:lnSpc>
                <a:spcPct val="150000"/>
              </a:lnSpc>
            </a:pPr>
            <a:r>
              <a:rPr lang="zh-CN" altLang="en-US" dirty="0"/>
              <a:t>在</a:t>
            </a:r>
            <a:r>
              <a:rPr lang="en-US" altLang="zh-CN" dirty="0"/>
              <a:t>3ds max</a:t>
            </a:r>
            <a:r>
              <a:rPr lang="zh-CN" altLang="en-US" dirty="0"/>
              <a:t>主工具栏的空白处单击鼠标右键，在弹出的快捷菜单中选择“</a:t>
            </a:r>
            <a:r>
              <a:rPr lang="en-US" altLang="zh-CN" dirty="0" err="1"/>
              <a:t>MassFX</a:t>
            </a:r>
            <a:r>
              <a:rPr lang="zh-CN" altLang="en-US" dirty="0"/>
              <a:t>工具栏”选项，会打开</a:t>
            </a:r>
            <a:r>
              <a:rPr lang="en-US" altLang="zh-CN" dirty="0" err="1"/>
              <a:t>MassFX</a:t>
            </a:r>
            <a:r>
              <a:rPr lang="zh-CN" altLang="en-US" dirty="0"/>
              <a:t>工具栏。</a:t>
            </a:r>
          </a:p>
        </p:txBody>
      </p:sp>
      <p:pic>
        <p:nvPicPr>
          <p:cNvPr id="3" name="图片 2"/>
          <p:cNvPicPr>
            <a:picLocks noChangeAspect="1"/>
          </p:cNvPicPr>
          <p:nvPr/>
        </p:nvPicPr>
        <p:blipFill>
          <a:blip r:embed="rId2"/>
          <a:stretch>
            <a:fillRect/>
          </a:stretch>
        </p:blipFill>
        <p:spPr>
          <a:xfrm>
            <a:off x="1848855" y="3320593"/>
            <a:ext cx="9708110" cy="2949068"/>
          </a:xfrm>
          <a:prstGeom prst="rect">
            <a:avLst/>
          </a:prstGeom>
        </p:spPr>
      </p:pic>
    </p:spTree>
    <p:extLst>
      <p:ext uri="{BB962C8B-B14F-4D97-AF65-F5344CB8AC3E}">
        <p14:creationId xmlns:p14="http://schemas.microsoft.com/office/powerpoint/2010/main" val="40507936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9300637" cy="1789080"/>
          </a:xfrm>
          <a:prstGeom prst="rect">
            <a:avLst/>
          </a:prstGeom>
          <a:noFill/>
        </p:spPr>
        <p:txBody>
          <a:bodyPr wrap="square" rtlCol="0">
            <a:spAutoFit/>
          </a:bodyPr>
          <a:lstStyle/>
          <a:p>
            <a:pPr indent="457200">
              <a:lnSpc>
                <a:spcPct val="150000"/>
              </a:lnSpc>
              <a:spcAft>
                <a:spcPts val="600"/>
              </a:spcAft>
            </a:pPr>
            <a:r>
              <a:rPr lang="en-US" altLang="zh-CN" b="1" dirty="0"/>
              <a:t>6.6.1  </a:t>
            </a:r>
            <a:r>
              <a:rPr lang="zh-CN" altLang="en-US" b="1" dirty="0"/>
              <a:t>刚体对象</a:t>
            </a:r>
          </a:p>
          <a:p>
            <a:pPr indent="457200">
              <a:lnSpc>
                <a:spcPct val="150000"/>
              </a:lnSpc>
            </a:pPr>
            <a:r>
              <a:rPr lang="zh-CN" altLang="en-US" dirty="0"/>
              <a:t>刚体类对象属于</a:t>
            </a:r>
            <a:r>
              <a:rPr lang="en-US" altLang="zh-CN" dirty="0" err="1"/>
              <a:t>MassFX</a:t>
            </a:r>
            <a:r>
              <a:rPr lang="zh-CN" altLang="en-US" dirty="0"/>
              <a:t>工具组中常用的运动对象，通过给物体赋予刚体属性或性质后，产生基本的运动碰撞效果，还原现实世界物体受力产生运动变化的计算行为。</a:t>
            </a:r>
            <a:r>
              <a:rPr lang="en-US" altLang="zh-CN" dirty="0"/>
              <a:t>3ds max</a:t>
            </a:r>
            <a:r>
              <a:rPr lang="zh-CN" altLang="en-US" dirty="0"/>
              <a:t>中可以将对象设置为动力学刚体、运动学刚体、静态刚体</a:t>
            </a:r>
            <a:r>
              <a:rPr lang="en-US" altLang="zh-CN" dirty="0"/>
              <a:t>3</a:t>
            </a:r>
            <a:r>
              <a:rPr lang="zh-CN" altLang="en-US" dirty="0"/>
              <a:t>种类型。</a:t>
            </a:r>
          </a:p>
        </p:txBody>
      </p:sp>
      <p:pic>
        <p:nvPicPr>
          <p:cNvPr id="3" name="图片 2"/>
          <p:cNvPicPr>
            <a:picLocks noChangeAspect="1"/>
          </p:cNvPicPr>
          <p:nvPr/>
        </p:nvPicPr>
        <p:blipFill>
          <a:blip r:embed="rId2"/>
          <a:stretch>
            <a:fillRect/>
          </a:stretch>
        </p:blipFill>
        <p:spPr>
          <a:xfrm>
            <a:off x="3791052" y="3529059"/>
            <a:ext cx="5174022" cy="2376441"/>
          </a:xfrm>
          <a:prstGeom prst="rect">
            <a:avLst/>
          </a:prstGeom>
        </p:spPr>
      </p:pic>
    </p:spTree>
    <p:extLst>
      <p:ext uri="{BB962C8B-B14F-4D97-AF65-F5344CB8AC3E}">
        <p14:creationId xmlns:p14="http://schemas.microsoft.com/office/powerpoint/2010/main" val="24753490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796774" cy="2620076"/>
          </a:xfrm>
          <a:prstGeom prst="rect">
            <a:avLst/>
          </a:prstGeom>
          <a:noFill/>
        </p:spPr>
        <p:txBody>
          <a:bodyPr wrap="square" rtlCol="0">
            <a:spAutoFit/>
          </a:bodyPr>
          <a:lstStyle/>
          <a:p>
            <a:pPr indent="457200">
              <a:lnSpc>
                <a:spcPct val="150000"/>
              </a:lnSpc>
              <a:spcAft>
                <a:spcPts val="600"/>
              </a:spcAft>
            </a:pPr>
            <a:r>
              <a:rPr lang="en-US" altLang="zh-CN" b="1" dirty="0"/>
              <a:t>6.6.2  </a:t>
            </a:r>
            <a:r>
              <a:rPr lang="en-US" altLang="zh-CN" b="1" dirty="0" err="1"/>
              <a:t>mCloth</a:t>
            </a:r>
            <a:r>
              <a:rPr lang="zh-CN" altLang="en-US" b="1" dirty="0"/>
              <a:t>对象</a:t>
            </a:r>
          </a:p>
          <a:p>
            <a:pPr indent="457200">
              <a:lnSpc>
                <a:spcPct val="150000"/>
              </a:lnSpc>
            </a:pPr>
            <a:r>
              <a:rPr lang="en-US" altLang="zh-CN" dirty="0" err="1"/>
              <a:t>mCloth</a:t>
            </a:r>
            <a:r>
              <a:rPr lang="zh-CN" altLang="en-US" dirty="0"/>
              <a:t>是一种特殊的布料修改器，可以模拟布料的真实动力学效果，并且可以让</a:t>
            </a:r>
            <a:r>
              <a:rPr lang="en-US" altLang="zh-CN" dirty="0" err="1"/>
              <a:t>mCloth</a:t>
            </a:r>
            <a:r>
              <a:rPr lang="zh-CN" altLang="en-US" dirty="0"/>
              <a:t>对象与刚体对象一起参与运算。</a:t>
            </a:r>
            <a:r>
              <a:rPr lang="en-US" altLang="zh-CN" dirty="0" err="1"/>
              <a:t>mCloth</a:t>
            </a:r>
            <a:r>
              <a:rPr lang="zh-CN" altLang="en-US" dirty="0"/>
              <a:t>对象常用于模拟布料自由下落来制作床单、布料悬挂等效果。</a:t>
            </a:r>
          </a:p>
          <a:p>
            <a:pPr indent="457200">
              <a:lnSpc>
                <a:spcPct val="150000"/>
              </a:lnSpc>
            </a:pPr>
            <a:r>
              <a:rPr lang="en-US" altLang="zh-CN" dirty="0" err="1"/>
              <a:t>MassFX</a:t>
            </a:r>
            <a:r>
              <a:rPr lang="zh-CN" altLang="en-US" dirty="0"/>
              <a:t>工具栏中提供了“将选定对象设置为</a:t>
            </a:r>
            <a:r>
              <a:rPr lang="en-US" altLang="zh-CN" dirty="0" err="1"/>
              <a:t>mCloth</a:t>
            </a:r>
            <a:r>
              <a:rPr lang="zh-CN" altLang="en-US" dirty="0"/>
              <a:t>对象”和“从选定对象中移除</a:t>
            </a:r>
            <a:r>
              <a:rPr lang="en-US" altLang="zh-CN" dirty="0" err="1"/>
              <a:t>mCloth</a:t>
            </a:r>
            <a:r>
              <a:rPr lang="en-US" altLang="zh-CN" dirty="0"/>
              <a:t>”</a:t>
            </a:r>
            <a:r>
              <a:rPr lang="zh-CN" altLang="en-US" dirty="0"/>
              <a:t>两种操作。</a:t>
            </a:r>
          </a:p>
        </p:txBody>
      </p:sp>
      <p:pic>
        <p:nvPicPr>
          <p:cNvPr id="3" name="图片 2"/>
          <p:cNvPicPr>
            <a:picLocks noChangeAspect="1"/>
          </p:cNvPicPr>
          <p:nvPr/>
        </p:nvPicPr>
        <p:blipFill>
          <a:blip r:embed="rId2"/>
          <a:stretch>
            <a:fillRect/>
          </a:stretch>
        </p:blipFill>
        <p:spPr>
          <a:xfrm>
            <a:off x="2866785" y="4123066"/>
            <a:ext cx="6458430" cy="1919250"/>
          </a:xfrm>
          <a:prstGeom prst="rect">
            <a:avLst/>
          </a:prstGeom>
        </p:spPr>
      </p:pic>
    </p:spTree>
    <p:extLst>
      <p:ext uri="{BB962C8B-B14F-4D97-AF65-F5344CB8AC3E}">
        <p14:creationId xmlns:p14="http://schemas.microsoft.com/office/powerpoint/2010/main" val="27719359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5014388" cy="4697568"/>
          </a:xfrm>
          <a:prstGeom prst="rect">
            <a:avLst/>
          </a:prstGeom>
          <a:noFill/>
        </p:spPr>
        <p:txBody>
          <a:bodyPr wrap="square" rtlCol="0">
            <a:spAutoFit/>
          </a:bodyPr>
          <a:lstStyle/>
          <a:p>
            <a:pPr indent="457200">
              <a:lnSpc>
                <a:spcPct val="150000"/>
              </a:lnSpc>
              <a:spcAft>
                <a:spcPts val="600"/>
              </a:spcAft>
            </a:pPr>
            <a:r>
              <a:rPr lang="en-US" altLang="zh-CN" b="1" dirty="0"/>
              <a:t>6.6.3  </a:t>
            </a:r>
            <a:r>
              <a:rPr lang="zh-CN" altLang="en-US" b="1" dirty="0"/>
              <a:t>碎布玩偶</a:t>
            </a:r>
          </a:p>
          <a:p>
            <a:pPr indent="457200">
              <a:lnSpc>
                <a:spcPct val="150000"/>
              </a:lnSpc>
            </a:pPr>
            <a:r>
              <a:rPr lang="zh-CN" altLang="en-US" dirty="0"/>
              <a:t>动画角色可以作为动力学和运动学刚体参与 </a:t>
            </a:r>
            <a:r>
              <a:rPr lang="en-US" altLang="zh-CN" dirty="0" err="1"/>
              <a:t>MassFX</a:t>
            </a:r>
            <a:r>
              <a:rPr lang="en-US" altLang="zh-CN" dirty="0"/>
              <a:t> </a:t>
            </a:r>
            <a:r>
              <a:rPr lang="zh-CN" altLang="en-US" dirty="0"/>
              <a:t>模拟。使用“动力学”选项，角色不仅可以影响模拟中的其他对象，也可以受其影响。使用“运动学”选项，角色可以影响模拟，但不受其影响。</a:t>
            </a:r>
          </a:p>
          <a:p>
            <a:pPr indent="457200">
              <a:lnSpc>
                <a:spcPct val="150000"/>
              </a:lnSpc>
            </a:pPr>
            <a:r>
              <a:rPr lang="zh-CN" altLang="en-US" dirty="0"/>
              <a:t>要创建碎布玩偶，请选择一组链接的骨骼（包括</a:t>
            </a:r>
            <a:r>
              <a:rPr lang="en-US" altLang="zh-CN" dirty="0"/>
              <a:t>Biped</a:t>
            </a:r>
            <a:r>
              <a:rPr lang="zh-CN" altLang="en-US" dirty="0"/>
              <a:t>和骨骼链）中的任何骨骼，或参考骨骼的网格对象（应用了蒙皮修改器），调用“创建运动学碎布玩偶”或“创建动力学碎布玩偶”命令。</a:t>
            </a:r>
          </a:p>
        </p:txBody>
      </p:sp>
      <p:pic>
        <p:nvPicPr>
          <p:cNvPr id="2" name="图片 1"/>
          <p:cNvPicPr>
            <a:picLocks noChangeAspect="1"/>
          </p:cNvPicPr>
          <p:nvPr/>
        </p:nvPicPr>
        <p:blipFill>
          <a:blip r:embed="rId2"/>
          <a:stretch>
            <a:fillRect/>
          </a:stretch>
        </p:blipFill>
        <p:spPr>
          <a:xfrm>
            <a:off x="8957195" y="1073671"/>
            <a:ext cx="1436414" cy="5138509"/>
          </a:xfrm>
          <a:prstGeom prst="rect">
            <a:avLst/>
          </a:prstGeom>
        </p:spPr>
      </p:pic>
    </p:spTree>
    <p:extLst>
      <p:ext uri="{BB962C8B-B14F-4D97-AF65-F5344CB8AC3E}">
        <p14:creationId xmlns:p14="http://schemas.microsoft.com/office/powerpoint/2010/main" val="11435558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2" cy="1015663"/>
          </a:xfrm>
          <a:prstGeom prst="rect">
            <a:avLst/>
          </a:prstGeom>
        </p:spPr>
        <p:txBody>
          <a:bodyPr wrap="none">
            <a:spAutoFit/>
          </a:bodyPr>
          <a:lstStyle/>
          <a:p>
            <a:pPr algn="ctr"/>
            <a:r>
              <a:rPr lang="zh-CN" altLang="en-US" sz="6000" b="1" dirty="0">
                <a:latin typeface="+mn-ea"/>
              </a:rPr>
              <a:t>课堂演练</a:t>
            </a:r>
          </a:p>
        </p:txBody>
      </p:sp>
    </p:spTree>
    <p:extLst>
      <p:ext uri="{BB962C8B-B14F-4D97-AF65-F5344CB8AC3E}">
        <p14:creationId xmlns:p14="http://schemas.microsoft.com/office/powerpoint/2010/main" val="10254242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671"/>
            <a:ext cx="8690900" cy="507831"/>
          </a:xfrm>
          <a:prstGeom prst="rect">
            <a:avLst/>
          </a:prstGeom>
          <a:noFill/>
        </p:spPr>
        <p:txBody>
          <a:bodyPr wrap="square" rtlCol="0">
            <a:spAutoFit/>
          </a:bodyPr>
          <a:lstStyle/>
          <a:p>
            <a:pPr indent="457200">
              <a:lnSpc>
                <a:spcPct val="150000"/>
              </a:lnSpc>
            </a:pPr>
            <a:r>
              <a:rPr lang="zh-CN" altLang="en-US" dirty="0"/>
              <a:t>下面将利用本章所学的动画知识为角色模型架构骨骼、蒙皮并制作动作</a:t>
            </a:r>
            <a:endParaRPr lang="zh-CN" altLang="zh-CN" dirty="0"/>
          </a:p>
        </p:txBody>
      </p:sp>
      <p:pic>
        <p:nvPicPr>
          <p:cNvPr id="3" name="图片 2"/>
          <p:cNvPicPr>
            <a:picLocks noChangeAspect="1"/>
          </p:cNvPicPr>
          <p:nvPr/>
        </p:nvPicPr>
        <p:blipFill>
          <a:blip r:embed="rId2"/>
          <a:stretch>
            <a:fillRect/>
          </a:stretch>
        </p:blipFill>
        <p:spPr>
          <a:xfrm>
            <a:off x="3464654" y="2403880"/>
            <a:ext cx="5594492" cy="3822149"/>
          </a:xfrm>
          <a:prstGeom prst="rect">
            <a:avLst/>
          </a:prstGeom>
        </p:spPr>
      </p:pic>
    </p:spTree>
    <p:extLst>
      <p:ext uri="{BB962C8B-B14F-4D97-AF65-F5344CB8AC3E}">
        <p14:creationId xmlns:p14="http://schemas.microsoft.com/office/powerpoint/2010/main" val="38784475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3" cy="1015663"/>
          </a:xfrm>
          <a:prstGeom prst="rect">
            <a:avLst/>
          </a:prstGeom>
        </p:spPr>
        <p:txBody>
          <a:bodyPr wrap="none">
            <a:spAutoFit/>
          </a:bodyPr>
          <a:lstStyle/>
          <a:p>
            <a:pPr algn="ctr"/>
            <a:r>
              <a:rPr lang="zh-CN" altLang="en-US" sz="6000" b="1" dirty="0">
                <a:latin typeface="+mn-ea"/>
              </a:rPr>
              <a:t>课后作业</a:t>
            </a:r>
          </a:p>
        </p:txBody>
      </p:sp>
    </p:spTree>
    <p:extLst>
      <p:ext uri="{BB962C8B-B14F-4D97-AF65-F5344CB8AC3E}">
        <p14:creationId xmlns:p14="http://schemas.microsoft.com/office/powerpoint/2010/main" val="7812707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12386" y="1073671"/>
            <a:ext cx="8097376" cy="4447500"/>
          </a:xfrm>
          <a:prstGeom prst="rect">
            <a:avLst/>
          </a:prstGeom>
          <a:noFill/>
        </p:spPr>
        <p:txBody>
          <a:bodyPr wrap="square" rtlCol="0">
            <a:spAutoFit/>
          </a:bodyPr>
          <a:lstStyle/>
          <a:p>
            <a:pPr indent="457200">
              <a:lnSpc>
                <a:spcPct val="200000"/>
              </a:lnSpc>
            </a:pPr>
            <a:r>
              <a:rPr lang="zh-CN" altLang="en-US" b="1" dirty="0"/>
              <a:t>一、填空题</a:t>
            </a:r>
          </a:p>
          <a:p>
            <a:pPr indent="457200">
              <a:lnSpc>
                <a:spcPct val="200000"/>
              </a:lnSpc>
            </a:pPr>
            <a:r>
              <a:rPr lang="en-US" altLang="zh-CN" b="1" dirty="0"/>
              <a:t>1</a:t>
            </a:r>
            <a:r>
              <a:rPr lang="zh-CN" altLang="en-US" b="1" dirty="0"/>
              <a:t>、</a:t>
            </a:r>
            <a:r>
              <a:rPr lang="en-US" altLang="zh-CN" b="1" dirty="0"/>
              <a:t>3ds max</a:t>
            </a:r>
            <a:r>
              <a:rPr lang="zh-CN" altLang="en-US" b="1" dirty="0"/>
              <a:t>动画根据制作方式分为  </a:t>
            </a:r>
            <a:r>
              <a:rPr lang="zh-CN" altLang="en-US" b="1" u="sng" dirty="0"/>
              <a:t>              </a:t>
            </a:r>
            <a:r>
              <a:rPr lang="zh-CN" altLang="en-US" b="1" dirty="0"/>
              <a:t>和 </a:t>
            </a:r>
            <a:r>
              <a:rPr lang="zh-CN" altLang="en-US" b="1" u="sng" dirty="0"/>
              <a:t>                </a:t>
            </a:r>
            <a:r>
              <a:rPr lang="zh-CN" altLang="en-US" b="1" dirty="0"/>
              <a:t> 两种类型。</a:t>
            </a:r>
          </a:p>
          <a:p>
            <a:pPr indent="457200">
              <a:lnSpc>
                <a:spcPct val="200000"/>
              </a:lnSpc>
            </a:pPr>
            <a:r>
              <a:rPr lang="en-US" altLang="zh-CN" b="1" dirty="0"/>
              <a:t>2</a:t>
            </a:r>
            <a:r>
              <a:rPr lang="zh-CN" altLang="en-US" b="1" dirty="0"/>
              <a:t>、</a:t>
            </a:r>
            <a:r>
              <a:rPr lang="en-US" altLang="zh-CN" b="1" dirty="0"/>
              <a:t>3ds max</a:t>
            </a:r>
            <a:r>
              <a:rPr lang="zh-CN" altLang="en-US" b="1" dirty="0"/>
              <a:t>默认的动画时长是 </a:t>
            </a:r>
            <a:r>
              <a:rPr lang="zh-CN" altLang="en-US" u="sng" dirty="0"/>
              <a:t>                 </a:t>
            </a:r>
            <a:r>
              <a:rPr lang="zh-CN" altLang="en-US" b="1" dirty="0"/>
              <a:t>帧，用户可以通过</a:t>
            </a:r>
            <a:r>
              <a:rPr lang="zh-CN" altLang="en-US" b="1" u="sng" dirty="0"/>
              <a:t>              </a:t>
            </a:r>
            <a:r>
              <a:rPr lang="zh-CN" altLang="en-US" b="1" dirty="0"/>
              <a:t>对话框  修改动画时长。</a:t>
            </a:r>
          </a:p>
          <a:p>
            <a:pPr indent="457200">
              <a:lnSpc>
                <a:spcPct val="200000"/>
              </a:lnSpc>
            </a:pPr>
            <a:r>
              <a:rPr lang="en-US" altLang="zh-CN" b="1" dirty="0"/>
              <a:t>3</a:t>
            </a:r>
            <a:r>
              <a:rPr lang="zh-CN" altLang="en-US" b="1" dirty="0"/>
              <a:t>、为了将角色的模型和骨骼绑定在一起，使骨骼能够带动角色模型发生变化，可以为角色添加  </a:t>
            </a:r>
            <a:r>
              <a:rPr lang="zh-CN" altLang="en-US" b="1" u="sng" dirty="0"/>
              <a:t>                </a:t>
            </a:r>
            <a:r>
              <a:rPr lang="zh-CN" altLang="en-US" b="1" dirty="0"/>
              <a:t>。</a:t>
            </a:r>
          </a:p>
          <a:p>
            <a:pPr indent="457200">
              <a:lnSpc>
                <a:spcPct val="200000"/>
              </a:lnSpc>
            </a:pPr>
            <a:r>
              <a:rPr lang="en-US" altLang="zh-CN" b="1" dirty="0"/>
              <a:t>4</a:t>
            </a:r>
            <a:r>
              <a:rPr lang="zh-CN" altLang="en-US" b="1" dirty="0"/>
              <a:t>、在创建动画时，为了使运动物体沿设计好的路径运动，直接通过关键帧很难描绘出物体运动的负载曲线，此时必须使用 </a:t>
            </a:r>
            <a:r>
              <a:rPr lang="zh-CN" altLang="en-US" b="1" u="sng" dirty="0"/>
              <a:t>                       </a:t>
            </a:r>
            <a:r>
              <a:rPr lang="zh-CN" altLang="en-US" b="1" dirty="0"/>
              <a:t>。</a:t>
            </a:r>
          </a:p>
        </p:txBody>
      </p:sp>
    </p:spTree>
    <p:extLst>
      <p:ext uri="{BB962C8B-B14F-4D97-AF65-F5344CB8AC3E}">
        <p14:creationId xmlns:p14="http://schemas.microsoft.com/office/powerpoint/2010/main" val="8532408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31486" y="1224209"/>
            <a:ext cx="8097376" cy="3831818"/>
          </a:xfrm>
          <a:prstGeom prst="rect">
            <a:avLst/>
          </a:prstGeom>
          <a:noFill/>
        </p:spPr>
        <p:txBody>
          <a:bodyPr wrap="square" rtlCol="0">
            <a:spAutoFit/>
          </a:bodyPr>
          <a:lstStyle/>
          <a:p>
            <a:pPr indent="457200">
              <a:lnSpc>
                <a:spcPct val="150000"/>
              </a:lnSpc>
            </a:pPr>
            <a:r>
              <a:rPr lang="zh-CN" altLang="en-US" b="1" dirty="0"/>
              <a:t>二、选择题</a:t>
            </a:r>
          </a:p>
          <a:p>
            <a:pPr indent="457200">
              <a:lnSpc>
                <a:spcPct val="150000"/>
              </a:lnSpc>
            </a:pPr>
            <a:r>
              <a:rPr lang="en-US" altLang="zh-CN" b="1" dirty="0"/>
              <a:t>1</a:t>
            </a:r>
            <a:r>
              <a:rPr lang="zh-CN" altLang="en-US" b="1" dirty="0"/>
              <a:t>、下列选项中，关于动画的描述不正确的是（    ）。</a:t>
            </a:r>
          </a:p>
          <a:p>
            <a:pPr indent="457200">
              <a:lnSpc>
                <a:spcPct val="150000"/>
              </a:lnSpc>
            </a:pPr>
            <a:r>
              <a:rPr lang="en-US" altLang="zh-CN" b="1" dirty="0"/>
              <a:t>A</a:t>
            </a:r>
            <a:r>
              <a:rPr lang="zh-CN" altLang="en-US" b="1" dirty="0"/>
              <a:t>、传统动画可分为全动作动画和有限动画</a:t>
            </a:r>
          </a:p>
          <a:p>
            <a:pPr indent="457200">
              <a:lnSpc>
                <a:spcPct val="150000"/>
              </a:lnSpc>
            </a:pPr>
            <a:r>
              <a:rPr lang="en-US" altLang="zh-CN" b="1" dirty="0"/>
              <a:t>B</a:t>
            </a:r>
            <a:r>
              <a:rPr lang="zh-CN" altLang="en-US" b="1" dirty="0"/>
              <a:t>、定格动画是通过逐格地拍摄对象然后使之连续放映产生的</a:t>
            </a:r>
          </a:p>
          <a:p>
            <a:pPr indent="457200">
              <a:lnSpc>
                <a:spcPct val="150000"/>
              </a:lnSpc>
            </a:pPr>
            <a:r>
              <a:rPr lang="en-US" altLang="zh-CN" b="1" dirty="0"/>
              <a:t>C</a:t>
            </a:r>
            <a:r>
              <a:rPr lang="zh-CN" altLang="en-US" b="1" dirty="0"/>
              <a:t>、电脑动画是以秒为时间单位进行计算的</a:t>
            </a:r>
          </a:p>
          <a:p>
            <a:pPr indent="457200">
              <a:lnSpc>
                <a:spcPct val="150000"/>
              </a:lnSpc>
            </a:pPr>
            <a:r>
              <a:rPr lang="en-US" altLang="zh-CN" b="1" dirty="0"/>
              <a:t>D</a:t>
            </a:r>
            <a:r>
              <a:rPr lang="zh-CN" altLang="en-US" b="1" dirty="0"/>
              <a:t>、三维动画提供三维数字空间利用数字模型来制作动画</a:t>
            </a:r>
          </a:p>
          <a:p>
            <a:pPr indent="457200">
              <a:lnSpc>
                <a:spcPct val="150000"/>
              </a:lnSpc>
            </a:pPr>
            <a:r>
              <a:rPr lang="en-US" altLang="zh-CN" b="1" dirty="0"/>
              <a:t>2</a:t>
            </a:r>
            <a:r>
              <a:rPr lang="zh-CN" altLang="en-US" b="1" dirty="0"/>
              <a:t>、下列选项中，哪一项不属于关键点控制工具（    ）。</a:t>
            </a:r>
          </a:p>
          <a:p>
            <a:pPr indent="457200">
              <a:lnSpc>
                <a:spcPct val="150000"/>
              </a:lnSpc>
            </a:pPr>
            <a:r>
              <a:rPr lang="en-US" altLang="zh-CN" b="1" dirty="0"/>
              <a:t>A</a:t>
            </a:r>
            <a:r>
              <a:rPr lang="zh-CN" altLang="en-US" b="1" dirty="0"/>
              <a:t>、复制关键点			</a:t>
            </a:r>
            <a:r>
              <a:rPr lang="en-US" altLang="zh-CN" b="1" dirty="0"/>
              <a:t>B</a:t>
            </a:r>
            <a:r>
              <a:rPr lang="zh-CN" altLang="en-US" b="1" dirty="0"/>
              <a:t>、绘制曲线</a:t>
            </a:r>
          </a:p>
          <a:p>
            <a:pPr indent="457200">
              <a:lnSpc>
                <a:spcPct val="150000"/>
              </a:lnSpc>
            </a:pPr>
            <a:r>
              <a:rPr lang="en-US" altLang="zh-CN" b="1" dirty="0"/>
              <a:t>C</a:t>
            </a:r>
            <a:r>
              <a:rPr lang="zh-CN" altLang="en-US" b="1" dirty="0"/>
              <a:t>、插入关键点			</a:t>
            </a:r>
            <a:r>
              <a:rPr lang="en-US" altLang="zh-CN" b="1" dirty="0"/>
              <a:t>D</a:t>
            </a:r>
            <a:r>
              <a:rPr lang="zh-CN" altLang="en-US" b="1" dirty="0"/>
              <a:t>、调整时间工具</a:t>
            </a:r>
          </a:p>
        </p:txBody>
      </p:sp>
    </p:spTree>
    <p:extLst>
      <p:ext uri="{BB962C8B-B14F-4D97-AF65-F5344CB8AC3E}">
        <p14:creationId xmlns:p14="http://schemas.microsoft.com/office/powerpoint/2010/main" val="30385267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7311" y="1383637"/>
            <a:ext cx="8463033" cy="3416320"/>
          </a:xfrm>
          <a:prstGeom prst="rect">
            <a:avLst/>
          </a:prstGeom>
          <a:noFill/>
        </p:spPr>
        <p:txBody>
          <a:bodyPr wrap="square" rtlCol="0">
            <a:spAutoFit/>
          </a:bodyPr>
          <a:lstStyle/>
          <a:p>
            <a:pPr indent="457200">
              <a:lnSpc>
                <a:spcPct val="150000"/>
              </a:lnSpc>
            </a:pPr>
            <a:r>
              <a:rPr lang="en-US" altLang="zh-CN" b="1" dirty="0"/>
              <a:t>3</a:t>
            </a:r>
            <a:r>
              <a:rPr lang="zh-CN" altLang="en-US" b="1" dirty="0"/>
              <a:t>、在</a:t>
            </a:r>
            <a:r>
              <a:rPr lang="en-US" altLang="zh-CN" b="1" dirty="0"/>
              <a:t>3ds max</a:t>
            </a:r>
            <a:r>
              <a:rPr lang="zh-CN" altLang="en-US" b="1" dirty="0"/>
              <a:t>中，下列哪一约束能将对象限制在另一对象的表面上（    ）。</a:t>
            </a:r>
          </a:p>
          <a:p>
            <a:pPr indent="457200">
              <a:lnSpc>
                <a:spcPct val="150000"/>
              </a:lnSpc>
            </a:pPr>
            <a:r>
              <a:rPr lang="en-US" altLang="zh-CN" b="1" dirty="0"/>
              <a:t>A</a:t>
            </a:r>
            <a:r>
              <a:rPr lang="zh-CN" altLang="en-US" b="1" dirty="0"/>
              <a:t>、附着约束				</a:t>
            </a:r>
            <a:r>
              <a:rPr lang="en-US" altLang="zh-CN" b="1" dirty="0"/>
              <a:t>B</a:t>
            </a:r>
            <a:r>
              <a:rPr lang="zh-CN" altLang="en-US" b="1" dirty="0"/>
              <a:t>、位置约束</a:t>
            </a:r>
          </a:p>
          <a:p>
            <a:pPr indent="457200">
              <a:lnSpc>
                <a:spcPct val="150000"/>
              </a:lnSpc>
            </a:pPr>
            <a:r>
              <a:rPr lang="en-US" altLang="zh-CN" b="1" dirty="0"/>
              <a:t>C</a:t>
            </a:r>
            <a:r>
              <a:rPr lang="zh-CN" altLang="en-US" b="1" dirty="0"/>
              <a:t>、方向约束				</a:t>
            </a:r>
            <a:r>
              <a:rPr lang="en-US" altLang="zh-CN" b="1" dirty="0"/>
              <a:t>D</a:t>
            </a:r>
            <a:r>
              <a:rPr lang="zh-CN" altLang="en-US" b="1" dirty="0"/>
              <a:t>、曲面约束</a:t>
            </a:r>
            <a:endParaRPr lang="en-US" altLang="zh-CN" b="1" dirty="0"/>
          </a:p>
          <a:p>
            <a:pPr indent="457200">
              <a:lnSpc>
                <a:spcPct val="150000"/>
              </a:lnSpc>
            </a:pPr>
            <a:r>
              <a:rPr lang="en-US" altLang="zh-CN" b="1" dirty="0"/>
              <a:t>4</a:t>
            </a:r>
            <a:r>
              <a:rPr lang="zh-CN" altLang="en-US" b="1" dirty="0"/>
              <a:t>、下列选项中，描述正确的一项是（    ）。</a:t>
            </a:r>
          </a:p>
          <a:p>
            <a:pPr indent="457200">
              <a:lnSpc>
                <a:spcPct val="150000"/>
              </a:lnSpc>
            </a:pPr>
            <a:r>
              <a:rPr lang="en-US" altLang="zh-CN" b="1" dirty="0"/>
              <a:t>A</a:t>
            </a:r>
            <a:r>
              <a:rPr lang="zh-CN" altLang="en-US" b="1" dirty="0"/>
              <a:t>、使用链接约束时，目标对象不用必须是网格，但必须能够转换为网格</a:t>
            </a:r>
          </a:p>
          <a:p>
            <a:pPr indent="457200">
              <a:lnSpc>
                <a:spcPct val="150000"/>
              </a:lnSpc>
            </a:pPr>
            <a:r>
              <a:rPr lang="en-US" altLang="zh-CN" b="1" dirty="0"/>
              <a:t>B</a:t>
            </a:r>
            <a:r>
              <a:rPr lang="zh-CN" altLang="en-US" b="1" dirty="0"/>
              <a:t>、附着约束可以使对象继承目标对象的位置、旋转度以及比例</a:t>
            </a:r>
          </a:p>
          <a:p>
            <a:pPr indent="457200">
              <a:lnSpc>
                <a:spcPct val="150000"/>
              </a:lnSpc>
            </a:pPr>
            <a:r>
              <a:rPr lang="en-US" altLang="zh-CN" b="1" dirty="0"/>
              <a:t>C</a:t>
            </a:r>
            <a:r>
              <a:rPr lang="zh-CN" altLang="en-US" b="1" dirty="0"/>
              <a:t>、注视约束不会控制对象的方向，但会一直注视另外一个或多个对象</a:t>
            </a:r>
          </a:p>
          <a:p>
            <a:pPr indent="457200">
              <a:lnSpc>
                <a:spcPct val="150000"/>
              </a:lnSpc>
            </a:pPr>
            <a:r>
              <a:rPr lang="en-US" altLang="zh-CN" b="1" dirty="0"/>
              <a:t>D</a:t>
            </a:r>
            <a:r>
              <a:rPr lang="zh-CN" altLang="en-US" b="1" dirty="0"/>
              <a:t>、使用路径约束可以将一个对象沿着样条线的平均距离间的移动进行限制</a:t>
            </a:r>
          </a:p>
        </p:txBody>
      </p:sp>
    </p:spTree>
    <p:extLst>
      <p:ext uri="{BB962C8B-B14F-4D97-AF65-F5344CB8AC3E}">
        <p14:creationId xmlns:p14="http://schemas.microsoft.com/office/powerpoint/2010/main" val="1366706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192836" y="3863679"/>
            <a:ext cx="2646878" cy="830997"/>
          </a:xfrm>
          <a:prstGeom prst="rect">
            <a:avLst/>
          </a:prstGeom>
        </p:spPr>
        <p:txBody>
          <a:bodyPr wrap="none">
            <a:spAutoFit/>
          </a:bodyPr>
          <a:lstStyle/>
          <a:p>
            <a:r>
              <a:rPr lang="zh-CN" altLang="en-US" sz="4800" b="1"/>
              <a:t>动画控制</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073671"/>
            <a:ext cx="8097376" cy="881139"/>
          </a:xfrm>
          <a:prstGeom prst="rect">
            <a:avLst/>
          </a:prstGeom>
          <a:noFill/>
        </p:spPr>
        <p:txBody>
          <a:bodyPr wrap="square" rtlCol="0">
            <a:spAutoFit/>
          </a:bodyPr>
          <a:lstStyle/>
          <a:p>
            <a:pPr indent="457200">
              <a:lnSpc>
                <a:spcPct val="150000"/>
              </a:lnSpc>
            </a:pPr>
            <a:r>
              <a:rPr lang="zh-CN" altLang="en-US" b="1" dirty="0"/>
              <a:t>三、操作题</a:t>
            </a:r>
          </a:p>
          <a:p>
            <a:pPr indent="457200">
              <a:lnSpc>
                <a:spcPct val="150000"/>
              </a:lnSpc>
            </a:pPr>
            <a:r>
              <a:rPr lang="zh-CN" altLang="en-US" b="1" dirty="0"/>
              <a:t>根据本章所学的制作为金鱼蒙皮并制作简单的动画效果。</a:t>
            </a:r>
          </a:p>
        </p:txBody>
      </p:sp>
      <p:pic>
        <p:nvPicPr>
          <p:cNvPr id="3" name="图片 2"/>
          <p:cNvPicPr>
            <a:picLocks noChangeAspect="1"/>
          </p:cNvPicPr>
          <p:nvPr/>
        </p:nvPicPr>
        <p:blipFill>
          <a:blip r:embed="rId2"/>
          <a:stretch>
            <a:fillRect/>
          </a:stretch>
        </p:blipFill>
        <p:spPr>
          <a:xfrm>
            <a:off x="2971983" y="2414697"/>
            <a:ext cx="6350880" cy="3814653"/>
          </a:xfrm>
          <a:prstGeom prst="rect">
            <a:avLst/>
          </a:prstGeom>
        </p:spPr>
      </p:pic>
    </p:spTree>
    <p:extLst>
      <p:ext uri="{BB962C8B-B14F-4D97-AF65-F5344CB8AC3E}">
        <p14:creationId xmlns:p14="http://schemas.microsoft.com/office/powerpoint/2010/main" val="40771323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881139"/>
          </a:xfrm>
          <a:prstGeom prst="rect">
            <a:avLst/>
          </a:prstGeom>
          <a:noFill/>
        </p:spPr>
        <p:txBody>
          <a:bodyPr wrap="square" rtlCol="0">
            <a:spAutoFit/>
          </a:bodyPr>
          <a:lstStyle/>
          <a:p>
            <a:pPr indent="457200">
              <a:lnSpc>
                <a:spcPct val="150000"/>
              </a:lnSpc>
            </a:pPr>
            <a:r>
              <a:rPr lang="en-US" altLang="zh-CN" b="1" dirty="0"/>
              <a:t>6.1.1  </a:t>
            </a:r>
            <a:r>
              <a:rPr lang="zh-CN" altLang="en-US" b="1" dirty="0"/>
              <a:t>关键帧设置</a:t>
            </a:r>
          </a:p>
          <a:p>
            <a:pPr indent="457200">
              <a:lnSpc>
                <a:spcPct val="150000"/>
              </a:lnSpc>
            </a:pPr>
            <a:r>
              <a:rPr lang="en-US" altLang="zh-CN" dirty="0"/>
              <a:t>3ds Max</a:t>
            </a:r>
            <a:r>
              <a:rPr lang="zh-CN" altLang="en-US" dirty="0"/>
              <a:t>工作界面的右下角是一些设置动画关键帧的相关工具。</a:t>
            </a:r>
          </a:p>
        </p:txBody>
      </p:sp>
      <p:pic>
        <p:nvPicPr>
          <p:cNvPr id="3" name="图片 2"/>
          <p:cNvPicPr>
            <a:picLocks noChangeAspect="1"/>
          </p:cNvPicPr>
          <p:nvPr/>
        </p:nvPicPr>
        <p:blipFill>
          <a:blip r:embed="rId2"/>
          <a:stretch>
            <a:fillRect/>
          </a:stretch>
        </p:blipFill>
        <p:spPr>
          <a:xfrm>
            <a:off x="2404739" y="2615068"/>
            <a:ext cx="6877121" cy="147894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881139"/>
          </a:xfrm>
          <a:prstGeom prst="rect">
            <a:avLst/>
          </a:prstGeom>
          <a:noFill/>
        </p:spPr>
        <p:txBody>
          <a:bodyPr wrap="square" rtlCol="0">
            <a:spAutoFit/>
          </a:bodyPr>
          <a:lstStyle/>
          <a:p>
            <a:pPr indent="457200">
              <a:lnSpc>
                <a:spcPct val="150000"/>
              </a:lnSpc>
            </a:pPr>
            <a:r>
              <a:rPr lang="en-US" altLang="zh-CN" b="1" dirty="0"/>
              <a:t>6.1.2  </a:t>
            </a:r>
            <a:r>
              <a:rPr lang="zh-CN" altLang="en-US" b="1" dirty="0"/>
              <a:t>播放控制器</a:t>
            </a:r>
          </a:p>
          <a:p>
            <a:pPr indent="457200">
              <a:lnSpc>
                <a:spcPct val="150000"/>
              </a:lnSpc>
            </a:pPr>
            <a:r>
              <a:rPr lang="en-US" altLang="zh-CN" dirty="0"/>
              <a:t>3ds max</a:t>
            </a:r>
            <a:r>
              <a:rPr lang="zh-CN" altLang="en-US" dirty="0"/>
              <a:t>还提供了一些控制动画播放的相关工具</a:t>
            </a:r>
          </a:p>
        </p:txBody>
      </p:sp>
      <p:pic>
        <p:nvPicPr>
          <p:cNvPr id="2" name="图片 1"/>
          <p:cNvPicPr>
            <a:picLocks noChangeAspect="1"/>
          </p:cNvPicPr>
          <p:nvPr/>
        </p:nvPicPr>
        <p:blipFill>
          <a:blip r:embed="rId2"/>
          <a:stretch>
            <a:fillRect/>
          </a:stretch>
        </p:blipFill>
        <p:spPr>
          <a:xfrm>
            <a:off x="3083496" y="2272173"/>
            <a:ext cx="4153697" cy="1704081"/>
          </a:xfrm>
          <a:prstGeom prst="rect">
            <a:avLst/>
          </a:prstGeom>
        </p:spPr>
      </p:pic>
    </p:spTree>
    <p:extLst>
      <p:ext uri="{BB962C8B-B14F-4D97-AF65-F5344CB8AC3E}">
        <p14:creationId xmlns:p14="http://schemas.microsoft.com/office/powerpoint/2010/main" val="3562537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1296637"/>
          </a:xfrm>
          <a:prstGeom prst="rect">
            <a:avLst/>
          </a:prstGeom>
          <a:noFill/>
        </p:spPr>
        <p:txBody>
          <a:bodyPr wrap="square" rtlCol="0">
            <a:spAutoFit/>
          </a:bodyPr>
          <a:lstStyle/>
          <a:p>
            <a:pPr indent="457200">
              <a:lnSpc>
                <a:spcPct val="150000"/>
              </a:lnSpc>
            </a:pPr>
            <a:r>
              <a:rPr lang="en-US" altLang="zh-CN" b="1" dirty="0"/>
              <a:t>6.1.3  </a:t>
            </a:r>
            <a:r>
              <a:rPr lang="zh-CN" altLang="en-US" b="1" dirty="0"/>
              <a:t>时间配置</a:t>
            </a:r>
          </a:p>
          <a:p>
            <a:pPr indent="457200">
              <a:lnSpc>
                <a:spcPct val="150000"/>
              </a:lnSpc>
            </a:pPr>
            <a:r>
              <a:rPr lang="zh-CN" altLang="en-US" dirty="0"/>
              <a:t>使用“时间配置”对话框可以设置动画时间的长短及时间显示格式等。单击“时间配置”按钮，打开“时间配置”对话框。</a:t>
            </a:r>
          </a:p>
        </p:txBody>
      </p:sp>
      <p:pic>
        <p:nvPicPr>
          <p:cNvPr id="3" name="图片 2"/>
          <p:cNvPicPr>
            <a:picLocks noChangeAspect="1"/>
          </p:cNvPicPr>
          <p:nvPr/>
        </p:nvPicPr>
        <p:blipFill>
          <a:blip r:embed="rId2"/>
          <a:stretch>
            <a:fillRect/>
          </a:stretch>
        </p:blipFill>
        <p:spPr>
          <a:xfrm>
            <a:off x="4592733" y="2932518"/>
            <a:ext cx="2440839" cy="3293380"/>
          </a:xfrm>
          <a:prstGeom prst="rect">
            <a:avLst/>
          </a:prstGeom>
        </p:spPr>
      </p:pic>
    </p:spTree>
    <p:extLst>
      <p:ext uri="{BB962C8B-B14F-4D97-AF65-F5344CB8AC3E}">
        <p14:creationId xmlns:p14="http://schemas.microsoft.com/office/powerpoint/2010/main" val="2565963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02275" y="1073671"/>
            <a:ext cx="8622308" cy="1677511"/>
          </a:xfrm>
          <a:prstGeom prst="rect">
            <a:avLst/>
          </a:prstGeom>
          <a:noFill/>
        </p:spPr>
        <p:txBody>
          <a:bodyPr wrap="square" rtlCol="0">
            <a:spAutoFit/>
          </a:bodyPr>
          <a:lstStyle/>
          <a:p>
            <a:pPr indent="457200" algn="ctr">
              <a:lnSpc>
                <a:spcPct val="200000"/>
              </a:lnSpc>
            </a:pPr>
            <a:r>
              <a:rPr lang="zh-CN" altLang="en-US" b="1" dirty="0"/>
              <a:t>上手操作：制作小锤敲打钉子动画</a:t>
            </a:r>
          </a:p>
          <a:p>
            <a:pPr indent="457200">
              <a:lnSpc>
                <a:spcPct val="200000"/>
              </a:lnSpc>
            </a:pPr>
            <a:r>
              <a:rPr lang="zh-CN" altLang="en-US" dirty="0"/>
              <a:t>通过关键帧的设置可以制作出动画效果，本案例将制作一个小锤敲打钉子的动画效果。</a:t>
            </a:r>
          </a:p>
        </p:txBody>
      </p:sp>
      <p:pic>
        <p:nvPicPr>
          <p:cNvPr id="3" name="图片 2"/>
          <p:cNvPicPr>
            <a:picLocks noChangeAspect="1"/>
          </p:cNvPicPr>
          <p:nvPr/>
        </p:nvPicPr>
        <p:blipFill>
          <a:blip r:embed="rId2"/>
          <a:stretch>
            <a:fillRect/>
          </a:stretch>
        </p:blipFill>
        <p:spPr>
          <a:xfrm>
            <a:off x="3285059" y="2576362"/>
            <a:ext cx="5634547" cy="3227976"/>
          </a:xfrm>
          <a:prstGeom prst="rect">
            <a:avLst/>
          </a:prstGeom>
        </p:spPr>
      </p:pic>
    </p:spTree>
    <p:extLst>
      <p:ext uri="{BB962C8B-B14F-4D97-AF65-F5344CB8AC3E}">
        <p14:creationId xmlns:p14="http://schemas.microsoft.com/office/powerpoint/2010/main" val="2234051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406066" y="3918327"/>
            <a:ext cx="3262432" cy="830997"/>
          </a:xfrm>
          <a:prstGeom prst="rect">
            <a:avLst/>
          </a:prstGeom>
        </p:spPr>
        <p:txBody>
          <a:bodyPr wrap="none">
            <a:spAutoFit/>
          </a:bodyPr>
          <a:lstStyle/>
          <a:p>
            <a:pPr algn="ctr"/>
            <a:r>
              <a:rPr lang="zh-CN" altLang="en-US" sz="4800" b="1"/>
              <a:t>曲线编辑器</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1025</TotalTime>
  <Words>1731</Words>
  <Application>Microsoft Office PowerPoint</Application>
  <PresentationFormat>宽屏</PresentationFormat>
  <Paragraphs>113</Paragraphs>
  <Slides>41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41</vt:i4>
      </vt:variant>
    </vt:vector>
  </HeadingPairs>
  <TitlesOfParts>
    <vt:vector size="48"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2020-06-26T11:31:00Z</dcterms:created>
  <dcterms:modified xsi:type="dcterms:W3CDTF">2021-12-13T05:09:13Z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