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93" r:id="rId3"/>
    <p:sldId id="292" r:id="rId4"/>
    <p:sldId id="290" r:id="rId5"/>
    <p:sldId id="273" r:id="rId6"/>
    <p:sldId id="435" r:id="rId7"/>
    <p:sldId id="291" r:id="rId8"/>
    <p:sldId id="347" r:id="rId9"/>
    <p:sldId id="417" r:id="rId10"/>
    <p:sldId id="436" r:id="rId11"/>
    <p:sldId id="418" r:id="rId12"/>
    <p:sldId id="439" r:id="rId13"/>
    <p:sldId id="437" r:id="rId14"/>
    <p:sldId id="440" r:id="rId15"/>
    <p:sldId id="441" r:id="rId16"/>
    <p:sldId id="442" r:id="rId17"/>
    <p:sldId id="443" r:id="rId18"/>
    <p:sldId id="329" r:id="rId19"/>
    <p:sldId id="438" r:id="rId20"/>
    <p:sldId id="415" r:id="rId21"/>
    <p:sldId id="331" r:id="rId22"/>
    <p:sldId id="357" r:id="rId23"/>
    <p:sldId id="370" r:id="rId24"/>
    <p:sldId id="371" r:id="rId25"/>
    <p:sldId id="28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0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2021-12-13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2021-12-13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2021-12-13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2021-12-13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2021-12-13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2021-12-13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2021-12-13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2021-12-13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2021-12-13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2021-12-13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2021-12-13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2021-12-13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2021-12-13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2021-12-13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7.xml"/><Relationship Id="rId7" Type="http://schemas.openxmlformats.org/officeDocument/2006/relationships/slide" Target="slide2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2.xml"/><Relationship Id="rId4" Type="http://schemas.openxmlformats.org/officeDocument/2006/relationships/slide" Target="slide8.xm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651168" y="4172407"/>
            <a:ext cx="113052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</a:rPr>
              <a:t>8</a:t>
            </a:r>
            <a:r>
              <a:rPr lang="zh-CN" altLang="zh-CN" sz="6000" b="1" dirty="0">
                <a:solidFill>
                  <a:schemeClr val="bg1"/>
                </a:solidFill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</a:rPr>
              <a:t>       </a:t>
            </a:r>
            <a:r>
              <a:rPr lang="zh-CN" altLang="en-US" sz="6000" b="1" dirty="0">
                <a:solidFill>
                  <a:schemeClr val="bg1"/>
                </a:solidFill>
              </a:rPr>
              <a:t>环境和效果</a:t>
            </a:r>
            <a:endParaRPr lang="zh-CN" altLang="zh-CN" sz="6000" b="1" dirty="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57913" y="960436"/>
            <a:ext cx="8218130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8.2.2  </a:t>
            </a:r>
            <a:r>
              <a:rPr lang="zh-CN" altLang="en-US" b="1" dirty="0"/>
              <a:t>雾效果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/>
              <a:t>雾效果可以模拟距离摄影机越远雾越强烈的效果。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8806" y="1964405"/>
            <a:ext cx="3516344" cy="4182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671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51571" y="1000467"/>
            <a:ext cx="8688857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8.2.3  </a:t>
            </a:r>
            <a:r>
              <a:rPr lang="zh-CN" altLang="en-US" b="1" dirty="0"/>
              <a:t>体积光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/>
              <a:t>体积光可以制作带有体积的光线，并指定给任何类型的灯光（环境光除外）。体积光可以被物体阻挡，从而形成光芒透过缝隙的效果。带有体积光属性的灯光仍可以进行照明、投影以及投影图像，从而产生真实的光线效果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903" y="3110218"/>
            <a:ext cx="1858150" cy="30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60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713843" y="3918327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/>
              <a:t>渲染效果</a:t>
            </a:r>
            <a:endParaRPr lang="zh-CN" altLang="en-US" sz="4800" b="1" dirty="0">
              <a:latin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95500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42234" y="1118091"/>
            <a:ext cx="8218130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/>
              <a:t>在“效果”选项卡中可以添加多种效果，用于模拟多种渲染的效果，。单击“添加”按钮，会打开“添加效果”对话框，其中包括可添加的多种效果。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968" y="2583179"/>
            <a:ext cx="9288064" cy="3526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1241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42234" y="1118091"/>
            <a:ext cx="8218130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8.3.1  </a:t>
            </a:r>
            <a:r>
              <a:rPr lang="zh-CN" altLang="en-US" b="1" dirty="0"/>
              <a:t>镜头效果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/>
              <a:t>镜头效果包括光晕、光环、射线、自动二级光斑、手动二级光斑、星形和条纹</a:t>
            </a:r>
            <a:r>
              <a:rPr lang="en-US" altLang="zh-CN" dirty="0"/>
              <a:t>7</a:t>
            </a:r>
            <a:r>
              <a:rPr lang="zh-CN" altLang="en-US" dirty="0"/>
              <a:t>种，其参数面板包括“参数”和“全局”卷展栏。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45" y="3132291"/>
            <a:ext cx="8631308" cy="262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6475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42234" y="1118091"/>
            <a:ext cx="8218130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8.3.2  </a:t>
            </a:r>
            <a:r>
              <a:rPr lang="zh-CN" altLang="en-US" b="1" dirty="0"/>
              <a:t>模糊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/>
              <a:t>该效果可以模拟多种模糊效果，常用于创建梦幻效果或摄影机移动拍摄的效果。“模糊参数”卷展栏中包括“模糊类型”和“像素选择”两个选项卡</a:t>
            </a:r>
            <a:r>
              <a:rPr lang="zh-CN" altLang="en-US" b="1" dirty="0"/>
              <a:t>。</a:t>
            </a:r>
          </a:p>
          <a:p>
            <a:pPr indent="457200">
              <a:lnSpc>
                <a:spcPct val="150000"/>
              </a:lnSpc>
            </a:pPr>
            <a:r>
              <a:rPr lang="zh-CN" altLang="en-US" b="1" dirty="0"/>
              <a:t>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7438" y="2550982"/>
            <a:ext cx="8038401" cy="366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6209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42234" y="1118091"/>
            <a:ext cx="8218130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8.3.3  </a:t>
            </a:r>
            <a:r>
              <a:rPr lang="zh-CN" altLang="en-US" b="1" dirty="0"/>
              <a:t>景深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/>
              <a:t>“景深”效果通过摄影机镜头观看时，前景和背景场景元素出现的自然模糊效果。该效果限定了对象的聚焦点平面上的对象会很清晰，远离摄影机焦点平面的对象会变得模糊不清。</a:t>
            </a:r>
            <a:endParaRPr lang="en-US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993" y="3129093"/>
            <a:ext cx="2602014" cy="308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6908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42234" y="1118091"/>
            <a:ext cx="8218130" cy="295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8.3.4  </a:t>
            </a:r>
            <a:r>
              <a:rPr lang="zh-CN" altLang="en-US" b="1" dirty="0"/>
              <a:t>胶片颗粒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/>
              <a:t>“胶片颗粒”效果可以为渲染图像加入很多杂色的噪波点，用于在渲染场景中创建胶片颗粒的效果，也可以防止色彩输出监视器上产生的带状条纹。。参数面板中各个参数的含义如下：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颗粒：设置添加到图像中颗粒数，取值范围为</a:t>
            </a:r>
            <a:r>
              <a:rPr lang="en-US" altLang="zh-CN" dirty="0"/>
              <a:t>0~10</a:t>
            </a:r>
            <a:r>
              <a:rPr lang="zh-CN" altLang="en-US" dirty="0"/>
              <a:t>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忽略背景：屏蔽背景，使颗粒仅应用于场景中的几何体对象。	</a:t>
            </a:r>
            <a:r>
              <a:rPr lang="zh-CN" altLang="en-US" b="1" dirty="0"/>
              <a:t> </a:t>
            </a:r>
          </a:p>
          <a:p>
            <a:pPr indent="457200">
              <a:lnSpc>
                <a:spcPct val="150000"/>
              </a:lnSpc>
            </a:pP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6205" y="4445943"/>
            <a:ext cx="5509592" cy="146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666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4607673" y="3863679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latin typeface="+mn-ea"/>
              </a:rPr>
              <a:t>课堂演练</a:t>
            </a:r>
          </a:p>
        </p:txBody>
      </p:sp>
    </p:spTree>
    <p:extLst>
      <p:ext uri="{BB962C8B-B14F-4D97-AF65-F5344CB8AC3E}">
        <p14:creationId xmlns:p14="http://schemas.microsoft.com/office/powerpoint/2010/main" val="10254242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42234" y="1118091"/>
            <a:ext cx="8218130" cy="46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b="1"/>
              <a:t>本案例将利用环境特效中的体积雾效果制作出山间的云雾效果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7092" y="2254515"/>
            <a:ext cx="6184561" cy="383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449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85521" y="10736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内容</a:t>
            </a:r>
            <a:r>
              <a:rPr lang="zh-CN" altLang="en-US" sz="2800" b="1" dirty="0"/>
              <a:t>导读</a:t>
            </a:r>
            <a:endParaRPr lang="zh-CN" altLang="zh-CN" sz="2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E071AF-C086-4E56-96BE-D255ABC37703}"/>
              </a:ext>
            </a:extLst>
          </p:cNvPr>
          <p:cNvSpPr txBox="1"/>
          <p:nvPr/>
        </p:nvSpPr>
        <p:spPr>
          <a:xfrm>
            <a:off x="1602275" y="2275514"/>
            <a:ext cx="9235866" cy="1677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dirty="0"/>
              <a:t>环境和效果是</a:t>
            </a:r>
            <a:r>
              <a:rPr lang="en-US" altLang="zh-CN" dirty="0"/>
              <a:t>3ds max</a:t>
            </a:r>
            <a:r>
              <a:rPr lang="zh-CN" altLang="en-US" dirty="0"/>
              <a:t>中非常重要的部分，通过“环境和效果”设置面板，可以更加准确地把握作品营造的氛围，让画面更具有冲击力。比如大雾缭绕的场景、熊熊燃烧的烈火等。本章将重点围绕环境和效果的参数及其应用进行讲解。</a:t>
            </a:r>
          </a:p>
        </p:txBody>
      </p:sp>
    </p:spTree>
    <p:extLst>
      <p:ext uri="{BB962C8B-B14F-4D97-AF65-F5344CB8AC3E}">
        <p14:creationId xmlns:p14="http://schemas.microsoft.com/office/powerpoint/2010/main" val="32347842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4607673" y="3863679"/>
            <a:ext cx="32624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latin typeface="+mn-ea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7812707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12386" y="1073671"/>
            <a:ext cx="8097376" cy="3339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b="1" dirty="0"/>
              <a:t>一、填空题</a:t>
            </a:r>
          </a:p>
          <a:p>
            <a:pPr indent="457200">
              <a:lnSpc>
                <a:spcPct val="200000"/>
              </a:lnSpc>
            </a:pPr>
            <a:r>
              <a:rPr lang="en-US" altLang="zh-CN" b="1" dirty="0"/>
              <a:t>1</a:t>
            </a:r>
            <a:r>
              <a:rPr lang="zh-CN" altLang="en-US" b="1" dirty="0"/>
              <a:t>、火效果可以向场景中添加任意数目的火焰效果，  </a:t>
            </a:r>
            <a:r>
              <a:rPr lang="zh-CN" altLang="en-US" b="1" u="sng" dirty="0"/>
              <a:t>              </a:t>
            </a:r>
            <a:r>
              <a:rPr lang="zh-CN" altLang="en-US" b="1" dirty="0"/>
              <a:t>很重要。</a:t>
            </a:r>
          </a:p>
          <a:p>
            <a:pPr indent="457200">
              <a:lnSpc>
                <a:spcPct val="200000"/>
              </a:lnSpc>
            </a:pPr>
            <a:r>
              <a:rPr lang="en-US" altLang="zh-CN" b="1" dirty="0"/>
              <a:t>2</a:t>
            </a:r>
            <a:r>
              <a:rPr lang="zh-CN" altLang="en-US" b="1" dirty="0"/>
              <a:t>、</a:t>
            </a:r>
            <a:r>
              <a:rPr lang="en-US" altLang="zh-CN" b="1" dirty="0"/>
              <a:t>3ds max</a:t>
            </a:r>
            <a:r>
              <a:rPr lang="zh-CN" altLang="en-US" b="1" dirty="0"/>
              <a:t>提供了  </a:t>
            </a:r>
            <a:r>
              <a:rPr lang="en-US" altLang="zh-CN" b="1" u="sng" dirty="0"/>
              <a:t>             </a:t>
            </a:r>
            <a:r>
              <a:rPr lang="zh-CN" altLang="en-US" b="1" dirty="0"/>
              <a:t> 曝光控制类型。</a:t>
            </a:r>
          </a:p>
          <a:p>
            <a:pPr indent="457200">
              <a:lnSpc>
                <a:spcPct val="200000"/>
              </a:lnSpc>
            </a:pPr>
            <a:r>
              <a:rPr lang="en-US" altLang="zh-CN" b="1" dirty="0"/>
              <a:t>3</a:t>
            </a:r>
            <a:r>
              <a:rPr lang="zh-CN" altLang="en-US" b="1" dirty="0"/>
              <a:t>、  </a:t>
            </a:r>
            <a:r>
              <a:rPr lang="zh-CN" altLang="en-US" b="1" u="sng" dirty="0"/>
              <a:t>                  </a:t>
            </a:r>
            <a:r>
              <a:rPr lang="zh-CN" altLang="en-US" b="1" dirty="0"/>
              <a:t>  可以模拟光束、射线等效果。</a:t>
            </a:r>
          </a:p>
          <a:p>
            <a:pPr indent="457200">
              <a:lnSpc>
                <a:spcPct val="200000"/>
              </a:lnSpc>
            </a:pPr>
            <a:r>
              <a:rPr lang="en-US" altLang="zh-CN" b="1" dirty="0"/>
              <a:t>4</a:t>
            </a:r>
            <a:r>
              <a:rPr lang="zh-CN" altLang="en-US" b="1" dirty="0"/>
              <a:t>、常用于创建梦幻或摄影机移动拍摄的效果是  </a:t>
            </a:r>
            <a:r>
              <a:rPr lang="zh-CN" altLang="en-US" b="1" u="sng" dirty="0"/>
              <a:t>                </a:t>
            </a:r>
            <a:r>
              <a:rPr lang="zh-CN" altLang="en-US" b="1" dirty="0"/>
              <a:t>  。</a:t>
            </a:r>
          </a:p>
          <a:p>
            <a:pPr indent="457200">
              <a:lnSpc>
                <a:spcPct val="200000"/>
              </a:lnSpc>
            </a:pPr>
            <a:r>
              <a:rPr lang="en-US" altLang="zh-CN" b="1" dirty="0"/>
              <a:t>5</a:t>
            </a:r>
            <a:r>
              <a:rPr lang="zh-CN" altLang="en-US" b="1" dirty="0"/>
              <a:t>、模糊效果的类型包括均匀型、方向型和  </a:t>
            </a:r>
            <a:r>
              <a:rPr lang="zh-CN" altLang="en-US" b="1" u="sng" dirty="0"/>
              <a:t>                           </a:t>
            </a:r>
            <a:r>
              <a:rPr lang="zh-CN" altLang="en-US" b="1" dirty="0"/>
              <a:t>三种。</a:t>
            </a:r>
          </a:p>
        </p:txBody>
      </p:sp>
    </p:spTree>
    <p:extLst>
      <p:ext uri="{BB962C8B-B14F-4D97-AF65-F5344CB8AC3E}">
        <p14:creationId xmlns:p14="http://schemas.microsoft.com/office/powerpoint/2010/main" val="8532408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65970" y="981517"/>
            <a:ext cx="8097376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b="1" dirty="0"/>
              <a:t>二、选择题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</a:t>
            </a:r>
            <a:r>
              <a:rPr lang="zh-CN" altLang="en-US" b="1" dirty="0"/>
              <a:t>、下列选项中，关于环境功能的描述不正确的是（    ）。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A</a:t>
            </a:r>
            <a:r>
              <a:rPr lang="zh-CN" altLang="en-US" b="1" dirty="0"/>
              <a:t>、在渲染场景的背景中使用图像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B</a:t>
            </a:r>
            <a:r>
              <a:rPr lang="zh-CN" altLang="en-US" b="1" dirty="0"/>
              <a:t>、设置环境光和设置环境光动画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C</a:t>
            </a:r>
            <a:r>
              <a:rPr lang="zh-CN" altLang="en-US" b="1" dirty="0"/>
              <a:t>、在场景中使用大气插件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D</a:t>
            </a:r>
            <a:r>
              <a:rPr lang="zh-CN" altLang="en-US" b="1" dirty="0"/>
              <a:t>、设置对象颜色和设置角色颜色动画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</a:t>
            </a:r>
            <a:r>
              <a:rPr lang="zh-CN" altLang="en-US" b="1" dirty="0"/>
              <a:t>、下列选项中，不属于曝光控制卷展栏参数的是（    ）。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A</a:t>
            </a:r>
            <a:r>
              <a:rPr lang="zh-CN" altLang="en-US" b="1" dirty="0"/>
              <a:t>、活动				</a:t>
            </a:r>
            <a:r>
              <a:rPr lang="en-US" altLang="zh-CN" b="1" dirty="0"/>
              <a:t>B</a:t>
            </a:r>
            <a:r>
              <a:rPr lang="zh-CN" altLang="en-US" b="1" dirty="0"/>
              <a:t>、效果预览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C</a:t>
            </a:r>
            <a:r>
              <a:rPr lang="zh-CN" altLang="en-US" b="1" dirty="0"/>
              <a:t>、处理背景与环境贴图		</a:t>
            </a:r>
            <a:r>
              <a:rPr lang="en-US" altLang="zh-CN" b="1" dirty="0"/>
              <a:t>D</a:t>
            </a:r>
            <a:r>
              <a:rPr lang="zh-CN" altLang="en-US" b="1" dirty="0"/>
              <a:t>、预览缩略图</a:t>
            </a:r>
          </a:p>
        </p:txBody>
      </p:sp>
    </p:spTree>
    <p:extLst>
      <p:ext uri="{BB962C8B-B14F-4D97-AF65-F5344CB8AC3E}">
        <p14:creationId xmlns:p14="http://schemas.microsoft.com/office/powerpoint/2010/main" val="30385267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47312" y="1383637"/>
            <a:ext cx="8097376" cy="295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</a:t>
            </a:r>
            <a:r>
              <a:rPr lang="zh-CN" altLang="en-US" b="1" dirty="0"/>
              <a:t>、大气效果是指环境大气的效果，下列哪一项不属于</a:t>
            </a:r>
            <a:r>
              <a:rPr lang="en-US" altLang="zh-CN" b="1" dirty="0"/>
              <a:t>3ds max</a:t>
            </a:r>
            <a:r>
              <a:rPr lang="zh-CN" altLang="en-US" b="1" dirty="0"/>
              <a:t>的类型（    ）。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A</a:t>
            </a:r>
            <a:r>
              <a:rPr lang="zh-CN" altLang="en-US" b="1" dirty="0"/>
              <a:t>、火效果					</a:t>
            </a:r>
            <a:r>
              <a:rPr lang="en-US" altLang="zh-CN" b="1" dirty="0"/>
              <a:t>B</a:t>
            </a:r>
            <a:r>
              <a:rPr lang="zh-CN" altLang="en-US" b="1" dirty="0"/>
              <a:t>、雾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C</a:t>
            </a:r>
            <a:r>
              <a:rPr lang="zh-CN" altLang="en-US" b="1" dirty="0"/>
              <a:t>、体积风					</a:t>
            </a:r>
            <a:r>
              <a:rPr lang="en-US" altLang="zh-CN" b="1" dirty="0"/>
              <a:t>D</a:t>
            </a:r>
            <a:r>
              <a:rPr lang="zh-CN" altLang="en-US" b="1" dirty="0"/>
              <a:t>、体积雾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4</a:t>
            </a:r>
            <a:r>
              <a:rPr lang="zh-CN" altLang="en-US" b="1" dirty="0"/>
              <a:t>、大气效果可以在以下哪个视图中正常渲染（    ）。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A</a:t>
            </a:r>
            <a:r>
              <a:rPr lang="zh-CN" altLang="en-US" b="1" dirty="0"/>
              <a:t>、顶视图					</a:t>
            </a:r>
            <a:r>
              <a:rPr lang="en-US" altLang="zh-CN" b="1" dirty="0"/>
              <a:t>B</a:t>
            </a:r>
            <a:r>
              <a:rPr lang="zh-CN" altLang="en-US" b="1" dirty="0"/>
              <a:t>、前视图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C</a:t>
            </a:r>
            <a:r>
              <a:rPr lang="zh-CN" altLang="en-US" b="1" dirty="0"/>
              <a:t>、摄影机视图				</a:t>
            </a:r>
            <a:r>
              <a:rPr lang="en-US" altLang="zh-CN" b="1" dirty="0"/>
              <a:t>D</a:t>
            </a:r>
            <a:r>
              <a:rPr lang="zh-CN" altLang="en-US" b="1" dirty="0"/>
              <a:t>、左视图</a:t>
            </a:r>
          </a:p>
        </p:txBody>
      </p:sp>
    </p:spTree>
    <p:extLst>
      <p:ext uri="{BB962C8B-B14F-4D97-AF65-F5344CB8AC3E}">
        <p14:creationId xmlns:p14="http://schemas.microsoft.com/office/powerpoint/2010/main" val="13667062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2" y="1073671"/>
            <a:ext cx="8097376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b="1" dirty="0"/>
              <a:t>三、操作题</a:t>
            </a:r>
          </a:p>
          <a:p>
            <a:pPr indent="457200">
              <a:lnSpc>
                <a:spcPct val="150000"/>
              </a:lnSpc>
            </a:pPr>
            <a:r>
              <a:rPr lang="zh-CN" altLang="en-US" b="1" dirty="0"/>
              <a:t>综合运用本章所学的大气效果知识，制作太阳光束效果。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333" y="2515596"/>
            <a:ext cx="5803964" cy="361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1323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B2AF2423-74DA-4324-A508-1E094A061F78}"/>
              </a:ext>
            </a:extLst>
          </p:cNvPr>
          <p:cNvGrpSpPr/>
          <p:nvPr/>
        </p:nvGrpSpPr>
        <p:grpSpPr>
          <a:xfrm>
            <a:off x="7465652" y="1365208"/>
            <a:ext cx="1065099" cy="688802"/>
            <a:chOff x="7384437" y="806121"/>
            <a:chExt cx="1065099" cy="688802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51462C79-EED8-4446-9394-C84809A93914}"/>
                </a:ext>
              </a:extLst>
            </p:cNvPr>
            <p:cNvSpPr txBox="1"/>
            <p:nvPr/>
          </p:nvSpPr>
          <p:spPr>
            <a:xfrm>
              <a:off x="7384437" y="806121"/>
              <a:ext cx="573232" cy="530770"/>
            </a:xfrm>
            <a:custGeom>
              <a:avLst/>
              <a:gdLst/>
              <a:ahLst/>
              <a:cxnLst/>
              <a:rect l="l" t="t" r="r" b="b"/>
              <a:pathLst>
                <a:path w="900113" h="833437">
                  <a:moveTo>
                    <a:pt x="690563" y="795337"/>
                  </a:moveTo>
                  <a:lnTo>
                    <a:pt x="721023" y="795337"/>
                  </a:lnTo>
                  <a:lnTo>
                    <a:pt x="690563" y="813360"/>
                  </a:lnTo>
                  <a:close/>
                  <a:moveTo>
                    <a:pt x="247724" y="38100"/>
                  </a:moveTo>
                  <a:cubicBezTo>
                    <a:pt x="201885" y="38100"/>
                    <a:pt x="163426" y="72231"/>
                    <a:pt x="132345" y="140493"/>
                  </a:cubicBezTo>
                  <a:cubicBezTo>
                    <a:pt x="101265" y="208756"/>
                    <a:pt x="85725" y="300037"/>
                    <a:pt x="85725" y="414337"/>
                  </a:cubicBezTo>
                  <a:cubicBezTo>
                    <a:pt x="85725" y="534987"/>
                    <a:pt x="101265" y="628650"/>
                    <a:pt x="132345" y="695325"/>
                  </a:cubicBezTo>
                  <a:cubicBezTo>
                    <a:pt x="163426" y="762000"/>
                    <a:pt x="201885" y="795337"/>
                    <a:pt x="247724" y="795337"/>
                  </a:cubicBezTo>
                  <a:cubicBezTo>
                    <a:pt x="296838" y="795337"/>
                    <a:pt x="335297" y="762000"/>
                    <a:pt x="363103" y="695325"/>
                  </a:cubicBezTo>
                  <a:cubicBezTo>
                    <a:pt x="390909" y="628650"/>
                    <a:pt x="404813" y="534987"/>
                    <a:pt x="404813" y="414337"/>
                  </a:cubicBezTo>
                  <a:cubicBezTo>
                    <a:pt x="404813" y="300037"/>
                    <a:pt x="391716" y="208756"/>
                    <a:pt x="365522" y="140493"/>
                  </a:cubicBezTo>
                  <a:cubicBezTo>
                    <a:pt x="339328" y="72231"/>
                    <a:pt x="300062" y="38100"/>
                    <a:pt x="247724" y="38100"/>
                  </a:cubicBezTo>
                  <a:close/>
                  <a:moveTo>
                    <a:pt x="881063" y="0"/>
                  </a:moveTo>
                  <a:lnTo>
                    <a:pt x="900113" y="0"/>
                  </a:lnTo>
                  <a:lnTo>
                    <a:pt x="900113" y="689370"/>
                  </a:lnTo>
                  <a:lnTo>
                    <a:pt x="821267" y="736023"/>
                  </a:lnTo>
                  <a:lnTo>
                    <a:pt x="823913" y="719658"/>
                  </a:lnTo>
                  <a:lnTo>
                    <a:pt x="823913" y="147339"/>
                  </a:lnTo>
                  <a:cubicBezTo>
                    <a:pt x="823913" y="134739"/>
                    <a:pt x="819944" y="124494"/>
                    <a:pt x="812006" y="116606"/>
                  </a:cubicBezTo>
                  <a:cubicBezTo>
                    <a:pt x="804069" y="108719"/>
                    <a:pt x="792162" y="104775"/>
                    <a:pt x="776287" y="104775"/>
                  </a:cubicBezTo>
                  <a:lnTo>
                    <a:pt x="690563" y="104775"/>
                  </a:lnTo>
                  <a:lnTo>
                    <a:pt x="690563" y="76200"/>
                  </a:lnTo>
                  <a:lnTo>
                    <a:pt x="733425" y="76200"/>
                  </a:lnTo>
                  <a:cubicBezTo>
                    <a:pt x="771525" y="76200"/>
                    <a:pt x="802481" y="69850"/>
                    <a:pt x="826294" y="57150"/>
                  </a:cubicBezTo>
                  <a:cubicBezTo>
                    <a:pt x="850106" y="44450"/>
                    <a:pt x="868363" y="25400"/>
                    <a:pt x="881063" y="0"/>
                  </a:cubicBezTo>
                  <a:close/>
                  <a:moveTo>
                    <a:pt x="247650" y="0"/>
                  </a:moveTo>
                  <a:cubicBezTo>
                    <a:pt x="317500" y="0"/>
                    <a:pt x="375444" y="36512"/>
                    <a:pt x="421481" y="109537"/>
                  </a:cubicBezTo>
                  <a:cubicBezTo>
                    <a:pt x="467519" y="182562"/>
                    <a:pt x="490537" y="284162"/>
                    <a:pt x="490537" y="414337"/>
                  </a:cubicBezTo>
                  <a:cubicBezTo>
                    <a:pt x="490537" y="544512"/>
                    <a:pt x="467519" y="646906"/>
                    <a:pt x="421481" y="721518"/>
                  </a:cubicBezTo>
                  <a:cubicBezTo>
                    <a:pt x="375444" y="796131"/>
                    <a:pt x="317500" y="833437"/>
                    <a:pt x="247650" y="833437"/>
                  </a:cubicBezTo>
                  <a:cubicBezTo>
                    <a:pt x="177800" y="833437"/>
                    <a:pt x="119063" y="796924"/>
                    <a:pt x="71437" y="723900"/>
                  </a:cubicBezTo>
                  <a:cubicBezTo>
                    <a:pt x="23813" y="650875"/>
                    <a:pt x="0" y="547687"/>
                    <a:pt x="0" y="414337"/>
                  </a:cubicBezTo>
                  <a:cubicBezTo>
                    <a:pt x="0" y="290512"/>
                    <a:pt x="23019" y="190500"/>
                    <a:pt x="69056" y="114300"/>
                  </a:cubicBezTo>
                  <a:cubicBezTo>
                    <a:pt x="115094" y="38100"/>
                    <a:pt x="174625" y="0"/>
                    <a:pt x="247650" y="0"/>
                  </a:cubicBezTo>
                  <a:close/>
                </a:path>
              </a:pathLst>
            </a:custGeom>
            <a:solidFill>
              <a:srgbClr val="AD612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b="1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1D95A4E9-B9A9-4823-9C3E-3F97BCF3B0C7}"/>
                </a:ext>
              </a:extLst>
            </p:cNvPr>
            <p:cNvCxnSpPr/>
            <p:nvPr/>
          </p:nvCxnSpPr>
          <p:spPr>
            <a:xfrm flipH="1">
              <a:off x="7533737" y="935453"/>
              <a:ext cx="915799" cy="559470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35000">
                    <a:schemeClr val="accent1">
                      <a:lumMod val="20000"/>
                      <a:lumOff val="80000"/>
                    </a:schemeClr>
                  </a:gs>
                  <a:gs pos="68000">
                    <a:srgbClr val="AF8461"/>
                  </a:gs>
                  <a:gs pos="100000">
                    <a:srgbClr val="AD612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DE274CB-D43D-4D29-8ABC-F541929BCFEA}"/>
              </a:ext>
            </a:extLst>
          </p:cNvPr>
          <p:cNvGrpSpPr/>
          <p:nvPr/>
        </p:nvGrpSpPr>
        <p:grpSpPr>
          <a:xfrm>
            <a:off x="7522188" y="2480979"/>
            <a:ext cx="1075500" cy="690809"/>
            <a:chOff x="7413609" y="1847682"/>
            <a:chExt cx="1075500" cy="69080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3E11741-E0AE-4C99-8BB0-FA2B455F1FD4}"/>
                </a:ext>
              </a:extLst>
            </p:cNvPr>
            <p:cNvSpPr txBox="1"/>
            <p:nvPr/>
          </p:nvSpPr>
          <p:spPr>
            <a:xfrm>
              <a:off x="7413609" y="1847682"/>
              <a:ext cx="708334" cy="518505"/>
            </a:xfrm>
            <a:custGeom>
              <a:avLst/>
              <a:gdLst/>
              <a:ahLst/>
              <a:cxnLst/>
              <a:rect l="l" t="t" r="r" b="b"/>
              <a:pathLst>
                <a:path w="1076325" h="833437">
                  <a:moveTo>
                    <a:pt x="247724" y="38100"/>
                  </a:moveTo>
                  <a:cubicBezTo>
                    <a:pt x="201885" y="38100"/>
                    <a:pt x="163426" y="72231"/>
                    <a:pt x="132345" y="140493"/>
                  </a:cubicBezTo>
                  <a:cubicBezTo>
                    <a:pt x="101265" y="208756"/>
                    <a:pt x="85725" y="300037"/>
                    <a:pt x="85725" y="414337"/>
                  </a:cubicBezTo>
                  <a:cubicBezTo>
                    <a:pt x="85725" y="534987"/>
                    <a:pt x="101265" y="628650"/>
                    <a:pt x="132345" y="695325"/>
                  </a:cubicBezTo>
                  <a:cubicBezTo>
                    <a:pt x="163426" y="762000"/>
                    <a:pt x="201885" y="795337"/>
                    <a:pt x="247724" y="795337"/>
                  </a:cubicBezTo>
                  <a:cubicBezTo>
                    <a:pt x="296838" y="795337"/>
                    <a:pt x="335297" y="762000"/>
                    <a:pt x="363103" y="695325"/>
                  </a:cubicBezTo>
                  <a:cubicBezTo>
                    <a:pt x="390909" y="628650"/>
                    <a:pt x="404813" y="534987"/>
                    <a:pt x="404813" y="414337"/>
                  </a:cubicBezTo>
                  <a:cubicBezTo>
                    <a:pt x="404813" y="300037"/>
                    <a:pt x="391716" y="208756"/>
                    <a:pt x="365522" y="140493"/>
                  </a:cubicBezTo>
                  <a:cubicBezTo>
                    <a:pt x="339328" y="72231"/>
                    <a:pt x="300062" y="38100"/>
                    <a:pt x="247724" y="38100"/>
                  </a:cubicBezTo>
                  <a:close/>
                  <a:moveTo>
                    <a:pt x="852487" y="0"/>
                  </a:moveTo>
                  <a:cubicBezTo>
                    <a:pt x="928687" y="0"/>
                    <a:pt x="985044" y="19050"/>
                    <a:pt x="1021556" y="57150"/>
                  </a:cubicBezTo>
                  <a:cubicBezTo>
                    <a:pt x="1058069" y="95250"/>
                    <a:pt x="1076325" y="142875"/>
                    <a:pt x="1076325" y="200025"/>
                  </a:cubicBezTo>
                  <a:cubicBezTo>
                    <a:pt x="1076325" y="238125"/>
                    <a:pt x="1067594" y="276225"/>
                    <a:pt x="1050131" y="314325"/>
                  </a:cubicBezTo>
                  <a:cubicBezTo>
                    <a:pt x="1032669" y="352425"/>
                    <a:pt x="1004887" y="388937"/>
                    <a:pt x="966787" y="423862"/>
                  </a:cubicBezTo>
                  <a:cubicBezTo>
                    <a:pt x="874712" y="512762"/>
                    <a:pt x="804069" y="584993"/>
                    <a:pt x="754856" y="640556"/>
                  </a:cubicBezTo>
                  <a:cubicBezTo>
                    <a:pt x="705644" y="696118"/>
                    <a:pt x="676275" y="733425"/>
                    <a:pt x="666750" y="752475"/>
                  </a:cubicBezTo>
                  <a:lnTo>
                    <a:pt x="816557" y="752475"/>
                  </a:lnTo>
                  <a:lnTo>
                    <a:pt x="695300" y="823912"/>
                  </a:lnTo>
                  <a:lnTo>
                    <a:pt x="614363" y="823912"/>
                  </a:lnTo>
                  <a:lnTo>
                    <a:pt x="614363" y="762000"/>
                  </a:lnTo>
                  <a:cubicBezTo>
                    <a:pt x="630237" y="733425"/>
                    <a:pt x="656431" y="696912"/>
                    <a:pt x="692944" y="652462"/>
                  </a:cubicBezTo>
                  <a:cubicBezTo>
                    <a:pt x="729456" y="608012"/>
                    <a:pt x="777875" y="555625"/>
                    <a:pt x="838200" y="495300"/>
                  </a:cubicBezTo>
                  <a:cubicBezTo>
                    <a:pt x="890538" y="440779"/>
                    <a:pt x="929022" y="389458"/>
                    <a:pt x="953653" y="341337"/>
                  </a:cubicBezTo>
                  <a:cubicBezTo>
                    <a:pt x="978285" y="293216"/>
                    <a:pt x="990600" y="248295"/>
                    <a:pt x="990600" y="206573"/>
                  </a:cubicBezTo>
                  <a:cubicBezTo>
                    <a:pt x="990600" y="148877"/>
                    <a:pt x="977900" y="104787"/>
                    <a:pt x="952500" y="74302"/>
                  </a:cubicBezTo>
                  <a:cubicBezTo>
                    <a:pt x="927100" y="43817"/>
                    <a:pt x="889000" y="28575"/>
                    <a:pt x="838200" y="28575"/>
                  </a:cubicBezTo>
                  <a:cubicBezTo>
                    <a:pt x="800100" y="28575"/>
                    <a:pt x="767556" y="39092"/>
                    <a:pt x="740569" y="60126"/>
                  </a:cubicBezTo>
                  <a:cubicBezTo>
                    <a:pt x="713581" y="81161"/>
                    <a:pt x="700087" y="107875"/>
                    <a:pt x="700087" y="140270"/>
                  </a:cubicBezTo>
                  <a:cubicBezTo>
                    <a:pt x="700087" y="159668"/>
                    <a:pt x="705644" y="175840"/>
                    <a:pt x="716756" y="188788"/>
                  </a:cubicBezTo>
                  <a:cubicBezTo>
                    <a:pt x="727869" y="201736"/>
                    <a:pt x="733425" y="214684"/>
                    <a:pt x="733425" y="227632"/>
                  </a:cubicBezTo>
                  <a:cubicBezTo>
                    <a:pt x="733425" y="243855"/>
                    <a:pt x="729630" y="256009"/>
                    <a:pt x="722040" y="264095"/>
                  </a:cubicBezTo>
                  <a:cubicBezTo>
                    <a:pt x="714449" y="272182"/>
                    <a:pt x="703064" y="276225"/>
                    <a:pt x="687884" y="276225"/>
                  </a:cubicBezTo>
                  <a:cubicBezTo>
                    <a:pt x="669677" y="276225"/>
                    <a:pt x="655253" y="270668"/>
                    <a:pt x="644612" y="259556"/>
                  </a:cubicBezTo>
                  <a:cubicBezTo>
                    <a:pt x="633971" y="248443"/>
                    <a:pt x="628650" y="230187"/>
                    <a:pt x="628650" y="204787"/>
                  </a:cubicBezTo>
                  <a:cubicBezTo>
                    <a:pt x="628650" y="138112"/>
                    <a:pt x="652463" y="87312"/>
                    <a:pt x="700087" y="52387"/>
                  </a:cubicBezTo>
                  <a:cubicBezTo>
                    <a:pt x="747713" y="17462"/>
                    <a:pt x="798513" y="0"/>
                    <a:pt x="852487" y="0"/>
                  </a:cubicBezTo>
                  <a:close/>
                  <a:moveTo>
                    <a:pt x="247650" y="0"/>
                  </a:moveTo>
                  <a:cubicBezTo>
                    <a:pt x="317500" y="0"/>
                    <a:pt x="375444" y="36512"/>
                    <a:pt x="421481" y="109537"/>
                  </a:cubicBezTo>
                  <a:cubicBezTo>
                    <a:pt x="467519" y="182562"/>
                    <a:pt x="490537" y="284162"/>
                    <a:pt x="490537" y="414337"/>
                  </a:cubicBezTo>
                  <a:cubicBezTo>
                    <a:pt x="490537" y="544512"/>
                    <a:pt x="467519" y="646906"/>
                    <a:pt x="421481" y="721518"/>
                  </a:cubicBezTo>
                  <a:cubicBezTo>
                    <a:pt x="375444" y="796131"/>
                    <a:pt x="317500" y="833437"/>
                    <a:pt x="247650" y="833437"/>
                  </a:cubicBezTo>
                  <a:cubicBezTo>
                    <a:pt x="177800" y="833437"/>
                    <a:pt x="119063" y="796925"/>
                    <a:pt x="71437" y="723900"/>
                  </a:cubicBezTo>
                  <a:cubicBezTo>
                    <a:pt x="23813" y="650875"/>
                    <a:pt x="0" y="547687"/>
                    <a:pt x="0" y="414337"/>
                  </a:cubicBezTo>
                  <a:cubicBezTo>
                    <a:pt x="0" y="290512"/>
                    <a:pt x="23019" y="190500"/>
                    <a:pt x="69056" y="114300"/>
                  </a:cubicBezTo>
                  <a:cubicBezTo>
                    <a:pt x="115094" y="38100"/>
                    <a:pt x="174625" y="0"/>
                    <a:pt x="247650" y="0"/>
                  </a:cubicBezTo>
                  <a:close/>
                </a:path>
              </a:pathLst>
            </a:custGeom>
            <a:solidFill>
              <a:srgbClr val="AD612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1155BBDE-66C3-48B0-BDED-F0412293DAEB}"/>
                </a:ext>
              </a:extLst>
            </p:cNvPr>
            <p:cNvCxnSpPr/>
            <p:nvPr/>
          </p:nvCxnSpPr>
          <p:spPr>
            <a:xfrm flipH="1">
              <a:off x="7573310" y="1979021"/>
              <a:ext cx="915799" cy="559470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35000">
                    <a:schemeClr val="accent1">
                      <a:lumMod val="20000"/>
                      <a:lumOff val="80000"/>
                    </a:schemeClr>
                  </a:gs>
                  <a:gs pos="68000">
                    <a:srgbClr val="AF8461"/>
                  </a:gs>
                  <a:gs pos="100000">
                    <a:srgbClr val="AD612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E100ECA-62C2-4BC8-8D79-4F48B8FE2934}"/>
              </a:ext>
            </a:extLst>
          </p:cNvPr>
          <p:cNvGrpSpPr/>
          <p:nvPr/>
        </p:nvGrpSpPr>
        <p:grpSpPr>
          <a:xfrm>
            <a:off x="7637051" y="3533019"/>
            <a:ext cx="1025564" cy="706049"/>
            <a:chOff x="7408449" y="2900140"/>
            <a:chExt cx="1025564" cy="706049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FCD55F1-7E53-4D94-B849-03B234E0F197}"/>
                </a:ext>
              </a:extLst>
            </p:cNvPr>
            <p:cNvSpPr txBox="1"/>
            <p:nvPr/>
          </p:nvSpPr>
          <p:spPr>
            <a:xfrm>
              <a:off x="7408449" y="2900140"/>
              <a:ext cx="673921" cy="515979"/>
            </a:xfrm>
            <a:custGeom>
              <a:avLst/>
              <a:gdLst/>
              <a:ahLst/>
              <a:cxnLst/>
              <a:rect l="l" t="t" r="r" b="b"/>
              <a:pathLst>
                <a:path w="1083170" h="833437">
                  <a:moveTo>
                    <a:pt x="678582" y="604837"/>
                  </a:moveTo>
                  <a:cubicBezTo>
                    <a:pt x="696789" y="604837"/>
                    <a:pt x="709687" y="612155"/>
                    <a:pt x="717277" y="626789"/>
                  </a:cubicBezTo>
                  <a:cubicBezTo>
                    <a:pt x="724868" y="641424"/>
                    <a:pt x="728663" y="653628"/>
                    <a:pt x="728663" y="663401"/>
                  </a:cubicBezTo>
                  <a:cubicBezTo>
                    <a:pt x="728663" y="679673"/>
                    <a:pt x="725488" y="693489"/>
                    <a:pt x="719138" y="704850"/>
                  </a:cubicBezTo>
                  <a:cubicBezTo>
                    <a:pt x="712788" y="716210"/>
                    <a:pt x="709613" y="726777"/>
                    <a:pt x="709613" y="736550"/>
                  </a:cubicBezTo>
                  <a:cubicBezTo>
                    <a:pt x="709613" y="756096"/>
                    <a:pt x="721680" y="772368"/>
                    <a:pt x="745815" y="785366"/>
                  </a:cubicBezTo>
                  <a:lnTo>
                    <a:pt x="749812" y="786901"/>
                  </a:lnTo>
                  <a:lnTo>
                    <a:pt x="720682" y="804171"/>
                  </a:lnTo>
                  <a:lnTo>
                    <a:pt x="685800" y="785812"/>
                  </a:lnTo>
                  <a:cubicBezTo>
                    <a:pt x="644525" y="754062"/>
                    <a:pt x="623888" y="717550"/>
                    <a:pt x="623888" y="676275"/>
                  </a:cubicBezTo>
                  <a:cubicBezTo>
                    <a:pt x="623888" y="657225"/>
                    <a:pt x="629965" y="640556"/>
                    <a:pt x="642119" y="626268"/>
                  </a:cubicBezTo>
                  <a:cubicBezTo>
                    <a:pt x="654273" y="611981"/>
                    <a:pt x="666428" y="604837"/>
                    <a:pt x="678582" y="604837"/>
                  </a:cubicBezTo>
                  <a:close/>
                  <a:moveTo>
                    <a:pt x="247725" y="38100"/>
                  </a:moveTo>
                  <a:cubicBezTo>
                    <a:pt x="201886" y="38100"/>
                    <a:pt x="163426" y="72231"/>
                    <a:pt x="132346" y="140493"/>
                  </a:cubicBezTo>
                  <a:cubicBezTo>
                    <a:pt x="101265" y="208756"/>
                    <a:pt x="85725" y="300037"/>
                    <a:pt x="85725" y="414337"/>
                  </a:cubicBezTo>
                  <a:cubicBezTo>
                    <a:pt x="85725" y="534987"/>
                    <a:pt x="101265" y="628650"/>
                    <a:pt x="132346" y="695325"/>
                  </a:cubicBezTo>
                  <a:cubicBezTo>
                    <a:pt x="163426" y="762000"/>
                    <a:pt x="201886" y="795337"/>
                    <a:pt x="247725" y="795337"/>
                  </a:cubicBezTo>
                  <a:cubicBezTo>
                    <a:pt x="296838" y="795337"/>
                    <a:pt x="335298" y="762000"/>
                    <a:pt x="363104" y="695325"/>
                  </a:cubicBezTo>
                  <a:cubicBezTo>
                    <a:pt x="390910" y="628650"/>
                    <a:pt x="404813" y="534987"/>
                    <a:pt x="404813" y="414337"/>
                  </a:cubicBezTo>
                  <a:cubicBezTo>
                    <a:pt x="404813" y="300037"/>
                    <a:pt x="391716" y="208756"/>
                    <a:pt x="365522" y="140493"/>
                  </a:cubicBezTo>
                  <a:cubicBezTo>
                    <a:pt x="339328" y="72231"/>
                    <a:pt x="300063" y="38100"/>
                    <a:pt x="247725" y="38100"/>
                  </a:cubicBezTo>
                  <a:close/>
                  <a:moveTo>
                    <a:pt x="842963" y="0"/>
                  </a:moveTo>
                  <a:cubicBezTo>
                    <a:pt x="906463" y="0"/>
                    <a:pt x="957263" y="20017"/>
                    <a:pt x="995363" y="60052"/>
                  </a:cubicBezTo>
                  <a:cubicBezTo>
                    <a:pt x="1033463" y="100087"/>
                    <a:pt x="1052513" y="142527"/>
                    <a:pt x="1052513" y="187374"/>
                  </a:cubicBezTo>
                  <a:cubicBezTo>
                    <a:pt x="1052513" y="235446"/>
                    <a:pt x="1040606" y="276299"/>
                    <a:pt x="1016794" y="309934"/>
                  </a:cubicBezTo>
                  <a:cubicBezTo>
                    <a:pt x="992981" y="343569"/>
                    <a:pt x="955675" y="368399"/>
                    <a:pt x="904875" y="384423"/>
                  </a:cubicBezTo>
                  <a:cubicBezTo>
                    <a:pt x="974725" y="409624"/>
                    <a:pt x="1022350" y="442714"/>
                    <a:pt x="1047750" y="483691"/>
                  </a:cubicBezTo>
                  <a:cubicBezTo>
                    <a:pt x="1060450" y="504180"/>
                    <a:pt x="1069975" y="524662"/>
                    <a:pt x="1076325" y="545138"/>
                  </a:cubicBezTo>
                  <a:lnTo>
                    <a:pt x="1083170" y="589266"/>
                  </a:lnTo>
                  <a:lnTo>
                    <a:pt x="994921" y="641585"/>
                  </a:lnTo>
                  <a:lnTo>
                    <a:pt x="1000125" y="597619"/>
                  </a:lnTo>
                  <a:cubicBezTo>
                    <a:pt x="1000125" y="539774"/>
                    <a:pt x="985044" y="493179"/>
                    <a:pt x="954881" y="457832"/>
                  </a:cubicBezTo>
                  <a:cubicBezTo>
                    <a:pt x="924719" y="422486"/>
                    <a:pt x="868363" y="404812"/>
                    <a:pt x="785813" y="404812"/>
                  </a:cubicBezTo>
                  <a:lnTo>
                    <a:pt x="785813" y="376237"/>
                  </a:lnTo>
                  <a:cubicBezTo>
                    <a:pt x="847676" y="376237"/>
                    <a:pt x="893304" y="360734"/>
                    <a:pt x="922697" y="329728"/>
                  </a:cubicBezTo>
                  <a:cubicBezTo>
                    <a:pt x="952091" y="298723"/>
                    <a:pt x="966788" y="255463"/>
                    <a:pt x="966788" y="199950"/>
                  </a:cubicBezTo>
                  <a:cubicBezTo>
                    <a:pt x="966788" y="154260"/>
                    <a:pt x="955117" y="114275"/>
                    <a:pt x="931776" y="79995"/>
                  </a:cubicBezTo>
                  <a:cubicBezTo>
                    <a:pt x="908435" y="45715"/>
                    <a:pt x="871885" y="28575"/>
                    <a:pt x="822127" y="28575"/>
                  </a:cubicBezTo>
                  <a:cubicBezTo>
                    <a:pt x="800348" y="28575"/>
                    <a:pt x="776945" y="34267"/>
                    <a:pt x="751917" y="45653"/>
                  </a:cubicBezTo>
                  <a:cubicBezTo>
                    <a:pt x="726889" y="57038"/>
                    <a:pt x="714375" y="75728"/>
                    <a:pt x="714375" y="101724"/>
                  </a:cubicBezTo>
                  <a:cubicBezTo>
                    <a:pt x="714375" y="127769"/>
                    <a:pt x="717550" y="144040"/>
                    <a:pt x="723900" y="150539"/>
                  </a:cubicBezTo>
                  <a:cubicBezTo>
                    <a:pt x="730250" y="157038"/>
                    <a:pt x="733425" y="165174"/>
                    <a:pt x="733425" y="174947"/>
                  </a:cubicBezTo>
                  <a:cubicBezTo>
                    <a:pt x="733425" y="191219"/>
                    <a:pt x="730250" y="204229"/>
                    <a:pt x="723900" y="213977"/>
                  </a:cubicBezTo>
                  <a:cubicBezTo>
                    <a:pt x="717550" y="223726"/>
                    <a:pt x="706438" y="228600"/>
                    <a:pt x="690563" y="228600"/>
                  </a:cubicBezTo>
                  <a:cubicBezTo>
                    <a:pt x="677863" y="228600"/>
                    <a:pt x="665956" y="223837"/>
                    <a:pt x="654844" y="214312"/>
                  </a:cubicBezTo>
                  <a:cubicBezTo>
                    <a:pt x="643731" y="204787"/>
                    <a:pt x="638175" y="187325"/>
                    <a:pt x="638175" y="161925"/>
                  </a:cubicBezTo>
                  <a:cubicBezTo>
                    <a:pt x="638175" y="114300"/>
                    <a:pt x="658813" y="75406"/>
                    <a:pt x="700088" y="45243"/>
                  </a:cubicBezTo>
                  <a:cubicBezTo>
                    <a:pt x="741363" y="15081"/>
                    <a:pt x="788988" y="0"/>
                    <a:pt x="842963" y="0"/>
                  </a:cubicBezTo>
                  <a:close/>
                  <a:moveTo>
                    <a:pt x="247650" y="0"/>
                  </a:moveTo>
                  <a:cubicBezTo>
                    <a:pt x="317500" y="0"/>
                    <a:pt x="375444" y="36512"/>
                    <a:pt x="421481" y="109537"/>
                  </a:cubicBezTo>
                  <a:cubicBezTo>
                    <a:pt x="467519" y="182562"/>
                    <a:pt x="490538" y="284162"/>
                    <a:pt x="490538" y="414337"/>
                  </a:cubicBezTo>
                  <a:cubicBezTo>
                    <a:pt x="490538" y="544512"/>
                    <a:pt x="467519" y="646906"/>
                    <a:pt x="421481" y="721518"/>
                  </a:cubicBezTo>
                  <a:cubicBezTo>
                    <a:pt x="375444" y="796131"/>
                    <a:pt x="317500" y="833437"/>
                    <a:pt x="247650" y="833437"/>
                  </a:cubicBezTo>
                  <a:cubicBezTo>
                    <a:pt x="177800" y="833437"/>
                    <a:pt x="119063" y="796925"/>
                    <a:pt x="71438" y="723900"/>
                  </a:cubicBezTo>
                  <a:cubicBezTo>
                    <a:pt x="23813" y="650875"/>
                    <a:pt x="0" y="547687"/>
                    <a:pt x="0" y="414337"/>
                  </a:cubicBezTo>
                  <a:cubicBezTo>
                    <a:pt x="0" y="290512"/>
                    <a:pt x="23019" y="190500"/>
                    <a:pt x="69057" y="114300"/>
                  </a:cubicBezTo>
                  <a:cubicBezTo>
                    <a:pt x="115094" y="38100"/>
                    <a:pt x="174625" y="0"/>
                    <a:pt x="247650" y="0"/>
                  </a:cubicBezTo>
                  <a:close/>
                </a:path>
              </a:pathLst>
            </a:custGeom>
            <a:solidFill>
              <a:srgbClr val="AD612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FC40EEEA-082D-4E9C-AD82-845A3CAF94C9}"/>
                </a:ext>
              </a:extLst>
            </p:cNvPr>
            <p:cNvCxnSpPr/>
            <p:nvPr/>
          </p:nvCxnSpPr>
          <p:spPr>
            <a:xfrm flipH="1">
              <a:off x="7518214" y="3046719"/>
              <a:ext cx="915799" cy="559470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35000">
                    <a:schemeClr val="accent1">
                      <a:lumMod val="20000"/>
                      <a:lumOff val="80000"/>
                    </a:schemeClr>
                  </a:gs>
                  <a:gs pos="68000">
                    <a:srgbClr val="AF8461"/>
                  </a:gs>
                  <a:gs pos="100000">
                    <a:srgbClr val="AD612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hlinkClick r:id="rId2" action="ppaction://hlinksldjump"/>
            <a:extLst>
              <a:ext uri="{FF2B5EF4-FFF2-40B4-BE49-F238E27FC236}">
                <a16:creationId xmlns:a16="http://schemas.microsoft.com/office/drawing/2014/main" id="{05B6A5CE-6A84-4F53-8C7A-8BA37259B15A}"/>
              </a:ext>
            </a:extLst>
          </p:cNvPr>
          <p:cNvSpPr txBox="1"/>
          <p:nvPr/>
        </p:nvSpPr>
        <p:spPr>
          <a:xfrm>
            <a:off x="8618315" y="144198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hlinkClick r:id="rId2" action="ppaction://hlinksldjump"/>
              </a:rPr>
              <a:t>背景环境效果</a:t>
            </a:r>
            <a:endParaRPr lang="zh-CN" altLang="en-US" sz="2400" b="1" dirty="0">
              <a:solidFill>
                <a:srgbClr val="AD6126"/>
              </a:solidFill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1" name="文本框 10">
            <a:hlinkClick r:id="rId3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841719" y="247450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/>
            </a:lvl1pPr>
          </a:lstStyle>
          <a:p>
            <a:r>
              <a:rPr lang="zh-CN" altLang="en-US" dirty="0">
                <a:hlinkClick r:id="rId3" action="ppaction://hlinksldjump"/>
              </a:rPr>
              <a:t>大气效果</a:t>
            </a:r>
            <a:endParaRPr lang="zh-CN" altLang="en-US" dirty="0"/>
          </a:p>
        </p:txBody>
      </p:sp>
      <p:sp>
        <p:nvSpPr>
          <p:cNvPr id="12" name="文本框 11">
            <a:hlinkClick r:id="rId4" action="ppaction://hlinksldjump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8808089" y="352217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/>
            </a:lvl1pPr>
          </a:lstStyle>
          <a:p>
            <a:r>
              <a:rPr lang="zh-CN" altLang="en-US" dirty="0">
                <a:hlinkClick r:id="rId5" action="ppaction://hlinksldjump"/>
              </a:rPr>
              <a:t>渲染效果</a:t>
            </a:r>
            <a:endParaRPr lang="zh-CN" altLang="en-US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55D7E71-5A8B-43E9-A131-22CBFAA15D66}"/>
              </a:ext>
            </a:extLst>
          </p:cNvPr>
          <p:cNvGrpSpPr/>
          <p:nvPr/>
        </p:nvGrpSpPr>
        <p:grpSpPr>
          <a:xfrm>
            <a:off x="7645859" y="4549143"/>
            <a:ext cx="1056470" cy="690912"/>
            <a:chOff x="7417257" y="3916264"/>
            <a:chExt cx="1056470" cy="69091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CEC9EEE-5136-4649-B568-D003BCA3E0FD}"/>
                </a:ext>
              </a:extLst>
            </p:cNvPr>
            <p:cNvSpPr txBox="1"/>
            <p:nvPr/>
          </p:nvSpPr>
          <p:spPr>
            <a:xfrm>
              <a:off x="7417257" y="3916264"/>
              <a:ext cx="704686" cy="530014"/>
            </a:xfrm>
            <a:custGeom>
              <a:avLst/>
              <a:gdLst/>
              <a:ahLst/>
              <a:cxnLst/>
              <a:rect l="l" t="t" r="r" b="b"/>
              <a:pathLst>
                <a:path w="1119188" h="833437">
                  <a:moveTo>
                    <a:pt x="909638" y="119062"/>
                  </a:moveTo>
                  <a:lnTo>
                    <a:pt x="638175" y="547687"/>
                  </a:lnTo>
                  <a:lnTo>
                    <a:pt x="914400" y="547687"/>
                  </a:lnTo>
                  <a:lnTo>
                    <a:pt x="914400" y="119062"/>
                  </a:lnTo>
                  <a:close/>
                  <a:moveTo>
                    <a:pt x="247725" y="38100"/>
                  </a:moveTo>
                  <a:cubicBezTo>
                    <a:pt x="201886" y="38100"/>
                    <a:pt x="163426" y="72231"/>
                    <a:pt x="132346" y="140493"/>
                  </a:cubicBezTo>
                  <a:cubicBezTo>
                    <a:pt x="101265" y="208756"/>
                    <a:pt x="85725" y="300037"/>
                    <a:pt x="85725" y="414337"/>
                  </a:cubicBezTo>
                  <a:cubicBezTo>
                    <a:pt x="85725" y="534987"/>
                    <a:pt x="101265" y="628650"/>
                    <a:pt x="132346" y="695325"/>
                  </a:cubicBezTo>
                  <a:cubicBezTo>
                    <a:pt x="163426" y="762000"/>
                    <a:pt x="201886" y="795337"/>
                    <a:pt x="247725" y="795337"/>
                  </a:cubicBezTo>
                  <a:cubicBezTo>
                    <a:pt x="296838" y="795337"/>
                    <a:pt x="335298" y="762000"/>
                    <a:pt x="363104" y="695325"/>
                  </a:cubicBezTo>
                  <a:cubicBezTo>
                    <a:pt x="390910" y="628650"/>
                    <a:pt x="404813" y="534987"/>
                    <a:pt x="404813" y="414337"/>
                  </a:cubicBezTo>
                  <a:cubicBezTo>
                    <a:pt x="404813" y="300037"/>
                    <a:pt x="391716" y="208756"/>
                    <a:pt x="365522" y="140493"/>
                  </a:cubicBezTo>
                  <a:cubicBezTo>
                    <a:pt x="339328" y="72231"/>
                    <a:pt x="300063" y="38100"/>
                    <a:pt x="247725" y="38100"/>
                  </a:cubicBezTo>
                  <a:close/>
                  <a:moveTo>
                    <a:pt x="942975" y="0"/>
                  </a:moveTo>
                  <a:lnTo>
                    <a:pt x="990600" y="0"/>
                  </a:lnTo>
                  <a:lnTo>
                    <a:pt x="990600" y="547687"/>
                  </a:lnTo>
                  <a:lnTo>
                    <a:pt x="1119188" y="547687"/>
                  </a:lnTo>
                  <a:lnTo>
                    <a:pt x="1119188" y="558469"/>
                  </a:lnTo>
                  <a:lnTo>
                    <a:pt x="1089451" y="576262"/>
                  </a:lnTo>
                  <a:lnTo>
                    <a:pt x="990600" y="576262"/>
                  </a:lnTo>
                  <a:lnTo>
                    <a:pt x="990600" y="635411"/>
                  </a:lnTo>
                  <a:lnTo>
                    <a:pt x="914400" y="681006"/>
                  </a:lnTo>
                  <a:lnTo>
                    <a:pt x="914400" y="576262"/>
                  </a:lnTo>
                  <a:lnTo>
                    <a:pt x="595313" y="576262"/>
                  </a:lnTo>
                  <a:lnTo>
                    <a:pt x="595313" y="552450"/>
                  </a:lnTo>
                  <a:close/>
                  <a:moveTo>
                    <a:pt x="247650" y="0"/>
                  </a:moveTo>
                  <a:cubicBezTo>
                    <a:pt x="317500" y="0"/>
                    <a:pt x="375444" y="36512"/>
                    <a:pt x="421481" y="109537"/>
                  </a:cubicBezTo>
                  <a:cubicBezTo>
                    <a:pt x="467519" y="182562"/>
                    <a:pt x="490538" y="284162"/>
                    <a:pt x="490538" y="414337"/>
                  </a:cubicBezTo>
                  <a:cubicBezTo>
                    <a:pt x="490538" y="544512"/>
                    <a:pt x="467519" y="646906"/>
                    <a:pt x="421481" y="721518"/>
                  </a:cubicBezTo>
                  <a:cubicBezTo>
                    <a:pt x="375444" y="796131"/>
                    <a:pt x="317500" y="833437"/>
                    <a:pt x="247650" y="833437"/>
                  </a:cubicBezTo>
                  <a:cubicBezTo>
                    <a:pt x="177800" y="833437"/>
                    <a:pt x="119063" y="796925"/>
                    <a:pt x="71438" y="723900"/>
                  </a:cubicBezTo>
                  <a:cubicBezTo>
                    <a:pt x="23813" y="650875"/>
                    <a:pt x="0" y="547687"/>
                    <a:pt x="0" y="414337"/>
                  </a:cubicBezTo>
                  <a:cubicBezTo>
                    <a:pt x="0" y="290512"/>
                    <a:pt x="23019" y="190500"/>
                    <a:pt x="69056" y="114300"/>
                  </a:cubicBezTo>
                  <a:cubicBezTo>
                    <a:pt x="115094" y="38100"/>
                    <a:pt x="174625" y="0"/>
                    <a:pt x="247650" y="0"/>
                  </a:cubicBezTo>
                  <a:close/>
                </a:path>
              </a:pathLst>
            </a:custGeom>
            <a:solidFill>
              <a:srgbClr val="AD612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9600" dirty="0">
                <a:solidFill>
                  <a:srgbClr val="AD6126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67C5621-C20E-4391-99FC-3930B493DE71}"/>
                </a:ext>
              </a:extLst>
            </p:cNvPr>
            <p:cNvCxnSpPr/>
            <p:nvPr/>
          </p:nvCxnSpPr>
          <p:spPr>
            <a:xfrm flipH="1">
              <a:off x="7557928" y="4047706"/>
              <a:ext cx="915799" cy="559470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35000">
                    <a:schemeClr val="accent1">
                      <a:lumMod val="20000"/>
                      <a:lumOff val="80000"/>
                    </a:schemeClr>
                  </a:gs>
                  <a:gs pos="68000">
                    <a:srgbClr val="AF8461"/>
                  </a:gs>
                  <a:gs pos="100000">
                    <a:srgbClr val="AD612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>
            <a:hlinkClick r:id="rId6" action="ppaction://hlinksldjump"/>
            <a:extLst>
              <a:ext uri="{FF2B5EF4-FFF2-40B4-BE49-F238E27FC236}">
                <a16:creationId xmlns:a16="http://schemas.microsoft.com/office/drawing/2014/main" id="{03939A60-D78B-47F9-8D9E-B559B39C2A33}"/>
              </a:ext>
            </a:extLst>
          </p:cNvPr>
          <p:cNvSpPr txBox="1"/>
          <p:nvPr/>
        </p:nvSpPr>
        <p:spPr>
          <a:xfrm>
            <a:off x="8914456" y="539985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/>
            </a:lvl1pPr>
          </a:lstStyle>
          <a:p>
            <a:r>
              <a:rPr lang="zh-CN" altLang="en-US" dirty="0">
                <a:hlinkClick r:id="rId7" action="ppaction://hlinksldjump"/>
              </a:rPr>
              <a:t>课后作业</a:t>
            </a:r>
            <a:endParaRPr lang="zh-CN" altLang="en-US" dirty="0"/>
          </a:p>
        </p:txBody>
      </p:sp>
      <p:sp>
        <p:nvSpPr>
          <p:cNvPr id="21" name="文本框 20">
            <a:hlinkClick r:id="rId6" action="ppaction://hlinksldjump"/>
            <a:extLst>
              <a:ext uri="{FF2B5EF4-FFF2-40B4-BE49-F238E27FC236}">
                <a16:creationId xmlns:a16="http://schemas.microsoft.com/office/drawing/2014/main" id="{03939A60-D78B-47F9-8D9E-B559B39C2A33}"/>
              </a:ext>
            </a:extLst>
          </p:cNvPr>
          <p:cNvSpPr txBox="1"/>
          <p:nvPr/>
        </p:nvSpPr>
        <p:spPr>
          <a:xfrm>
            <a:off x="8847803" y="449865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/>
            </a:lvl1pPr>
          </a:lstStyle>
          <a:p>
            <a:r>
              <a:rPr lang="zh-CN" altLang="en-US" dirty="0">
                <a:hlinkClick r:id="rId8" action="ppaction://hlinksldjump"/>
              </a:rPr>
              <a:t>课堂练习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98467" y="4960320"/>
            <a:ext cx="1682642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45290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192836" y="3863679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/>
              <a:t>背景环境效果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7655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06517" y="982156"/>
            <a:ext cx="8622308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/>
              <a:t>“环境”选项卡主要是控制物体四周的效果。现实中常见的环境效果有很多，如大雾、扬尘、光线等，</a:t>
            </a:r>
            <a:r>
              <a:rPr lang="en-US" altLang="zh-CN" dirty="0"/>
              <a:t>3ds max</a:t>
            </a:r>
            <a:r>
              <a:rPr lang="zh-CN" altLang="en-US" dirty="0"/>
              <a:t>中的环境也是一样，可以指定和调整环境。在菜单栏中执行“渲染＞环境”命令，即可打开“环境和效果”面板，该面板中主要包括“公用参数”、“曝光控制”以及“大气”</a:t>
            </a:r>
            <a:r>
              <a:rPr lang="en-US" altLang="zh-CN" dirty="0"/>
              <a:t>3</a:t>
            </a:r>
            <a:r>
              <a:rPr lang="zh-CN" altLang="en-US" dirty="0"/>
              <a:t>个卷展栏，以及一个曝光控制参数卷展栏。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6942" y="3361460"/>
            <a:ext cx="5985035" cy="26600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06517" y="982156"/>
            <a:ext cx="8622308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8.1.2  </a:t>
            </a:r>
            <a:r>
              <a:rPr lang="zh-CN" altLang="en-US" b="1" dirty="0"/>
              <a:t>曝光控制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/>
              <a:t>曝光控制可以补偿显示器有限的动态范围。显示器的动态范围大约有两个数量级。显示器上显示的最亮颜色要比最暗颜色亮大约</a:t>
            </a:r>
            <a:r>
              <a:rPr lang="en-US" altLang="zh-CN" dirty="0"/>
              <a:t>100</a:t>
            </a:r>
            <a:r>
              <a:rPr lang="zh-CN" altLang="en-US" dirty="0"/>
              <a:t>倍。比较而言，眼睛可以感知大约</a:t>
            </a:r>
            <a:r>
              <a:rPr lang="en-US" altLang="zh-CN" dirty="0"/>
              <a:t>16</a:t>
            </a:r>
            <a:r>
              <a:rPr lang="zh-CN" altLang="en-US" dirty="0"/>
              <a:t>个数量级的动态范围。可以感知的最亮的颜色比最暗的颜色亮大约</a:t>
            </a:r>
            <a:r>
              <a:rPr lang="en-US" altLang="zh-CN" dirty="0"/>
              <a:t>10</a:t>
            </a:r>
            <a:r>
              <a:rPr lang="zh-CN" altLang="en-US" dirty="0"/>
              <a:t>的</a:t>
            </a:r>
            <a:r>
              <a:rPr lang="en-US" altLang="zh-CN" dirty="0"/>
              <a:t>16</a:t>
            </a:r>
            <a:r>
              <a:rPr lang="zh-CN" altLang="en-US" dirty="0"/>
              <a:t>次方倍。曝光控制调整颜色，使颜色可以更好地模拟眼睛的大动态范围，同时仍适合可以渲染的颜色范围。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212" y="4148703"/>
            <a:ext cx="4472549" cy="192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537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713843" y="3918327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/>
              <a:t>大气效果</a:t>
            </a:r>
            <a:endParaRPr lang="zh-CN" altLang="en-US" sz="4800" b="1" dirty="0">
              <a:latin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455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42234" y="1118091"/>
            <a:ext cx="8218130" cy="378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/>
              <a:t>大气效果是指环境大气的效果，</a:t>
            </a:r>
            <a:r>
              <a:rPr lang="en-US" altLang="zh-CN" dirty="0"/>
              <a:t>3ds max</a:t>
            </a:r>
            <a:r>
              <a:rPr lang="zh-CN" altLang="en-US" dirty="0"/>
              <a:t>提供了火效果、雾、体积雾和体积光四种类型，其参数设置面板。各参数含义介绍如下：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效果：显示已经添加效果名称。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名称：为列表中的效果自定义名称。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添加：单击该按钮可以打开“添加大气效果”对话框，在该对话框中可以添加需要的大气效果，如图</a:t>
            </a:r>
            <a:r>
              <a:rPr lang="en-US" altLang="zh-CN" dirty="0"/>
              <a:t>8-6</a:t>
            </a:r>
            <a:r>
              <a:rPr lang="zh-CN" altLang="en-US" dirty="0"/>
              <a:t>所示。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删除：单击该按钮可以删除选中的大气效果。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上移</a:t>
            </a:r>
            <a:r>
              <a:rPr lang="en-US" altLang="zh-CN" dirty="0"/>
              <a:t>/</a:t>
            </a:r>
            <a:r>
              <a:rPr lang="zh-CN" altLang="en-US" dirty="0"/>
              <a:t>下移：更改大气效果的应用顺序。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合并：合并其他</a:t>
            </a:r>
            <a:r>
              <a:rPr lang="en-US" altLang="zh-CN" dirty="0"/>
              <a:t>3ds max</a:t>
            </a:r>
            <a:r>
              <a:rPr lang="zh-CN" altLang="en-US" dirty="0"/>
              <a:t>场景文件中的效果。</a:t>
            </a:r>
          </a:p>
        </p:txBody>
      </p:sp>
    </p:spTree>
    <p:extLst>
      <p:ext uri="{BB962C8B-B14F-4D97-AF65-F5344CB8AC3E}">
        <p14:creationId xmlns:p14="http://schemas.microsoft.com/office/powerpoint/2010/main" val="726303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37173" y="986146"/>
            <a:ext cx="8688857" cy="143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200000"/>
              </a:lnSpc>
            </a:pPr>
            <a:r>
              <a:rPr lang="zh-CN" altLang="en-US" sz="2800" b="1" dirty="0"/>
              <a:t>上手操作：制作篝火效果</a:t>
            </a:r>
          </a:p>
          <a:p>
            <a:pPr indent="457200">
              <a:lnSpc>
                <a:spcPct val="200000"/>
              </a:lnSpc>
            </a:pPr>
            <a:r>
              <a:rPr lang="zh-CN" altLang="en-US" dirty="0"/>
              <a:t>本案例将利用大气效果中的火效果制作场景中的篝火效果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851" y="2728491"/>
            <a:ext cx="8576577" cy="3256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961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973</Words>
  <Application>Microsoft Office PowerPoint</Application>
  <PresentationFormat>宽屏</PresentationFormat>
  <Paragraphs>72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等线</vt:lpstr>
      <vt:lpstr>等线 Light</vt:lpstr>
      <vt:lpstr>幼圆</vt:lpstr>
      <vt:lpstr>站酷小薇LOGO体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dcterms:created xsi:type="dcterms:W3CDTF">2020-06-26T11:31:00Z</dcterms:created>
  <dcterms:modified xsi:type="dcterms:W3CDTF">2021-12-13T03:15:54Z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