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293" r:id="rId3"/>
    <p:sldId id="292" r:id="rId4"/>
    <p:sldId id="290" r:id="rId5"/>
    <p:sldId id="273" r:id="rId6"/>
    <p:sldId id="435" r:id="rId7"/>
    <p:sldId id="291" r:id="rId8"/>
    <p:sldId id="347" r:id="rId9"/>
    <p:sldId id="352" r:id="rId10"/>
    <p:sldId id="302" r:id="rId11"/>
    <p:sldId id="320" r:id="rId12"/>
    <p:sldId id="423" r:id="rId13"/>
    <p:sldId id="424" r:id="rId14"/>
    <p:sldId id="425" r:id="rId15"/>
    <p:sldId id="426" r:id="rId16"/>
    <p:sldId id="427" r:id="rId17"/>
    <p:sldId id="436" r:id="rId18"/>
    <p:sldId id="437" r:id="rId19"/>
    <p:sldId id="438" r:id="rId20"/>
    <p:sldId id="443" r:id="rId21"/>
    <p:sldId id="444" r:id="rId22"/>
    <p:sldId id="329" r:id="rId23"/>
    <p:sldId id="330" r:id="rId24"/>
    <p:sldId id="415" r:id="rId25"/>
    <p:sldId id="331" r:id="rId26"/>
    <p:sldId id="357" r:id="rId27"/>
    <p:sldId id="370" r:id="rId28"/>
    <p:sldId id="371" r:id="rId29"/>
    <p:sldId id="286"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9" autoAdjust="0"/>
    <p:restoredTop sz="94660"/>
  </p:normalViewPr>
  <p:slideViewPr>
    <p:cSldViewPr snapToGrid="0">
      <p:cViewPr varScale="1">
        <p:scale>
          <a:sx n="114" d="100"/>
          <a:sy n="114" d="100"/>
        </p:scale>
        <p:origin x="300"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slide" Target="slide17.xml"/><Relationship Id="rId3" Type="http://schemas.openxmlformats.org/officeDocument/2006/relationships/slide" Target="slide7.xml"/><Relationship Id="rId7" Type="http://schemas.openxmlformats.org/officeDocument/2006/relationships/slide" Target="slide24.xml"/><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651168" y="4172407"/>
            <a:ext cx="11305299" cy="1015663"/>
          </a:xfrm>
          <a:prstGeom prst="rect">
            <a:avLst/>
          </a:prstGeom>
          <a:noFill/>
        </p:spPr>
        <p:txBody>
          <a:bodyPr wrap="square" rtlCol="0">
            <a:spAutoFit/>
          </a:bodyPr>
          <a:lstStyle/>
          <a:p>
            <a:r>
              <a:rPr lang="zh-CN" altLang="zh-CN" sz="6000" b="1" dirty="0">
                <a:solidFill>
                  <a:schemeClr val="bg1"/>
                </a:solidFill>
              </a:rPr>
              <a:t>第</a:t>
            </a:r>
            <a:r>
              <a:rPr lang="en-US" altLang="zh-CN" sz="6000" b="1" dirty="0">
                <a:solidFill>
                  <a:schemeClr val="bg1"/>
                </a:solidFill>
              </a:rPr>
              <a:t>5</a:t>
            </a:r>
            <a:r>
              <a:rPr lang="zh-CN" altLang="zh-CN" sz="6000" b="1" dirty="0">
                <a:solidFill>
                  <a:schemeClr val="bg1"/>
                </a:solidFill>
              </a:rPr>
              <a:t>章</a:t>
            </a:r>
            <a:r>
              <a:rPr lang="en-US" altLang="zh-CN" sz="6000" b="1" dirty="0">
                <a:solidFill>
                  <a:schemeClr val="bg1"/>
                </a:solidFill>
              </a:rPr>
              <a:t>      </a:t>
            </a:r>
            <a:r>
              <a:rPr lang="zh-CN" altLang="en-US" sz="6000" b="1" dirty="0">
                <a:solidFill>
                  <a:schemeClr val="bg1"/>
                </a:solidFill>
              </a:rPr>
              <a:t>灯光技术</a:t>
            </a:r>
            <a:endParaRPr lang="zh-CN" altLang="zh-CN" sz="6000" b="1" dirty="0">
              <a:solidFill>
                <a:schemeClr val="bg1"/>
              </a:solidFill>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68136" y="1073671"/>
            <a:ext cx="8055727" cy="2127634"/>
          </a:xfrm>
          <a:prstGeom prst="rect">
            <a:avLst/>
          </a:prstGeom>
          <a:noFill/>
        </p:spPr>
        <p:txBody>
          <a:bodyPr wrap="square" rtlCol="0">
            <a:spAutoFit/>
          </a:bodyPr>
          <a:lstStyle/>
          <a:p>
            <a:pPr indent="457200">
              <a:lnSpc>
                <a:spcPct val="150000"/>
              </a:lnSpc>
            </a:pPr>
            <a:r>
              <a:rPr lang="en-US" altLang="zh-CN" b="1" dirty="0"/>
              <a:t>5.2.3  </a:t>
            </a:r>
            <a:r>
              <a:rPr lang="zh-CN" altLang="en-US" b="1" dirty="0"/>
              <a:t>泛光灯</a:t>
            </a:r>
          </a:p>
          <a:p>
            <a:pPr indent="457200">
              <a:lnSpc>
                <a:spcPct val="150000"/>
              </a:lnSpc>
            </a:pPr>
            <a:r>
              <a:rPr lang="zh-CN" altLang="en-US" dirty="0"/>
              <a:t>“泛光”的特点是以一个点为发光中心，向外均匀地发散光线，常用来制作灯泡灯光、蜡烛光等。“泛光”的主要参数包括“常规参数”、“强度</a:t>
            </a:r>
            <a:r>
              <a:rPr lang="en-US" altLang="zh-CN" dirty="0"/>
              <a:t>/</a:t>
            </a:r>
            <a:r>
              <a:rPr lang="zh-CN" altLang="en-US" dirty="0"/>
              <a:t>颜色</a:t>
            </a:r>
            <a:r>
              <a:rPr lang="en-US" altLang="zh-CN" dirty="0"/>
              <a:t>/</a:t>
            </a:r>
            <a:r>
              <a:rPr lang="zh-CN" altLang="en-US" dirty="0"/>
              <a:t>衰减”、“高级效果”、“阴影参数”、“阴影贴图参数”。其参数含义与聚光灯参数基本一致，这里不再重复讲解。</a:t>
            </a:r>
          </a:p>
        </p:txBody>
      </p:sp>
    </p:spTree>
    <p:extLst>
      <p:ext uri="{BB962C8B-B14F-4D97-AF65-F5344CB8AC3E}">
        <p14:creationId xmlns:p14="http://schemas.microsoft.com/office/powerpoint/2010/main" val="22827084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66748"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368784" y="3918327"/>
            <a:ext cx="3262432" cy="830997"/>
          </a:xfrm>
          <a:prstGeom prst="rect">
            <a:avLst/>
          </a:prstGeom>
        </p:spPr>
        <p:txBody>
          <a:bodyPr wrap="none">
            <a:spAutoFit/>
          </a:bodyPr>
          <a:lstStyle/>
          <a:p>
            <a:pPr algn="ctr"/>
            <a:r>
              <a:rPr lang="zh-CN" altLang="en-US" sz="4800" b="1"/>
              <a:t>光度学光源</a:t>
            </a:r>
            <a:endParaRPr lang="zh-CN" altLang="en-US" sz="4800" b="1" dirty="0">
              <a:latin typeface="+mn-ea"/>
            </a:endParaRPr>
          </a:p>
        </p:txBody>
      </p:sp>
      <p:sp>
        <p:nvSpPr>
          <p:cNvPr id="9" name="文本框 8">
            <a:extLst>
              <a:ext uri="{FF2B5EF4-FFF2-40B4-BE49-F238E27FC236}">
                <a16:creationId xmlns:a16="http://schemas.microsoft.com/office/drawing/2014/main" id="{2D07892B-112A-447F-A403-0FB3F531FC11}"/>
              </a:ext>
            </a:extLst>
          </p:cNvPr>
          <p:cNvSpPr txBox="1"/>
          <p:nvPr/>
        </p:nvSpPr>
        <p:spPr>
          <a:xfrm>
            <a:off x="17793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8505487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8100610" cy="1712135"/>
          </a:xfrm>
          <a:prstGeom prst="rect">
            <a:avLst/>
          </a:prstGeom>
          <a:noFill/>
        </p:spPr>
        <p:txBody>
          <a:bodyPr wrap="square" rtlCol="0">
            <a:spAutoFit/>
          </a:bodyPr>
          <a:lstStyle/>
          <a:p>
            <a:pPr indent="457200">
              <a:lnSpc>
                <a:spcPct val="150000"/>
              </a:lnSpc>
            </a:pPr>
            <a:r>
              <a:rPr lang="en-US" altLang="zh-CN" b="1" dirty="0"/>
              <a:t>5.3.1  </a:t>
            </a:r>
            <a:r>
              <a:rPr lang="zh-CN" altLang="en-US" b="1" dirty="0"/>
              <a:t>目标灯光</a:t>
            </a:r>
          </a:p>
          <a:p>
            <a:pPr indent="457200">
              <a:lnSpc>
                <a:spcPct val="150000"/>
              </a:lnSpc>
            </a:pPr>
            <a:r>
              <a:rPr lang="zh-CN" altLang="en-US" dirty="0"/>
              <a:t>“目标灯光是效果图制作中非常常用的一种灯光类型，常用来模拟制作射灯、筒灯等，可以增加画面的灯光层次。用户可以在该对象的参数面板中选择不同的模板和类型，如</a:t>
            </a:r>
            <a:r>
              <a:rPr lang="en-US" altLang="zh-CN" dirty="0"/>
              <a:t>40W </a:t>
            </a:r>
            <a:r>
              <a:rPr lang="zh-CN" altLang="en-US" dirty="0"/>
              <a:t>强度的灯或线性灯光类型。</a:t>
            </a:r>
          </a:p>
        </p:txBody>
      </p:sp>
      <p:pic>
        <p:nvPicPr>
          <p:cNvPr id="3" name="图片 2">
            <a:extLst>
              <a:ext uri="{FF2B5EF4-FFF2-40B4-BE49-F238E27FC236}">
                <a16:creationId xmlns:a16="http://schemas.microsoft.com/office/drawing/2014/main" id="{112F65D1-366D-4AF8-A47A-AB93CB119628}"/>
              </a:ext>
            </a:extLst>
          </p:cNvPr>
          <p:cNvPicPr>
            <a:picLocks noChangeAspect="1"/>
          </p:cNvPicPr>
          <p:nvPr/>
        </p:nvPicPr>
        <p:blipFill>
          <a:blip r:embed="rId2"/>
          <a:stretch>
            <a:fillRect/>
          </a:stretch>
        </p:blipFill>
        <p:spPr>
          <a:xfrm>
            <a:off x="3489820" y="3309684"/>
            <a:ext cx="4924143" cy="2960922"/>
          </a:xfrm>
          <a:prstGeom prst="rect">
            <a:avLst/>
          </a:prstGeom>
        </p:spPr>
      </p:pic>
    </p:spTree>
    <p:extLst>
      <p:ext uri="{BB962C8B-B14F-4D97-AF65-F5344CB8AC3E}">
        <p14:creationId xmlns:p14="http://schemas.microsoft.com/office/powerpoint/2010/main" val="17425710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8100610" cy="1296637"/>
          </a:xfrm>
          <a:prstGeom prst="rect">
            <a:avLst/>
          </a:prstGeom>
          <a:noFill/>
        </p:spPr>
        <p:txBody>
          <a:bodyPr wrap="square" rtlCol="0">
            <a:spAutoFit/>
          </a:bodyPr>
          <a:lstStyle/>
          <a:p>
            <a:pPr indent="457200">
              <a:lnSpc>
                <a:spcPct val="150000"/>
              </a:lnSpc>
            </a:pPr>
            <a:r>
              <a:rPr lang="en-US" altLang="zh-CN" b="1" dirty="0"/>
              <a:t>1.</a:t>
            </a:r>
            <a:r>
              <a:rPr lang="zh-CN" altLang="en-US" b="1" dirty="0"/>
              <a:t>常规参数</a:t>
            </a:r>
          </a:p>
          <a:p>
            <a:pPr indent="457200">
              <a:lnSpc>
                <a:spcPct val="150000"/>
              </a:lnSpc>
            </a:pPr>
            <a:r>
              <a:rPr lang="zh-CN" altLang="en-US" dirty="0"/>
              <a:t>该卷展栏中的参数用于启用和禁用灯光及阴影，并排除或包含场景中的对象。通过它们，用户还可以设置灯光分布的类型。</a:t>
            </a:r>
          </a:p>
        </p:txBody>
      </p:sp>
      <p:pic>
        <p:nvPicPr>
          <p:cNvPr id="3" name="图片 2">
            <a:extLst>
              <a:ext uri="{FF2B5EF4-FFF2-40B4-BE49-F238E27FC236}">
                <a16:creationId xmlns:a16="http://schemas.microsoft.com/office/drawing/2014/main" id="{0DC77C1E-C849-4E90-8A04-B007FCFAB337}"/>
              </a:ext>
            </a:extLst>
          </p:cNvPr>
          <p:cNvPicPr>
            <a:picLocks noChangeAspect="1"/>
          </p:cNvPicPr>
          <p:nvPr/>
        </p:nvPicPr>
        <p:blipFill>
          <a:blip r:embed="rId2"/>
          <a:stretch>
            <a:fillRect/>
          </a:stretch>
        </p:blipFill>
        <p:spPr>
          <a:xfrm>
            <a:off x="4412732" y="2726999"/>
            <a:ext cx="2984226" cy="3521387"/>
          </a:xfrm>
          <a:prstGeom prst="rect">
            <a:avLst/>
          </a:prstGeom>
        </p:spPr>
      </p:pic>
    </p:spTree>
    <p:extLst>
      <p:ext uri="{BB962C8B-B14F-4D97-AF65-F5344CB8AC3E}">
        <p14:creationId xmlns:p14="http://schemas.microsoft.com/office/powerpoint/2010/main" val="32158390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8100610" cy="1712135"/>
          </a:xfrm>
          <a:prstGeom prst="rect">
            <a:avLst/>
          </a:prstGeom>
          <a:noFill/>
        </p:spPr>
        <p:txBody>
          <a:bodyPr wrap="square" rtlCol="0">
            <a:spAutoFit/>
          </a:bodyPr>
          <a:lstStyle/>
          <a:p>
            <a:pPr indent="457200">
              <a:lnSpc>
                <a:spcPct val="150000"/>
              </a:lnSpc>
            </a:pPr>
            <a:r>
              <a:rPr lang="en-US" altLang="zh-CN" b="1" dirty="0"/>
              <a:t>2.</a:t>
            </a:r>
            <a:r>
              <a:rPr lang="zh-CN" altLang="en-US" b="1" dirty="0"/>
              <a:t>分布（光度学</a:t>
            </a:r>
            <a:r>
              <a:rPr lang="en-US" altLang="zh-CN" b="1" dirty="0"/>
              <a:t>Web</a:t>
            </a:r>
            <a:r>
              <a:rPr lang="zh-CN" altLang="en-US" b="1" dirty="0"/>
              <a:t>）</a:t>
            </a:r>
          </a:p>
          <a:p>
            <a:pPr indent="457200">
              <a:lnSpc>
                <a:spcPct val="150000"/>
              </a:lnSpc>
            </a:pPr>
            <a:r>
              <a:rPr lang="zh-CN" altLang="en-US" dirty="0"/>
              <a:t>光度学</a:t>
            </a:r>
            <a:r>
              <a:rPr lang="en-US" altLang="zh-CN" dirty="0"/>
              <a:t>Web</a:t>
            </a:r>
            <a:r>
              <a:rPr lang="zh-CN" altLang="en-US" dirty="0"/>
              <a:t>分布是以</a:t>
            </a:r>
            <a:r>
              <a:rPr lang="en-US" altLang="zh-CN" dirty="0"/>
              <a:t>3D</a:t>
            </a:r>
            <a:r>
              <a:rPr lang="zh-CN" altLang="en-US" dirty="0"/>
              <a:t>的形式表示灯光的强度，当使用光域网分布创建或选择光度学灯光时，“修改”面板上将显示“分布</a:t>
            </a:r>
            <a:r>
              <a:rPr lang="en-US" altLang="zh-CN" dirty="0"/>
              <a:t>(</a:t>
            </a:r>
            <a:r>
              <a:rPr lang="zh-CN" altLang="en-US" dirty="0"/>
              <a:t>光度学</a:t>
            </a:r>
            <a:r>
              <a:rPr lang="en-US" altLang="zh-CN" dirty="0"/>
              <a:t>Web)”</a:t>
            </a:r>
            <a:r>
              <a:rPr lang="zh-CN" altLang="en-US" dirty="0"/>
              <a:t>卷展栏，使用这些参数选择光域网文件并调整 </a:t>
            </a:r>
            <a:r>
              <a:rPr lang="en-US" altLang="zh-CN" dirty="0"/>
              <a:t>web </a:t>
            </a:r>
            <a:r>
              <a:rPr lang="zh-CN" altLang="en-US" dirty="0"/>
              <a:t>的方向。</a:t>
            </a:r>
          </a:p>
        </p:txBody>
      </p:sp>
      <p:pic>
        <p:nvPicPr>
          <p:cNvPr id="4" name="图片 3">
            <a:extLst>
              <a:ext uri="{FF2B5EF4-FFF2-40B4-BE49-F238E27FC236}">
                <a16:creationId xmlns:a16="http://schemas.microsoft.com/office/drawing/2014/main" id="{60824822-932C-41C7-B152-3283A69EFB8A}"/>
              </a:ext>
            </a:extLst>
          </p:cNvPr>
          <p:cNvPicPr>
            <a:picLocks noChangeAspect="1"/>
          </p:cNvPicPr>
          <p:nvPr/>
        </p:nvPicPr>
        <p:blipFill>
          <a:blip r:embed="rId2"/>
          <a:stretch>
            <a:fillRect/>
          </a:stretch>
        </p:blipFill>
        <p:spPr>
          <a:xfrm>
            <a:off x="4312242" y="2950738"/>
            <a:ext cx="2862519" cy="3050567"/>
          </a:xfrm>
          <a:prstGeom prst="rect">
            <a:avLst/>
          </a:prstGeom>
        </p:spPr>
      </p:pic>
    </p:spTree>
    <p:extLst>
      <p:ext uri="{BB962C8B-B14F-4D97-AF65-F5344CB8AC3E}">
        <p14:creationId xmlns:p14="http://schemas.microsoft.com/office/powerpoint/2010/main" val="18074777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8100610" cy="1296637"/>
          </a:xfrm>
          <a:prstGeom prst="rect">
            <a:avLst/>
          </a:prstGeom>
          <a:noFill/>
        </p:spPr>
        <p:txBody>
          <a:bodyPr wrap="square" rtlCol="0">
            <a:spAutoFit/>
          </a:bodyPr>
          <a:lstStyle/>
          <a:p>
            <a:pPr indent="457200">
              <a:lnSpc>
                <a:spcPct val="150000"/>
              </a:lnSpc>
            </a:pPr>
            <a:r>
              <a:rPr lang="en-US" altLang="zh-CN" b="1" dirty="0"/>
              <a:t>3.</a:t>
            </a:r>
            <a:r>
              <a:rPr lang="zh-CN" altLang="en-US" b="1" dirty="0"/>
              <a:t>强度</a:t>
            </a:r>
            <a:r>
              <a:rPr lang="en-US" altLang="zh-CN" b="1" dirty="0"/>
              <a:t>/</a:t>
            </a:r>
            <a:r>
              <a:rPr lang="zh-CN" altLang="en-US" b="1" dirty="0"/>
              <a:t>颜色</a:t>
            </a:r>
            <a:r>
              <a:rPr lang="en-US" altLang="zh-CN" b="1" dirty="0"/>
              <a:t>/</a:t>
            </a:r>
            <a:r>
              <a:rPr lang="zh-CN" altLang="en-US" b="1" dirty="0"/>
              <a:t>衰减</a:t>
            </a:r>
          </a:p>
          <a:p>
            <a:pPr indent="457200">
              <a:lnSpc>
                <a:spcPct val="150000"/>
              </a:lnSpc>
            </a:pPr>
            <a:r>
              <a:rPr lang="zh-CN" altLang="en-US" dirty="0"/>
              <a:t>通过“强度</a:t>
            </a:r>
            <a:r>
              <a:rPr lang="en-US" altLang="zh-CN" dirty="0"/>
              <a:t>/</a:t>
            </a:r>
            <a:r>
              <a:rPr lang="zh-CN" altLang="en-US" dirty="0"/>
              <a:t>颜色</a:t>
            </a:r>
            <a:r>
              <a:rPr lang="en-US" altLang="zh-CN" dirty="0"/>
              <a:t>/</a:t>
            </a:r>
            <a:r>
              <a:rPr lang="zh-CN" altLang="en-US" dirty="0"/>
              <a:t>衰减”卷展栏，您可以设置灯光的颜色和强度。此外，用户还可以选择设置衰减极限。</a:t>
            </a:r>
            <a:endParaRPr lang="en-US" altLang="zh-CN" dirty="0"/>
          </a:p>
        </p:txBody>
      </p:sp>
      <p:pic>
        <p:nvPicPr>
          <p:cNvPr id="3" name="图片 2">
            <a:extLst>
              <a:ext uri="{FF2B5EF4-FFF2-40B4-BE49-F238E27FC236}">
                <a16:creationId xmlns:a16="http://schemas.microsoft.com/office/drawing/2014/main" id="{D89826F9-965B-4FB5-AC6A-71765F561121}"/>
              </a:ext>
            </a:extLst>
          </p:cNvPr>
          <p:cNvPicPr>
            <a:picLocks noChangeAspect="1"/>
          </p:cNvPicPr>
          <p:nvPr/>
        </p:nvPicPr>
        <p:blipFill>
          <a:blip r:embed="rId2"/>
          <a:stretch>
            <a:fillRect/>
          </a:stretch>
        </p:blipFill>
        <p:spPr>
          <a:xfrm>
            <a:off x="4812483" y="2942439"/>
            <a:ext cx="1823634" cy="3274554"/>
          </a:xfrm>
          <a:prstGeom prst="rect">
            <a:avLst/>
          </a:prstGeom>
        </p:spPr>
      </p:pic>
    </p:spTree>
    <p:extLst>
      <p:ext uri="{BB962C8B-B14F-4D97-AF65-F5344CB8AC3E}">
        <p14:creationId xmlns:p14="http://schemas.microsoft.com/office/powerpoint/2010/main" val="32840802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8100610" cy="1296637"/>
          </a:xfrm>
          <a:prstGeom prst="rect">
            <a:avLst/>
          </a:prstGeom>
          <a:noFill/>
        </p:spPr>
        <p:txBody>
          <a:bodyPr wrap="square" rtlCol="0">
            <a:spAutoFit/>
          </a:bodyPr>
          <a:lstStyle/>
          <a:p>
            <a:pPr indent="457200">
              <a:lnSpc>
                <a:spcPct val="150000"/>
              </a:lnSpc>
            </a:pPr>
            <a:r>
              <a:rPr lang="en-US" altLang="zh-CN" b="1" dirty="0"/>
              <a:t>5.3.2  </a:t>
            </a:r>
            <a:r>
              <a:rPr lang="zh-CN" altLang="en-US" b="1" dirty="0"/>
              <a:t>自由灯光</a:t>
            </a:r>
          </a:p>
          <a:p>
            <a:pPr indent="457200">
              <a:lnSpc>
                <a:spcPct val="150000"/>
              </a:lnSpc>
            </a:pPr>
            <a:r>
              <a:rPr lang="zh-CN" altLang="en-US" dirty="0"/>
              <a:t>“自由灯光”与“目标灯光”相似，唯一的区别就在于“自由灯光”没有目标点。</a:t>
            </a:r>
          </a:p>
        </p:txBody>
      </p:sp>
      <p:pic>
        <p:nvPicPr>
          <p:cNvPr id="3" name="图片 2">
            <a:extLst>
              <a:ext uri="{FF2B5EF4-FFF2-40B4-BE49-F238E27FC236}">
                <a16:creationId xmlns:a16="http://schemas.microsoft.com/office/drawing/2014/main" id="{FA6A5F90-CC7F-48C0-8EF8-625CDB5530A0}"/>
              </a:ext>
            </a:extLst>
          </p:cNvPr>
          <p:cNvPicPr>
            <a:picLocks noChangeAspect="1"/>
          </p:cNvPicPr>
          <p:nvPr/>
        </p:nvPicPr>
        <p:blipFill>
          <a:blip r:embed="rId2"/>
          <a:stretch>
            <a:fillRect/>
          </a:stretch>
        </p:blipFill>
        <p:spPr>
          <a:xfrm>
            <a:off x="3481431" y="3068847"/>
            <a:ext cx="4636447" cy="2837691"/>
          </a:xfrm>
          <a:prstGeom prst="rect">
            <a:avLst/>
          </a:prstGeom>
        </p:spPr>
      </p:pic>
    </p:spTree>
    <p:extLst>
      <p:ext uri="{BB962C8B-B14F-4D97-AF65-F5344CB8AC3E}">
        <p14:creationId xmlns:p14="http://schemas.microsoft.com/office/powerpoint/2010/main" val="18362514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66748"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586792" y="3918327"/>
            <a:ext cx="2826415" cy="830997"/>
          </a:xfrm>
          <a:prstGeom prst="rect">
            <a:avLst/>
          </a:prstGeom>
        </p:spPr>
        <p:txBody>
          <a:bodyPr wrap="none">
            <a:spAutoFit/>
          </a:bodyPr>
          <a:lstStyle/>
          <a:p>
            <a:pPr algn="ctr"/>
            <a:r>
              <a:rPr lang="en-US" altLang="zh-CN" sz="4800" b="1"/>
              <a:t>VRay</a:t>
            </a:r>
            <a:r>
              <a:rPr lang="zh-CN" altLang="en-US" sz="4800" b="1"/>
              <a:t>光源</a:t>
            </a:r>
            <a:endParaRPr lang="zh-CN" altLang="en-US" sz="4800" b="1" dirty="0">
              <a:latin typeface="+mn-ea"/>
            </a:endParaRPr>
          </a:p>
        </p:txBody>
      </p:sp>
      <p:sp>
        <p:nvSpPr>
          <p:cNvPr id="9" name="文本框 8">
            <a:extLst>
              <a:ext uri="{FF2B5EF4-FFF2-40B4-BE49-F238E27FC236}">
                <a16:creationId xmlns:a16="http://schemas.microsoft.com/office/drawing/2014/main" id="{2D07892B-112A-447F-A403-0FB3F531FC11}"/>
              </a:ext>
            </a:extLst>
          </p:cNvPr>
          <p:cNvSpPr txBox="1"/>
          <p:nvPr/>
        </p:nvSpPr>
        <p:spPr>
          <a:xfrm>
            <a:off x="17793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5105070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8100610" cy="2958630"/>
          </a:xfrm>
          <a:prstGeom prst="rect">
            <a:avLst/>
          </a:prstGeom>
          <a:noFill/>
        </p:spPr>
        <p:txBody>
          <a:bodyPr wrap="square" rtlCol="0">
            <a:spAutoFit/>
          </a:bodyPr>
          <a:lstStyle/>
          <a:p>
            <a:pPr indent="457200">
              <a:lnSpc>
                <a:spcPct val="150000"/>
              </a:lnSpc>
            </a:pPr>
            <a:r>
              <a:rPr lang="en-US" altLang="zh-CN" dirty="0" err="1"/>
              <a:t>VRay</a:t>
            </a:r>
            <a:r>
              <a:rPr lang="zh-CN" altLang="en-US" dirty="0"/>
              <a:t>渲染器是最常用的渲染器，</a:t>
            </a:r>
            <a:r>
              <a:rPr lang="en-US" altLang="zh-CN" dirty="0"/>
              <a:t>VR-</a:t>
            </a:r>
            <a:r>
              <a:rPr lang="zh-CN" altLang="en-US" dirty="0"/>
              <a:t>灯光是</a:t>
            </a:r>
            <a:r>
              <a:rPr lang="en-US" altLang="zh-CN" dirty="0" err="1"/>
              <a:t>VRay</a:t>
            </a:r>
            <a:r>
              <a:rPr lang="zh-CN" altLang="en-US" dirty="0"/>
              <a:t>渲染器的专属灯光类型，</a:t>
            </a:r>
            <a:r>
              <a:rPr lang="en-US" altLang="zh-CN" dirty="0" err="1"/>
              <a:t>VRay</a:t>
            </a:r>
            <a:r>
              <a:rPr lang="zh-CN" altLang="en-US" dirty="0"/>
              <a:t>灯光包括“</a:t>
            </a:r>
            <a:r>
              <a:rPr lang="en-US" altLang="zh-CN" dirty="0"/>
              <a:t>VR-</a:t>
            </a:r>
            <a:r>
              <a:rPr lang="zh-CN" altLang="en-US" dirty="0"/>
              <a:t>灯光”、“</a:t>
            </a:r>
            <a:r>
              <a:rPr lang="en-US" altLang="zh-CN" dirty="0" err="1"/>
              <a:t>VRayIES</a:t>
            </a:r>
            <a:r>
              <a:rPr lang="en-US" altLang="zh-CN" dirty="0"/>
              <a:t>”</a:t>
            </a:r>
            <a:r>
              <a:rPr lang="zh-CN" altLang="en-US" dirty="0"/>
              <a:t>、“</a:t>
            </a:r>
            <a:r>
              <a:rPr lang="en-US" altLang="zh-CN" dirty="0"/>
              <a:t>VR-</a:t>
            </a:r>
            <a:r>
              <a:rPr lang="zh-CN" altLang="en-US" dirty="0"/>
              <a:t>环境灯光”、“</a:t>
            </a:r>
            <a:r>
              <a:rPr lang="en-US" altLang="zh-CN" dirty="0"/>
              <a:t>VR-</a:t>
            </a:r>
            <a:r>
              <a:rPr lang="zh-CN" altLang="en-US" dirty="0"/>
              <a:t>太阳”、四种类型，其中“</a:t>
            </a:r>
            <a:r>
              <a:rPr lang="en-US" altLang="zh-CN" dirty="0"/>
              <a:t>VR-</a:t>
            </a:r>
            <a:r>
              <a:rPr lang="zh-CN" altLang="en-US" dirty="0"/>
              <a:t>灯光”和“</a:t>
            </a:r>
            <a:r>
              <a:rPr lang="en-US" altLang="zh-CN" dirty="0"/>
              <a:t>VR-</a:t>
            </a:r>
            <a:r>
              <a:rPr lang="zh-CN" altLang="en-US" dirty="0"/>
              <a:t>太阳”最为常用。</a:t>
            </a:r>
          </a:p>
          <a:p>
            <a:pPr indent="457200">
              <a:lnSpc>
                <a:spcPct val="150000"/>
              </a:lnSpc>
            </a:pPr>
            <a:r>
              <a:rPr lang="en-US" altLang="zh-CN" b="1" dirty="0"/>
              <a:t>5.5.1  </a:t>
            </a:r>
            <a:r>
              <a:rPr lang="en-US" altLang="zh-CN" b="1" dirty="0" err="1"/>
              <a:t>VRay</a:t>
            </a:r>
            <a:r>
              <a:rPr lang="zh-CN" altLang="en-US" b="1" dirty="0"/>
              <a:t>灯光</a:t>
            </a:r>
          </a:p>
          <a:p>
            <a:pPr indent="457200">
              <a:lnSpc>
                <a:spcPct val="150000"/>
              </a:lnSpc>
            </a:pPr>
            <a:r>
              <a:rPr lang="zh-CN" altLang="en-US" dirty="0"/>
              <a:t>“</a:t>
            </a:r>
            <a:r>
              <a:rPr lang="en-US" altLang="zh-CN" dirty="0"/>
              <a:t>VR-</a:t>
            </a:r>
            <a:r>
              <a:rPr lang="zh-CN" altLang="en-US" dirty="0"/>
              <a:t>灯光”是“</a:t>
            </a:r>
            <a:r>
              <a:rPr lang="en-US" altLang="zh-CN" dirty="0" err="1"/>
              <a:t>VRay</a:t>
            </a:r>
            <a:r>
              <a:rPr lang="zh-CN" altLang="en-US" dirty="0"/>
              <a:t>渲染器”自带的灯光之一，它的使用频率比较高。默认的光源形状为具有光源指向的矩形光源，此外较为常用的还有球形光源和穹顶光源。</a:t>
            </a:r>
          </a:p>
        </p:txBody>
      </p:sp>
      <p:pic>
        <p:nvPicPr>
          <p:cNvPr id="2" name="图片 1">
            <a:extLst>
              <a:ext uri="{FF2B5EF4-FFF2-40B4-BE49-F238E27FC236}">
                <a16:creationId xmlns:a16="http://schemas.microsoft.com/office/drawing/2014/main" id="{AF5CC0D8-4045-4D5B-8B6C-314F77963BAD}"/>
              </a:ext>
            </a:extLst>
          </p:cNvPr>
          <p:cNvPicPr>
            <a:picLocks noChangeAspect="1"/>
          </p:cNvPicPr>
          <p:nvPr/>
        </p:nvPicPr>
        <p:blipFill>
          <a:blip r:embed="rId2"/>
          <a:stretch>
            <a:fillRect/>
          </a:stretch>
        </p:blipFill>
        <p:spPr>
          <a:xfrm>
            <a:off x="3758873" y="3841797"/>
            <a:ext cx="6299650" cy="2391222"/>
          </a:xfrm>
          <a:prstGeom prst="rect">
            <a:avLst/>
          </a:prstGeom>
        </p:spPr>
      </p:pic>
    </p:spTree>
    <p:extLst>
      <p:ext uri="{BB962C8B-B14F-4D97-AF65-F5344CB8AC3E}">
        <p14:creationId xmlns:p14="http://schemas.microsoft.com/office/powerpoint/2010/main" val="28825595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8100610" cy="1204304"/>
          </a:xfrm>
          <a:prstGeom prst="rect">
            <a:avLst/>
          </a:prstGeom>
          <a:noFill/>
        </p:spPr>
        <p:txBody>
          <a:bodyPr wrap="square" rtlCol="0">
            <a:spAutoFit/>
          </a:bodyPr>
          <a:lstStyle/>
          <a:p>
            <a:pPr indent="457200" algn="ctr">
              <a:lnSpc>
                <a:spcPct val="150000"/>
              </a:lnSpc>
            </a:pPr>
            <a:r>
              <a:rPr lang="zh-CN" altLang="en-US" sz="3200" b="1" dirty="0"/>
              <a:t>上手操作：模拟小台灯光源</a:t>
            </a:r>
          </a:p>
          <a:p>
            <a:pPr indent="457200">
              <a:lnSpc>
                <a:spcPct val="150000"/>
              </a:lnSpc>
            </a:pPr>
            <a:r>
              <a:rPr lang="zh-CN" altLang="en-US" b="1" dirty="0"/>
              <a:t>利用</a:t>
            </a:r>
            <a:r>
              <a:rPr lang="en-US" altLang="zh-CN" b="1" dirty="0" err="1"/>
              <a:t>VRay</a:t>
            </a:r>
            <a:r>
              <a:rPr lang="zh-CN" altLang="en-US" b="1" dirty="0"/>
              <a:t>灯光模拟一个小台灯的光源效果。</a:t>
            </a:r>
          </a:p>
        </p:txBody>
      </p:sp>
      <p:pic>
        <p:nvPicPr>
          <p:cNvPr id="11" name="图片 10">
            <a:extLst>
              <a:ext uri="{FF2B5EF4-FFF2-40B4-BE49-F238E27FC236}">
                <a16:creationId xmlns:a16="http://schemas.microsoft.com/office/drawing/2014/main" id="{2B4AE5FE-E0C4-4388-9050-2C30D323978F}"/>
              </a:ext>
            </a:extLst>
          </p:cNvPr>
          <p:cNvPicPr>
            <a:picLocks noChangeAspect="1"/>
          </p:cNvPicPr>
          <p:nvPr/>
        </p:nvPicPr>
        <p:blipFill>
          <a:blip r:embed="rId2"/>
          <a:stretch>
            <a:fillRect/>
          </a:stretch>
        </p:blipFill>
        <p:spPr>
          <a:xfrm>
            <a:off x="3923226" y="2385854"/>
            <a:ext cx="3749714" cy="3764696"/>
          </a:xfrm>
          <a:prstGeom prst="rect">
            <a:avLst/>
          </a:prstGeom>
        </p:spPr>
      </p:pic>
    </p:spTree>
    <p:extLst>
      <p:ext uri="{BB962C8B-B14F-4D97-AF65-F5344CB8AC3E}">
        <p14:creationId xmlns:p14="http://schemas.microsoft.com/office/powerpoint/2010/main" val="1092076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285521" y="1073671"/>
            <a:ext cx="1620957" cy="523220"/>
          </a:xfrm>
          <a:prstGeom prst="rect">
            <a:avLst/>
          </a:prstGeom>
          <a:noFill/>
        </p:spPr>
        <p:txBody>
          <a:bodyPr wrap="none" rtlCol="0">
            <a:spAutoFit/>
          </a:bodyPr>
          <a:lstStyle/>
          <a:p>
            <a:r>
              <a:rPr lang="zh-CN" altLang="zh-CN" sz="2800" b="1" dirty="0"/>
              <a:t>内容</a:t>
            </a:r>
            <a:r>
              <a:rPr lang="zh-CN" altLang="en-US" sz="2800" b="1" dirty="0"/>
              <a:t>导读</a:t>
            </a:r>
            <a:endParaRPr lang="zh-CN" altLang="zh-CN" sz="2800" dirty="0"/>
          </a:p>
        </p:txBody>
      </p:sp>
      <p:sp>
        <p:nvSpPr>
          <p:cNvPr id="11" name="文本框 10">
            <a:extLst>
              <a:ext uri="{FF2B5EF4-FFF2-40B4-BE49-F238E27FC236}">
                <a16:creationId xmlns:a16="http://schemas.microsoft.com/office/drawing/2014/main" id="{99E071AF-C086-4E56-96BE-D255ABC37703}"/>
              </a:ext>
            </a:extLst>
          </p:cNvPr>
          <p:cNvSpPr txBox="1"/>
          <p:nvPr/>
        </p:nvSpPr>
        <p:spPr>
          <a:xfrm>
            <a:off x="1559241" y="2324895"/>
            <a:ext cx="9235866" cy="1712135"/>
          </a:xfrm>
          <a:prstGeom prst="rect">
            <a:avLst/>
          </a:prstGeom>
          <a:noFill/>
        </p:spPr>
        <p:txBody>
          <a:bodyPr wrap="square" rtlCol="0">
            <a:spAutoFit/>
          </a:bodyPr>
          <a:lstStyle/>
          <a:p>
            <a:pPr indent="457200">
              <a:lnSpc>
                <a:spcPct val="150000"/>
              </a:lnSpc>
            </a:pPr>
            <a:r>
              <a:rPr lang="zh-CN" altLang="en-US" dirty="0"/>
              <a:t>灯光是模拟自然光照最重要的手段，可以直接影响到场景物体的光泽度、色彩度和饱和度，并且对物体的材质也能产生必要的烘托效果。可以说灯光是画面视觉信息与视觉造型的基础，是</a:t>
            </a:r>
            <a:r>
              <a:rPr lang="en-US" altLang="zh-CN" dirty="0"/>
              <a:t>3ds max</a:t>
            </a:r>
            <a:r>
              <a:rPr lang="zh-CN" altLang="en-US" dirty="0"/>
              <a:t>场景的灵魂。本章将对</a:t>
            </a:r>
            <a:r>
              <a:rPr lang="en-US" altLang="zh-CN" dirty="0"/>
              <a:t>3ds max</a:t>
            </a:r>
            <a:r>
              <a:rPr lang="zh-CN" altLang="en-US" dirty="0"/>
              <a:t>的灯光知识进行详细介绍，包括标准灯光、光度学灯光、</a:t>
            </a:r>
            <a:r>
              <a:rPr lang="en-US" altLang="zh-CN" dirty="0" err="1"/>
              <a:t>VRay</a:t>
            </a:r>
            <a:r>
              <a:rPr lang="zh-CN" altLang="en-US" dirty="0"/>
              <a:t>灯光的基础知识及应用等。</a:t>
            </a:r>
          </a:p>
        </p:txBody>
      </p:sp>
    </p:spTree>
    <p:extLst>
      <p:ext uri="{BB962C8B-B14F-4D97-AF65-F5344CB8AC3E}">
        <p14:creationId xmlns:p14="http://schemas.microsoft.com/office/powerpoint/2010/main" val="32347842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8100610" cy="2127634"/>
          </a:xfrm>
          <a:prstGeom prst="rect">
            <a:avLst/>
          </a:prstGeom>
          <a:noFill/>
        </p:spPr>
        <p:txBody>
          <a:bodyPr wrap="square" rtlCol="0">
            <a:spAutoFit/>
          </a:bodyPr>
          <a:lstStyle/>
          <a:p>
            <a:pPr indent="457200">
              <a:lnSpc>
                <a:spcPct val="150000"/>
              </a:lnSpc>
            </a:pPr>
            <a:r>
              <a:rPr lang="en-US" altLang="zh-CN" b="1" dirty="0"/>
              <a:t>5.5.2  </a:t>
            </a:r>
            <a:r>
              <a:rPr lang="en-US" altLang="zh-CN" b="1" dirty="0" err="1"/>
              <a:t>VRayIES</a:t>
            </a:r>
            <a:endParaRPr lang="en-US" altLang="zh-CN" b="1" dirty="0"/>
          </a:p>
          <a:p>
            <a:pPr indent="457200">
              <a:lnSpc>
                <a:spcPct val="150000"/>
              </a:lnSpc>
            </a:pPr>
            <a:r>
              <a:rPr lang="en-US" altLang="zh-CN" dirty="0" err="1"/>
              <a:t>VRayIES</a:t>
            </a:r>
            <a:r>
              <a:rPr lang="zh-CN" altLang="en-US" dirty="0"/>
              <a:t>是设计中常用到的灯光，效果如图</a:t>
            </a:r>
            <a:r>
              <a:rPr lang="en-US" altLang="zh-CN" dirty="0"/>
              <a:t>5-51</a:t>
            </a:r>
            <a:r>
              <a:rPr lang="zh-CN" altLang="en-US" dirty="0"/>
              <a:t>所示。“</a:t>
            </a:r>
            <a:r>
              <a:rPr lang="en-US" altLang="zh-CN" dirty="0" err="1"/>
              <a:t>VRayIES</a:t>
            </a:r>
            <a:r>
              <a:rPr lang="en-US" altLang="zh-CN" dirty="0"/>
              <a:t>”</a:t>
            </a:r>
            <a:r>
              <a:rPr lang="zh-CN" altLang="en-US" dirty="0"/>
              <a:t>是</a:t>
            </a:r>
            <a:r>
              <a:rPr lang="en-US" altLang="zh-CN" dirty="0" err="1"/>
              <a:t>VRay</a:t>
            </a:r>
            <a:r>
              <a:rPr lang="zh-CN" altLang="en-US" dirty="0"/>
              <a:t>渲染器提供用于添加</a:t>
            </a:r>
            <a:r>
              <a:rPr lang="en-US" altLang="zh-CN" dirty="0"/>
              <a:t>IES</a:t>
            </a:r>
            <a:r>
              <a:rPr lang="zh-CN" altLang="en-US" dirty="0"/>
              <a:t>光域网文件的光源。选择了光域网文件（*</a:t>
            </a:r>
            <a:r>
              <a:rPr lang="en-US" altLang="zh-CN" dirty="0"/>
              <a:t>.IES</a:t>
            </a:r>
            <a:r>
              <a:rPr lang="zh-CN" altLang="en-US" dirty="0"/>
              <a:t>），那么在渲染过程中光源的照明就会按照选择的光域网文件中的信息来表现，就可以做出普通照明无法做到的散射、多层反射、日光灯等效果。</a:t>
            </a:r>
          </a:p>
        </p:txBody>
      </p:sp>
      <p:pic>
        <p:nvPicPr>
          <p:cNvPr id="2" name="图片 1">
            <a:extLst>
              <a:ext uri="{FF2B5EF4-FFF2-40B4-BE49-F238E27FC236}">
                <a16:creationId xmlns:a16="http://schemas.microsoft.com/office/drawing/2014/main" id="{1E4F32ED-2042-4EE6-8628-72D8A352624C}"/>
              </a:ext>
            </a:extLst>
          </p:cNvPr>
          <p:cNvPicPr>
            <a:picLocks noChangeAspect="1"/>
          </p:cNvPicPr>
          <p:nvPr/>
        </p:nvPicPr>
        <p:blipFill>
          <a:blip r:embed="rId2"/>
          <a:stretch>
            <a:fillRect/>
          </a:stretch>
        </p:blipFill>
        <p:spPr>
          <a:xfrm>
            <a:off x="2902591" y="3656696"/>
            <a:ext cx="6879544" cy="2611338"/>
          </a:xfrm>
          <a:prstGeom prst="rect">
            <a:avLst/>
          </a:prstGeom>
        </p:spPr>
      </p:pic>
    </p:spTree>
    <p:extLst>
      <p:ext uri="{BB962C8B-B14F-4D97-AF65-F5344CB8AC3E}">
        <p14:creationId xmlns:p14="http://schemas.microsoft.com/office/powerpoint/2010/main" val="24753490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8100610" cy="2543132"/>
          </a:xfrm>
          <a:prstGeom prst="rect">
            <a:avLst/>
          </a:prstGeom>
          <a:noFill/>
        </p:spPr>
        <p:txBody>
          <a:bodyPr wrap="square" rtlCol="0">
            <a:spAutoFit/>
          </a:bodyPr>
          <a:lstStyle/>
          <a:p>
            <a:pPr indent="457200">
              <a:lnSpc>
                <a:spcPct val="150000"/>
              </a:lnSpc>
            </a:pPr>
            <a:r>
              <a:rPr lang="en-US" altLang="zh-CN" b="1" dirty="0"/>
              <a:t>5.5.3  </a:t>
            </a:r>
            <a:r>
              <a:rPr lang="en-US" altLang="zh-CN" b="1" dirty="0" err="1"/>
              <a:t>VRaySUN</a:t>
            </a:r>
            <a:endParaRPr lang="en-US" altLang="zh-CN" b="1" dirty="0"/>
          </a:p>
          <a:p>
            <a:pPr indent="457200">
              <a:lnSpc>
                <a:spcPct val="150000"/>
              </a:lnSpc>
            </a:pPr>
            <a:r>
              <a:rPr lang="en-US" altLang="zh-CN" dirty="0"/>
              <a:t>“VR-</a:t>
            </a:r>
            <a:r>
              <a:rPr lang="zh-CN" altLang="en-US" dirty="0"/>
              <a:t>太阳”和“</a:t>
            </a:r>
            <a:r>
              <a:rPr lang="en-US" altLang="zh-CN" dirty="0"/>
              <a:t>VR-</a:t>
            </a:r>
            <a:r>
              <a:rPr lang="zh-CN" altLang="en-US" dirty="0"/>
              <a:t>天空”可以模拟物理世界里的真实阳光和天光的效果，它们的变化主要是随着“</a:t>
            </a:r>
            <a:r>
              <a:rPr lang="en-US" altLang="zh-CN" dirty="0"/>
              <a:t>VR-</a:t>
            </a:r>
            <a:r>
              <a:rPr lang="zh-CN" altLang="en-US" dirty="0"/>
              <a:t>太阳”位置的变化而变化的。</a:t>
            </a:r>
          </a:p>
          <a:p>
            <a:pPr indent="457200">
              <a:lnSpc>
                <a:spcPct val="150000"/>
              </a:lnSpc>
            </a:pPr>
            <a:r>
              <a:rPr lang="en-US" altLang="zh-CN" dirty="0"/>
              <a:t>1.VRay-</a:t>
            </a:r>
            <a:r>
              <a:rPr lang="zh-CN" altLang="en-US" dirty="0"/>
              <a:t>太阳</a:t>
            </a:r>
          </a:p>
          <a:p>
            <a:pPr indent="457200">
              <a:lnSpc>
                <a:spcPct val="150000"/>
              </a:lnSpc>
            </a:pPr>
            <a:r>
              <a:rPr lang="zh-CN" altLang="en-US" dirty="0"/>
              <a:t>“</a:t>
            </a:r>
            <a:r>
              <a:rPr lang="en-US" altLang="zh-CN" dirty="0" err="1"/>
              <a:t>VRay</a:t>
            </a:r>
            <a:r>
              <a:rPr lang="en-US" altLang="zh-CN" dirty="0"/>
              <a:t>-</a:t>
            </a:r>
            <a:r>
              <a:rPr lang="zh-CN" altLang="en-US" dirty="0"/>
              <a:t>太阳”是</a:t>
            </a:r>
            <a:r>
              <a:rPr lang="en-US" altLang="zh-CN" dirty="0" err="1"/>
              <a:t>VRay</a:t>
            </a:r>
            <a:r>
              <a:rPr lang="zh-CN" altLang="en-US" dirty="0"/>
              <a:t>渲染器用于模拟太阳光的，创建“</a:t>
            </a:r>
            <a:r>
              <a:rPr lang="en-US" altLang="zh-CN" dirty="0" err="1"/>
              <a:t>VRay</a:t>
            </a:r>
            <a:r>
              <a:rPr lang="en-US" altLang="zh-CN" dirty="0"/>
              <a:t>-</a:t>
            </a:r>
            <a:r>
              <a:rPr lang="zh-CN" altLang="en-US" dirty="0"/>
              <a:t>太阳”时，会自动弹出添加环境贴图选择框。</a:t>
            </a:r>
          </a:p>
        </p:txBody>
      </p:sp>
      <p:pic>
        <p:nvPicPr>
          <p:cNvPr id="2" name="图片 1">
            <a:extLst>
              <a:ext uri="{FF2B5EF4-FFF2-40B4-BE49-F238E27FC236}">
                <a16:creationId xmlns:a16="http://schemas.microsoft.com/office/drawing/2014/main" id="{6698E789-4D52-475D-9D7B-94510CD9FE6D}"/>
              </a:ext>
            </a:extLst>
          </p:cNvPr>
          <p:cNvPicPr>
            <a:picLocks noChangeAspect="1"/>
          </p:cNvPicPr>
          <p:nvPr/>
        </p:nvPicPr>
        <p:blipFill>
          <a:blip r:embed="rId2"/>
          <a:stretch>
            <a:fillRect/>
          </a:stretch>
        </p:blipFill>
        <p:spPr>
          <a:xfrm>
            <a:off x="4093828" y="3429000"/>
            <a:ext cx="4990957" cy="2842428"/>
          </a:xfrm>
          <a:prstGeom prst="rect">
            <a:avLst/>
          </a:prstGeom>
        </p:spPr>
      </p:pic>
    </p:spTree>
    <p:extLst>
      <p:ext uri="{BB962C8B-B14F-4D97-AF65-F5344CB8AC3E}">
        <p14:creationId xmlns:p14="http://schemas.microsoft.com/office/powerpoint/2010/main" val="27719359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8AFACE2C-F493-4AF1-9D95-2B23499B686A}"/>
              </a:ext>
            </a:extLst>
          </p:cNvPr>
          <p:cNvSpPr/>
          <p:nvPr/>
        </p:nvSpPr>
        <p:spPr>
          <a:xfrm>
            <a:off x="4607673" y="3863679"/>
            <a:ext cx="3262432" cy="1015663"/>
          </a:xfrm>
          <a:prstGeom prst="rect">
            <a:avLst/>
          </a:prstGeom>
        </p:spPr>
        <p:txBody>
          <a:bodyPr wrap="none">
            <a:spAutoFit/>
          </a:bodyPr>
          <a:lstStyle/>
          <a:p>
            <a:pPr algn="ctr"/>
            <a:r>
              <a:rPr lang="zh-CN" altLang="en-US" sz="6000" b="1" dirty="0">
                <a:latin typeface="+mn-ea"/>
              </a:rPr>
              <a:t>课堂演练</a:t>
            </a:r>
          </a:p>
        </p:txBody>
      </p:sp>
    </p:spTree>
    <p:extLst>
      <p:ext uri="{BB962C8B-B14F-4D97-AF65-F5344CB8AC3E}">
        <p14:creationId xmlns:p14="http://schemas.microsoft.com/office/powerpoint/2010/main" val="10254242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1073671"/>
            <a:ext cx="8690900" cy="465640"/>
          </a:xfrm>
          <a:prstGeom prst="rect">
            <a:avLst/>
          </a:prstGeom>
          <a:noFill/>
        </p:spPr>
        <p:txBody>
          <a:bodyPr wrap="square" rtlCol="0">
            <a:spAutoFit/>
          </a:bodyPr>
          <a:lstStyle/>
          <a:p>
            <a:pPr indent="457200">
              <a:lnSpc>
                <a:spcPct val="150000"/>
              </a:lnSpc>
            </a:pPr>
            <a:r>
              <a:rPr lang="zh-CN" altLang="en-US" dirty="0"/>
              <a:t>本案例介绍视口的显示设置，以便于更好地使用软件和观察场景</a:t>
            </a:r>
            <a:endParaRPr lang="zh-CN" altLang="zh-CN" dirty="0"/>
          </a:p>
        </p:txBody>
      </p:sp>
      <p:pic>
        <p:nvPicPr>
          <p:cNvPr id="2" name="图片 1">
            <a:extLst>
              <a:ext uri="{FF2B5EF4-FFF2-40B4-BE49-F238E27FC236}">
                <a16:creationId xmlns:a16="http://schemas.microsoft.com/office/drawing/2014/main" id="{891CA68E-DF94-4080-8CEA-23C212D90ACC}"/>
              </a:ext>
            </a:extLst>
          </p:cNvPr>
          <p:cNvPicPr>
            <a:picLocks noChangeAspect="1"/>
          </p:cNvPicPr>
          <p:nvPr/>
        </p:nvPicPr>
        <p:blipFill>
          <a:blip r:embed="rId2"/>
          <a:stretch>
            <a:fillRect/>
          </a:stretch>
        </p:blipFill>
        <p:spPr>
          <a:xfrm>
            <a:off x="2996546" y="2097649"/>
            <a:ext cx="6198907" cy="4101673"/>
          </a:xfrm>
          <a:prstGeom prst="rect">
            <a:avLst/>
          </a:prstGeom>
        </p:spPr>
      </p:pic>
    </p:spTree>
    <p:extLst>
      <p:ext uri="{BB962C8B-B14F-4D97-AF65-F5344CB8AC3E}">
        <p14:creationId xmlns:p14="http://schemas.microsoft.com/office/powerpoint/2010/main" val="38784475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8AFACE2C-F493-4AF1-9D95-2B23499B686A}"/>
              </a:ext>
            </a:extLst>
          </p:cNvPr>
          <p:cNvSpPr/>
          <p:nvPr/>
        </p:nvSpPr>
        <p:spPr>
          <a:xfrm>
            <a:off x="4607673" y="3863679"/>
            <a:ext cx="3262433" cy="1015663"/>
          </a:xfrm>
          <a:prstGeom prst="rect">
            <a:avLst/>
          </a:prstGeom>
        </p:spPr>
        <p:txBody>
          <a:bodyPr wrap="none">
            <a:spAutoFit/>
          </a:bodyPr>
          <a:lstStyle/>
          <a:p>
            <a:pPr algn="ctr"/>
            <a:r>
              <a:rPr lang="zh-CN" altLang="en-US" sz="6000" b="1" dirty="0">
                <a:latin typeface="+mn-ea"/>
              </a:rPr>
              <a:t>课后作业</a:t>
            </a:r>
          </a:p>
        </p:txBody>
      </p:sp>
    </p:spTree>
    <p:extLst>
      <p:ext uri="{BB962C8B-B14F-4D97-AF65-F5344CB8AC3E}">
        <p14:creationId xmlns:p14="http://schemas.microsoft.com/office/powerpoint/2010/main" val="7812707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12386" y="1073671"/>
            <a:ext cx="8097376" cy="3893502"/>
          </a:xfrm>
          <a:prstGeom prst="rect">
            <a:avLst/>
          </a:prstGeom>
          <a:noFill/>
        </p:spPr>
        <p:txBody>
          <a:bodyPr wrap="square" rtlCol="0">
            <a:spAutoFit/>
          </a:bodyPr>
          <a:lstStyle/>
          <a:p>
            <a:pPr indent="457200">
              <a:lnSpc>
                <a:spcPct val="200000"/>
              </a:lnSpc>
            </a:pPr>
            <a:r>
              <a:rPr lang="zh-CN" altLang="en-US" b="1" dirty="0"/>
              <a:t>一、填空题</a:t>
            </a:r>
          </a:p>
          <a:p>
            <a:pPr indent="457200">
              <a:lnSpc>
                <a:spcPct val="200000"/>
              </a:lnSpc>
            </a:pPr>
            <a:r>
              <a:rPr lang="en-US" altLang="zh-CN" b="1" dirty="0"/>
              <a:t>1</a:t>
            </a:r>
            <a:r>
              <a:rPr lang="zh-CN" altLang="en-US" b="1" dirty="0"/>
              <a:t>、在</a:t>
            </a:r>
            <a:r>
              <a:rPr lang="en-US" altLang="zh-CN" b="1" dirty="0"/>
              <a:t>3ds max</a:t>
            </a:r>
            <a:r>
              <a:rPr lang="zh-CN" altLang="en-US" b="1" dirty="0"/>
              <a:t>中，灯光默认分为</a:t>
            </a:r>
            <a:r>
              <a:rPr lang="zh-CN" altLang="en-US" b="1" u="sng" dirty="0"/>
              <a:t>          </a:t>
            </a:r>
            <a:r>
              <a:rPr lang="zh-CN" altLang="en-US" b="1" dirty="0"/>
              <a:t> 和 </a:t>
            </a:r>
            <a:r>
              <a:rPr lang="zh-CN" altLang="en-US" b="1" u="sng" dirty="0"/>
              <a:t>          </a:t>
            </a:r>
            <a:r>
              <a:rPr lang="zh-CN" altLang="en-US" b="1" dirty="0"/>
              <a:t>两种。</a:t>
            </a:r>
          </a:p>
          <a:p>
            <a:pPr indent="457200">
              <a:lnSpc>
                <a:spcPct val="200000"/>
              </a:lnSpc>
            </a:pPr>
            <a:r>
              <a:rPr lang="en-US" altLang="zh-CN" b="1" dirty="0"/>
              <a:t>2</a:t>
            </a:r>
            <a:r>
              <a:rPr lang="zh-CN" altLang="en-US" b="1" dirty="0"/>
              <a:t>、除了</a:t>
            </a:r>
            <a:r>
              <a:rPr lang="en-US" altLang="zh-CN" b="1" dirty="0"/>
              <a:t>3ds max</a:t>
            </a:r>
            <a:r>
              <a:rPr lang="zh-CN" altLang="en-US" b="1" dirty="0"/>
              <a:t>自带的光度学灯光可以结合光域网使用，加载</a:t>
            </a:r>
            <a:r>
              <a:rPr lang="en-US" altLang="zh-CN" b="1" dirty="0" err="1"/>
              <a:t>VRay</a:t>
            </a:r>
            <a:r>
              <a:rPr lang="zh-CN" altLang="en-US" b="1" dirty="0"/>
              <a:t>插件后， </a:t>
            </a:r>
            <a:r>
              <a:rPr lang="zh-CN" altLang="en-US" b="1" u="sng" dirty="0"/>
              <a:t>                 </a:t>
            </a:r>
            <a:r>
              <a:rPr lang="zh-CN" altLang="en-US" b="1" dirty="0"/>
              <a:t>也可以使用光域网。</a:t>
            </a:r>
          </a:p>
          <a:p>
            <a:pPr indent="457200">
              <a:lnSpc>
                <a:spcPct val="200000"/>
              </a:lnSpc>
            </a:pPr>
            <a:r>
              <a:rPr lang="en-US" altLang="zh-CN" b="1" dirty="0"/>
              <a:t>3</a:t>
            </a:r>
            <a:r>
              <a:rPr lang="zh-CN" altLang="en-US" b="1" dirty="0"/>
              <a:t>、</a:t>
            </a:r>
            <a:r>
              <a:rPr lang="en-US" altLang="zh-CN" b="1" dirty="0" err="1"/>
              <a:t>VRayLight</a:t>
            </a:r>
            <a:r>
              <a:rPr lang="zh-CN" altLang="en-US" b="1" dirty="0"/>
              <a:t>包括 </a:t>
            </a:r>
            <a:r>
              <a:rPr lang="zh-CN" altLang="en-US" b="1" u="sng" dirty="0"/>
              <a:t>          </a:t>
            </a:r>
            <a:r>
              <a:rPr lang="zh-CN" altLang="en-US" b="1" dirty="0"/>
              <a:t>、</a:t>
            </a:r>
            <a:r>
              <a:rPr lang="zh-CN" altLang="en-US" b="1" u="sng" dirty="0"/>
              <a:t>         </a:t>
            </a:r>
            <a:r>
              <a:rPr lang="zh-CN" altLang="en-US" b="1" dirty="0"/>
              <a:t> 、</a:t>
            </a:r>
            <a:r>
              <a:rPr lang="zh-CN" altLang="en-US" b="1" u="sng" dirty="0"/>
              <a:t>           </a:t>
            </a:r>
            <a:r>
              <a:rPr lang="zh-CN" altLang="en-US" b="1" dirty="0"/>
              <a:t> 、</a:t>
            </a:r>
            <a:r>
              <a:rPr lang="zh-CN" altLang="en-US" b="1" u="sng" dirty="0"/>
              <a:t>            </a:t>
            </a:r>
            <a:r>
              <a:rPr lang="zh-CN" altLang="en-US" b="1" dirty="0"/>
              <a:t> 、</a:t>
            </a:r>
            <a:r>
              <a:rPr lang="zh-CN" altLang="en-US" b="1" u="sng" dirty="0"/>
              <a:t>        </a:t>
            </a:r>
            <a:r>
              <a:rPr lang="zh-CN" altLang="en-US" b="1" dirty="0"/>
              <a:t> 共</a:t>
            </a:r>
            <a:r>
              <a:rPr lang="en-US" altLang="zh-CN" b="1" dirty="0"/>
              <a:t>5</a:t>
            </a:r>
            <a:r>
              <a:rPr lang="zh-CN" altLang="en-US" b="1" dirty="0"/>
              <a:t>种灯光类型。</a:t>
            </a:r>
          </a:p>
          <a:p>
            <a:pPr indent="457200">
              <a:lnSpc>
                <a:spcPct val="200000"/>
              </a:lnSpc>
            </a:pPr>
            <a:r>
              <a:rPr lang="en-US" altLang="zh-CN" b="1" dirty="0"/>
              <a:t>4</a:t>
            </a:r>
            <a:r>
              <a:rPr lang="zh-CN" altLang="en-US" b="1" dirty="0"/>
              <a:t>、要使场景中产生阴影，必须有</a:t>
            </a:r>
            <a:r>
              <a:rPr lang="zh-CN" altLang="en-US" b="1" u="sng" dirty="0"/>
              <a:t>                 </a:t>
            </a:r>
            <a:r>
              <a:rPr lang="zh-CN" altLang="en-US" b="1" dirty="0"/>
              <a:t>  、</a:t>
            </a:r>
            <a:r>
              <a:rPr lang="zh-CN" altLang="en-US" b="1" u="sng" dirty="0"/>
              <a:t>               </a:t>
            </a:r>
            <a:r>
              <a:rPr lang="zh-CN" altLang="en-US" b="1" dirty="0"/>
              <a:t>  和</a:t>
            </a:r>
            <a:r>
              <a:rPr lang="zh-CN" altLang="en-US" b="1" u="sng" dirty="0"/>
              <a:t>                   </a:t>
            </a:r>
            <a:r>
              <a:rPr lang="zh-CN" altLang="en-US" b="1" dirty="0"/>
              <a:t>  。</a:t>
            </a:r>
          </a:p>
        </p:txBody>
      </p:sp>
    </p:spTree>
    <p:extLst>
      <p:ext uri="{BB962C8B-B14F-4D97-AF65-F5344CB8AC3E}">
        <p14:creationId xmlns:p14="http://schemas.microsoft.com/office/powerpoint/2010/main" val="8532408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1073671"/>
            <a:ext cx="8097376" cy="5036122"/>
          </a:xfrm>
          <a:prstGeom prst="rect">
            <a:avLst/>
          </a:prstGeom>
          <a:noFill/>
        </p:spPr>
        <p:txBody>
          <a:bodyPr wrap="square" rtlCol="0">
            <a:spAutoFit/>
          </a:bodyPr>
          <a:lstStyle/>
          <a:p>
            <a:pPr indent="457200">
              <a:lnSpc>
                <a:spcPct val="150000"/>
              </a:lnSpc>
            </a:pPr>
            <a:r>
              <a:rPr lang="zh-CN" altLang="en-US" b="1" dirty="0"/>
              <a:t>二、选择题</a:t>
            </a:r>
          </a:p>
          <a:p>
            <a:pPr indent="457200">
              <a:lnSpc>
                <a:spcPct val="150000"/>
              </a:lnSpc>
            </a:pPr>
            <a:r>
              <a:rPr lang="en-US" altLang="zh-CN" b="1" dirty="0"/>
              <a:t>1</a:t>
            </a:r>
            <a:r>
              <a:rPr lang="zh-CN" altLang="en-US" b="1" dirty="0"/>
              <a:t>、下列不属于</a:t>
            </a:r>
            <a:r>
              <a:rPr lang="en-US" altLang="zh-CN" b="1" dirty="0"/>
              <a:t>3ds max</a:t>
            </a:r>
            <a:r>
              <a:rPr lang="zh-CN" altLang="en-US" b="1" dirty="0"/>
              <a:t>默认灯光类型的是（    ）。</a:t>
            </a:r>
          </a:p>
          <a:p>
            <a:pPr indent="457200">
              <a:lnSpc>
                <a:spcPct val="150000"/>
              </a:lnSpc>
            </a:pPr>
            <a:r>
              <a:rPr lang="en-US" altLang="zh-CN" b="1" dirty="0"/>
              <a:t>A</a:t>
            </a:r>
            <a:r>
              <a:rPr lang="zh-CN" altLang="en-US" b="1" dirty="0"/>
              <a:t>、泛光灯					</a:t>
            </a:r>
            <a:r>
              <a:rPr lang="en-US" altLang="zh-CN" b="1" dirty="0"/>
              <a:t>B</a:t>
            </a:r>
            <a:r>
              <a:rPr lang="zh-CN" altLang="en-US" b="1" dirty="0"/>
              <a:t>、目标聚光灯</a:t>
            </a:r>
          </a:p>
          <a:p>
            <a:pPr indent="457200">
              <a:lnSpc>
                <a:spcPct val="150000"/>
              </a:lnSpc>
            </a:pPr>
            <a:r>
              <a:rPr lang="en-US" altLang="zh-CN" b="1" dirty="0"/>
              <a:t>C</a:t>
            </a:r>
            <a:r>
              <a:rPr lang="zh-CN" altLang="en-US" b="1" dirty="0"/>
              <a:t>、自由平行光				</a:t>
            </a:r>
            <a:r>
              <a:rPr lang="en-US" altLang="zh-CN" b="1" dirty="0"/>
              <a:t>D</a:t>
            </a:r>
            <a:r>
              <a:rPr lang="zh-CN" altLang="en-US" b="1" dirty="0"/>
              <a:t>、</a:t>
            </a:r>
            <a:r>
              <a:rPr lang="en-US" altLang="zh-CN" b="1" dirty="0" err="1"/>
              <a:t>VRaySUN</a:t>
            </a:r>
            <a:endParaRPr lang="en-US" altLang="zh-CN" b="1" dirty="0"/>
          </a:p>
          <a:p>
            <a:pPr indent="457200">
              <a:lnSpc>
                <a:spcPct val="150000"/>
              </a:lnSpc>
            </a:pPr>
            <a:r>
              <a:rPr lang="en-US" altLang="zh-CN" b="1" dirty="0"/>
              <a:t>2</a:t>
            </a:r>
            <a:r>
              <a:rPr lang="zh-CN" altLang="en-US" b="1" dirty="0"/>
              <a:t>、在光度学灯光中，关于灯光分布的</a:t>
            </a:r>
            <a:r>
              <a:rPr lang="en-US" altLang="zh-CN" b="1" dirty="0"/>
              <a:t>4</a:t>
            </a:r>
            <a:r>
              <a:rPr lang="zh-CN" altLang="en-US" b="1" dirty="0"/>
              <a:t>种类型中，（    ）可以载入光域网使用。</a:t>
            </a:r>
          </a:p>
          <a:p>
            <a:pPr indent="457200">
              <a:lnSpc>
                <a:spcPct val="150000"/>
              </a:lnSpc>
            </a:pPr>
            <a:r>
              <a:rPr lang="en-US" altLang="zh-CN" b="1" dirty="0"/>
              <a:t>A</a:t>
            </a:r>
            <a:r>
              <a:rPr lang="zh-CN" altLang="en-US" b="1" dirty="0"/>
              <a:t>、统一球体					</a:t>
            </a:r>
            <a:r>
              <a:rPr lang="en-US" altLang="zh-CN" b="1" dirty="0"/>
              <a:t>B</a:t>
            </a:r>
            <a:r>
              <a:rPr lang="zh-CN" altLang="en-US" b="1" dirty="0"/>
              <a:t>、聚光灯</a:t>
            </a:r>
          </a:p>
          <a:p>
            <a:pPr indent="457200">
              <a:lnSpc>
                <a:spcPct val="150000"/>
              </a:lnSpc>
            </a:pPr>
            <a:r>
              <a:rPr lang="en-US" altLang="zh-CN" b="1" dirty="0"/>
              <a:t>C</a:t>
            </a:r>
            <a:r>
              <a:rPr lang="zh-CN" altLang="en-US" b="1" dirty="0"/>
              <a:t>、光度学</a:t>
            </a:r>
            <a:r>
              <a:rPr lang="en-US" altLang="zh-CN" b="1" dirty="0"/>
              <a:t>Web				D</a:t>
            </a:r>
            <a:r>
              <a:rPr lang="zh-CN" altLang="en-US" b="1" dirty="0"/>
              <a:t>、统一漫反射</a:t>
            </a:r>
          </a:p>
          <a:p>
            <a:pPr indent="457200">
              <a:lnSpc>
                <a:spcPct val="150000"/>
              </a:lnSpc>
            </a:pPr>
            <a:r>
              <a:rPr lang="en-US" altLang="zh-CN" b="1" dirty="0"/>
              <a:t>3</a:t>
            </a:r>
            <a:r>
              <a:rPr lang="zh-CN" altLang="en-US" b="1" dirty="0"/>
              <a:t>、在标准灯光中，（    ）灯光在创建的时候不需要考虑位置的问题。</a:t>
            </a:r>
          </a:p>
          <a:p>
            <a:pPr indent="457200">
              <a:lnSpc>
                <a:spcPct val="150000"/>
              </a:lnSpc>
            </a:pPr>
            <a:r>
              <a:rPr lang="en-US" altLang="zh-CN" b="1" dirty="0"/>
              <a:t>A</a:t>
            </a:r>
            <a:r>
              <a:rPr lang="zh-CN" altLang="en-US" b="1" dirty="0"/>
              <a:t>、目标平行光				</a:t>
            </a:r>
            <a:r>
              <a:rPr lang="en-US" altLang="zh-CN" b="1" dirty="0"/>
              <a:t>B</a:t>
            </a:r>
            <a:r>
              <a:rPr lang="zh-CN" altLang="en-US" b="1" dirty="0"/>
              <a:t>、天光</a:t>
            </a:r>
          </a:p>
          <a:p>
            <a:pPr indent="457200">
              <a:lnSpc>
                <a:spcPct val="150000"/>
              </a:lnSpc>
            </a:pPr>
            <a:r>
              <a:rPr lang="en-US" altLang="zh-CN" b="1" dirty="0"/>
              <a:t>C</a:t>
            </a:r>
            <a:r>
              <a:rPr lang="zh-CN" altLang="en-US" b="1" dirty="0"/>
              <a:t>、泛光灯					</a:t>
            </a:r>
            <a:r>
              <a:rPr lang="en-US" altLang="zh-CN" b="1" dirty="0"/>
              <a:t>D</a:t>
            </a:r>
            <a:r>
              <a:rPr lang="zh-CN" altLang="en-US" b="1" dirty="0"/>
              <a:t>、目标聚光灯</a:t>
            </a:r>
          </a:p>
          <a:p>
            <a:pPr indent="457200">
              <a:lnSpc>
                <a:spcPct val="150000"/>
              </a:lnSpc>
            </a:pPr>
            <a:endParaRPr lang="zh-CN" altLang="en-US" b="1" dirty="0"/>
          </a:p>
        </p:txBody>
      </p:sp>
    </p:spTree>
    <p:extLst>
      <p:ext uri="{BB962C8B-B14F-4D97-AF65-F5344CB8AC3E}">
        <p14:creationId xmlns:p14="http://schemas.microsoft.com/office/powerpoint/2010/main" val="30385267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7312" y="1383637"/>
            <a:ext cx="8097376" cy="2543132"/>
          </a:xfrm>
          <a:prstGeom prst="rect">
            <a:avLst/>
          </a:prstGeom>
          <a:noFill/>
        </p:spPr>
        <p:txBody>
          <a:bodyPr wrap="square" rtlCol="0">
            <a:spAutoFit/>
          </a:bodyPr>
          <a:lstStyle/>
          <a:p>
            <a:pPr indent="457200">
              <a:lnSpc>
                <a:spcPct val="150000"/>
              </a:lnSpc>
            </a:pPr>
            <a:r>
              <a:rPr lang="en-US" altLang="zh-CN" b="1"/>
              <a:t>4</a:t>
            </a:r>
            <a:r>
              <a:rPr lang="zh-CN" altLang="en-US" b="1"/>
              <a:t>、以下不能产生阴影的灯光是（    ）。</a:t>
            </a:r>
          </a:p>
          <a:p>
            <a:pPr indent="457200">
              <a:lnSpc>
                <a:spcPct val="150000"/>
              </a:lnSpc>
            </a:pPr>
            <a:r>
              <a:rPr lang="en-US" altLang="zh-CN" b="1"/>
              <a:t>A</a:t>
            </a:r>
            <a:r>
              <a:rPr lang="zh-CN" altLang="en-US" b="1"/>
              <a:t>、泛光灯					</a:t>
            </a:r>
            <a:r>
              <a:rPr lang="en-US" altLang="zh-CN" b="1"/>
              <a:t>B</a:t>
            </a:r>
            <a:r>
              <a:rPr lang="zh-CN" altLang="en-US" b="1"/>
              <a:t>、自由平行光</a:t>
            </a:r>
          </a:p>
          <a:p>
            <a:pPr indent="457200">
              <a:lnSpc>
                <a:spcPct val="150000"/>
              </a:lnSpc>
            </a:pPr>
            <a:r>
              <a:rPr lang="en-US" altLang="zh-CN" b="1"/>
              <a:t>C</a:t>
            </a:r>
            <a:r>
              <a:rPr lang="zh-CN" altLang="en-US" b="1"/>
              <a:t>、目标聚光灯				</a:t>
            </a:r>
            <a:r>
              <a:rPr lang="en-US" altLang="zh-CN" b="1"/>
              <a:t>D</a:t>
            </a:r>
            <a:r>
              <a:rPr lang="zh-CN" altLang="en-US" b="1"/>
              <a:t>、天空光</a:t>
            </a:r>
          </a:p>
          <a:p>
            <a:pPr indent="457200">
              <a:lnSpc>
                <a:spcPct val="150000"/>
              </a:lnSpc>
            </a:pPr>
            <a:r>
              <a:rPr lang="en-US" altLang="zh-CN" b="1"/>
              <a:t>5</a:t>
            </a:r>
            <a:r>
              <a:rPr lang="zh-CN" altLang="en-US" b="1"/>
              <a:t>、用于照亮大部分场景，并投射阴影的光源通常被称为（    ）。</a:t>
            </a:r>
          </a:p>
          <a:p>
            <a:pPr indent="457200">
              <a:lnSpc>
                <a:spcPct val="150000"/>
              </a:lnSpc>
            </a:pPr>
            <a:r>
              <a:rPr lang="en-US" altLang="zh-CN" b="1"/>
              <a:t>A</a:t>
            </a:r>
            <a:r>
              <a:rPr lang="zh-CN" altLang="en-US" b="1"/>
              <a:t>、主光源					</a:t>
            </a:r>
            <a:r>
              <a:rPr lang="en-US" altLang="zh-CN" b="1"/>
              <a:t>B</a:t>
            </a:r>
            <a:r>
              <a:rPr lang="zh-CN" altLang="en-US" b="1"/>
              <a:t>、辅助光源</a:t>
            </a:r>
          </a:p>
          <a:p>
            <a:pPr indent="457200">
              <a:lnSpc>
                <a:spcPct val="150000"/>
              </a:lnSpc>
            </a:pPr>
            <a:r>
              <a:rPr lang="en-US" altLang="zh-CN" b="1"/>
              <a:t>C</a:t>
            </a:r>
            <a:r>
              <a:rPr lang="zh-CN" altLang="en-US" b="1"/>
              <a:t>、背景光源					</a:t>
            </a:r>
            <a:r>
              <a:rPr lang="en-US" altLang="zh-CN" b="1"/>
              <a:t>D</a:t>
            </a:r>
            <a:r>
              <a:rPr lang="zh-CN" altLang="en-US" b="1"/>
              <a:t>、环境光源</a:t>
            </a:r>
            <a:endParaRPr lang="en-US" altLang="zh-CN" b="1" dirty="0"/>
          </a:p>
        </p:txBody>
      </p:sp>
    </p:spTree>
    <p:extLst>
      <p:ext uri="{BB962C8B-B14F-4D97-AF65-F5344CB8AC3E}">
        <p14:creationId xmlns:p14="http://schemas.microsoft.com/office/powerpoint/2010/main" val="13667062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248222" y="1073671"/>
            <a:ext cx="8097376" cy="881139"/>
          </a:xfrm>
          <a:prstGeom prst="rect">
            <a:avLst/>
          </a:prstGeom>
          <a:noFill/>
        </p:spPr>
        <p:txBody>
          <a:bodyPr wrap="square" rtlCol="0">
            <a:spAutoFit/>
          </a:bodyPr>
          <a:lstStyle/>
          <a:p>
            <a:pPr indent="457200">
              <a:lnSpc>
                <a:spcPct val="150000"/>
              </a:lnSpc>
            </a:pPr>
            <a:r>
              <a:rPr lang="zh-CN" altLang="en-US" b="1" dirty="0"/>
              <a:t>三、操作题</a:t>
            </a:r>
          </a:p>
          <a:p>
            <a:pPr indent="457200">
              <a:lnSpc>
                <a:spcPct val="150000"/>
              </a:lnSpc>
            </a:pPr>
            <a:r>
              <a:rPr lang="zh-CN" altLang="en-US" b="1" dirty="0"/>
              <a:t>利用本章所学知识为创建好的场景制作傍晚时的光源效果。</a:t>
            </a:r>
          </a:p>
        </p:txBody>
      </p:sp>
      <p:pic>
        <p:nvPicPr>
          <p:cNvPr id="2" name="图片 1">
            <a:extLst>
              <a:ext uri="{FF2B5EF4-FFF2-40B4-BE49-F238E27FC236}">
                <a16:creationId xmlns:a16="http://schemas.microsoft.com/office/drawing/2014/main" id="{0C044065-5803-4035-9538-6204E77AFEC9}"/>
              </a:ext>
            </a:extLst>
          </p:cNvPr>
          <p:cNvPicPr>
            <a:picLocks noChangeAspect="1"/>
          </p:cNvPicPr>
          <p:nvPr/>
        </p:nvPicPr>
        <p:blipFill>
          <a:blip r:embed="rId2"/>
          <a:stretch>
            <a:fillRect/>
          </a:stretch>
        </p:blipFill>
        <p:spPr>
          <a:xfrm>
            <a:off x="3483131" y="2406403"/>
            <a:ext cx="5225738" cy="3901407"/>
          </a:xfrm>
          <a:prstGeom prst="rect">
            <a:avLst/>
          </a:prstGeom>
        </p:spPr>
      </p:pic>
    </p:spTree>
    <p:extLst>
      <p:ext uri="{BB962C8B-B14F-4D97-AF65-F5344CB8AC3E}">
        <p14:creationId xmlns:p14="http://schemas.microsoft.com/office/powerpoint/2010/main" val="40771323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B2AF2423-74DA-4324-A508-1E094A061F78}"/>
              </a:ext>
            </a:extLst>
          </p:cNvPr>
          <p:cNvGrpSpPr/>
          <p:nvPr/>
        </p:nvGrpSpPr>
        <p:grpSpPr>
          <a:xfrm>
            <a:off x="7237050" y="978170"/>
            <a:ext cx="1065099" cy="688802"/>
            <a:chOff x="7384437" y="806121"/>
            <a:chExt cx="1065099" cy="688802"/>
          </a:xfrm>
        </p:grpSpPr>
        <p:sp>
          <p:nvSpPr>
            <p:cNvPr id="2" name="文本框 1">
              <a:extLst>
                <a:ext uri="{FF2B5EF4-FFF2-40B4-BE49-F238E27FC236}">
                  <a16:creationId xmlns:a16="http://schemas.microsoft.com/office/drawing/2014/main" id="{51462C79-EED8-4446-9394-C84809A93914}"/>
                </a:ext>
              </a:extLst>
            </p:cNvPr>
            <p:cNvSpPr txBox="1"/>
            <p:nvPr/>
          </p:nvSpPr>
          <p:spPr>
            <a:xfrm>
              <a:off x="7384437" y="806121"/>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533737" y="935453"/>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CDE274CB-D43D-4D29-8ABC-F541929BCFEA}"/>
              </a:ext>
            </a:extLst>
          </p:cNvPr>
          <p:cNvGrpSpPr/>
          <p:nvPr/>
        </p:nvGrpSpPr>
        <p:grpSpPr>
          <a:xfrm>
            <a:off x="7293586" y="1807564"/>
            <a:ext cx="1075500" cy="690809"/>
            <a:chOff x="7413609" y="1847682"/>
            <a:chExt cx="1075500" cy="690809"/>
          </a:xfrm>
        </p:grpSpPr>
        <p:sp>
          <p:nvSpPr>
            <p:cNvPr id="4" name="文本框 3">
              <a:extLst>
                <a:ext uri="{FF2B5EF4-FFF2-40B4-BE49-F238E27FC236}">
                  <a16:creationId xmlns:a16="http://schemas.microsoft.com/office/drawing/2014/main" id="{E3E11741-E0AE-4C99-8BB0-FA2B455F1FD4}"/>
                </a:ext>
              </a:extLst>
            </p:cNvPr>
            <p:cNvSpPr txBox="1"/>
            <p:nvPr/>
          </p:nvSpPr>
          <p:spPr>
            <a:xfrm>
              <a:off x="7413609" y="1847682"/>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573310" y="197902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id="{3E100ECA-62C2-4BC8-8D79-4F48B8FE2934}"/>
              </a:ext>
            </a:extLst>
          </p:cNvPr>
          <p:cNvGrpSpPr/>
          <p:nvPr/>
        </p:nvGrpSpPr>
        <p:grpSpPr>
          <a:xfrm>
            <a:off x="7408449" y="2596618"/>
            <a:ext cx="1025564" cy="706049"/>
            <a:chOff x="7408449" y="2900140"/>
            <a:chExt cx="1025564" cy="706049"/>
          </a:xfrm>
        </p:grpSpPr>
        <p:sp>
          <p:nvSpPr>
            <p:cNvPr id="5" name="文本框 4">
              <a:extLst>
                <a:ext uri="{FF2B5EF4-FFF2-40B4-BE49-F238E27FC236}">
                  <a16:creationId xmlns:a16="http://schemas.microsoft.com/office/drawing/2014/main" id="{EFCD55F1-7E53-4D94-B849-03B234E0F197}"/>
                </a:ext>
              </a:extLst>
            </p:cNvPr>
            <p:cNvSpPr txBox="1"/>
            <p:nvPr/>
          </p:nvSpPr>
          <p:spPr>
            <a:xfrm>
              <a:off x="7408449" y="2900140"/>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518214" y="304671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0" name="文本框 9">
            <a:hlinkClick r:id="rId2" action="ppaction://hlinksldjump"/>
            <a:extLst>
              <a:ext uri="{FF2B5EF4-FFF2-40B4-BE49-F238E27FC236}">
                <a16:creationId xmlns:a16="http://schemas.microsoft.com/office/drawing/2014/main" id="{05B6A5CE-6A84-4F53-8C7A-8BA37259B15A}"/>
              </a:ext>
            </a:extLst>
          </p:cNvPr>
          <p:cNvSpPr txBox="1"/>
          <p:nvPr/>
        </p:nvSpPr>
        <p:spPr>
          <a:xfrm>
            <a:off x="8640398" y="1064995"/>
            <a:ext cx="1415772" cy="461665"/>
          </a:xfrm>
          <a:prstGeom prst="rect">
            <a:avLst/>
          </a:prstGeom>
          <a:noFill/>
        </p:spPr>
        <p:txBody>
          <a:bodyPr wrap="none" rtlCol="0">
            <a:spAutoFit/>
          </a:bodyPr>
          <a:lstStyle/>
          <a:p>
            <a:r>
              <a:rPr lang="zh-CN" altLang="en-US" sz="2400" b="1" dirty="0">
                <a:hlinkClick r:id="rId2" action="ppaction://hlinksldjump"/>
              </a:rPr>
              <a:t>灯光常识</a:t>
            </a:r>
            <a:endParaRPr lang="zh-CN" altLang="en-US" sz="2400" b="1" dirty="0">
              <a:solidFill>
                <a:srgbClr val="AD6126"/>
              </a:solidFill>
              <a:latin typeface="站酷小薇LOGO体" panose="02010600010101010101" pitchFamily="2" charset="-122"/>
              <a:ea typeface="站酷小薇LOGO体" panose="02010600010101010101" pitchFamily="2" charset="-122"/>
            </a:endParaRPr>
          </a:p>
        </p:txBody>
      </p:sp>
      <p:sp>
        <p:nvSpPr>
          <p:cNvPr id="11" name="文本框 10">
            <a:hlinkClick r:id="rId3" action="ppaction://hlinksldjump"/>
            <a:extLst>
              <a:ext uri="{FF2B5EF4-FFF2-40B4-BE49-F238E27FC236}">
                <a16:creationId xmlns:a16="http://schemas.microsoft.com/office/drawing/2014/main" id="{9ABC2E97-B359-4AB2-848B-D2653B68151A}"/>
              </a:ext>
            </a:extLst>
          </p:cNvPr>
          <p:cNvSpPr txBox="1"/>
          <p:nvPr/>
        </p:nvSpPr>
        <p:spPr>
          <a:xfrm>
            <a:off x="8555438" y="1824137"/>
            <a:ext cx="1500732" cy="461665"/>
          </a:xfrm>
          <a:prstGeom prst="rect">
            <a:avLst/>
          </a:prstGeom>
          <a:noFill/>
        </p:spPr>
        <p:txBody>
          <a:bodyPr wrap="none" rtlCol="0">
            <a:spAutoFit/>
          </a:bodyPr>
          <a:lstStyle>
            <a:defPPr>
              <a:defRPr lang="zh-CN"/>
            </a:defPPr>
            <a:lvl1pPr>
              <a:defRPr sz="2400" b="1"/>
            </a:lvl1pPr>
          </a:lstStyle>
          <a:p>
            <a:r>
              <a:rPr lang="zh-CN" altLang="en-US" dirty="0"/>
              <a:t> </a:t>
            </a:r>
            <a:r>
              <a:rPr lang="zh-CN" altLang="en-US" dirty="0">
                <a:hlinkClick r:id="rId3" action="ppaction://hlinksldjump"/>
              </a:rPr>
              <a:t>标准光源</a:t>
            </a:r>
            <a:endParaRPr lang="zh-CN" altLang="en-US" dirty="0"/>
          </a:p>
        </p:txBody>
      </p:sp>
      <p:sp>
        <p:nvSpPr>
          <p:cNvPr id="12" name="文本框 11">
            <a:hlinkClick r:id="rId4" action="ppaction://hlinksldjump"/>
            <a:extLst>
              <a:ext uri="{FF2B5EF4-FFF2-40B4-BE49-F238E27FC236}">
                <a16:creationId xmlns:a16="http://schemas.microsoft.com/office/drawing/2014/main" id="{434003EC-243D-457F-A944-3C9706F6BB77}"/>
              </a:ext>
            </a:extLst>
          </p:cNvPr>
          <p:cNvSpPr txBox="1"/>
          <p:nvPr/>
        </p:nvSpPr>
        <p:spPr>
          <a:xfrm>
            <a:off x="8650804" y="2593329"/>
            <a:ext cx="1723549" cy="461665"/>
          </a:xfrm>
          <a:prstGeom prst="rect">
            <a:avLst/>
          </a:prstGeom>
          <a:noFill/>
        </p:spPr>
        <p:txBody>
          <a:bodyPr wrap="none" rtlCol="0">
            <a:spAutoFit/>
          </a:bodyPr>
          <a:lstStyle>
            <a:defPPr>
              <a:defRPr lang="zh-CN"/>
            </a:defPPr>
            <a:lvl1pPr>
              <a:defRPr sz="2400" b="1"/>
            </a:lvl1pPr>
          </a:lstStyle>
          <a:p>
            <a:r>
              <a:rPr lang="zh-CN" altLang="en-US" dirty="0">
                <a:hlinkClick r:id="rId4" action="ppaction://hlinksldjump"/>
              </a:rPr>
              <a:t>光度学光源</a:t>
            </a:r>
            <a:endParaRPr lang="zh-CN" altLang="en-US" dirty="0"/>
          </a:p>
        </p:txBody>
      </p:sp>
      <p:grpSp>
        <p:nvGrpSpPr>
          <p:cNvPr id="23" name="组合 22">
            <a:extLst>
              <a:ext uri="{FF2B5EF4-FFF2-40B4-BE49-F238E27FC236}">
                <a16:creationId xmlns:a16="http://schemas.microsoft.com/office/drawing/2014/main" id="{A55D7E71-5A8B-43E9-A131-22CBFAA15D66}"/>
              </a:ext>
            </a:extLst>
          </p:cNvPr>
          <p:cNvGrpSpPr/>
          <p:nvPr/>
        </p:nvGrpSpPr>
        <p:grpSpPr>
          <a:xfrm>
            <a:off x="7490402" y="3441282"/>
            <a:ext cx="1056470" cy="690912"/>
            <a:chOff x="7417257" y="3916264"/>
            <a:chExt cx="1056470" cy="690912"/>
          </a:xfrm>
        </p:grpSpPr>
        <p:sp>
          <p:nvSpPr>
            <p:cNvPr id="14" name="文本框 13">
              <a:extLst>
                <a:ext uri="{FF2B5EF4-FFF2-40B4-BE49-F238E27FC236}">
                  <a16:creationId xmlns:a16="http://schemas.microsoft.com/office/drawing/2014/main" id="{0CEC9EEE-5136-4649-B568-D003BCA3E0FD}"/>
                </a:ext>
              </a:extLst>
            </p:cNvPr>
            <p:cNvSpPr txBox="1"/>
            <p:nvPr/>
          </p:nvSpPr>
          <p:spPr>
            <a:xfrm>
              <a:off x="7417257" y="3916264"/>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557928" y="4047706"/>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7" name="文本框 16">
            <a:hlinkClick r:id="rId5" action="ppaction://hlinksldjump"/>
            <a:extLst>
              <a:ext uri="{FF2B5EF4-FFF2-40B4-BE49-F238E27FC236}">
                <a16:creationId xmlns:a16="http://schemas.microsoft.com/office/drawing/2014/main" id="{5637B265-5E42-43BD-9FC4-B6E8F6861A42}"/>
              </a:ext>
            </a:extLst>
          </p:cNvPr>
          <p:cNvSpPr txBox="1"/>
          <p:nvPr/>
        </p:nvSpPr>
        <p:spPr>
          <a:xfrm>
            <a:off x="8745167" y="4230791"/>
            <a:ext cx="1415772" cy="461665"/>
          </a:xfrm>
          <a:prstGeom prst="rect">
            <a:avLst/>
          </a:prstGeom>
          <a:noFill/>
        </p:spPr>
        <p:txBody>
          <a:bodyPr wrap="none" rtlCol="0">
            <a:spAutoFit/>
          </a:bodyPr>
          <a:lstStyle>
            <a:defPPr>
              <a:defRPr lang="zh-CN"/>
            </a:defPPr>
            <a:lvl1pPr>
              <a:defRPr sz="2400" b="1"/>
            </a:lvl1pPr>
          </a:lstStyle>
          <a:p>
            <a:r>
              <a:rPr lang="zh-CN" altLang="en-US" dirty="0">
                <a:hlinkClick r:id="rId6" action="ppaction://hlinksldjump"/>
              </a:rPr>
              <a:t>课堂演练</a:t>
            </a:r>
            <a:endParaRPr lang="zh-CN" altLang="en-US" dirty="0"/>
          </a:p>
        </p:txBody>
      </p:sp>
      <p:grpSp>
        <p:nvGrpSpPr>
          <p:cNvPr id="24" name="组合 23">
            <a:extLst>
              <a:ext uri="{FF2B5EF4-FFF2-40B4-BE49-F238E27FC236}">
                <a16:creationId xmlns:a16="http://schemas.microsoft.com/office/drawing/2014/main" id="{757A279A-F6F9-4FFD-8278-D5728D1CDA1F}"/>
              </a:ext>
            </a:extLst>
          </p:cNvPr>
          <p:cNvGrpSpPr/>
          <p:nvPr/>
        </p:nvGrpSpPr>
        <p:grpSpPr>
          <a:xfrm>
            <a:off x="7422848" y="3979560"/>
            <a:ext cx="1132590" cy="1089082"/>
            <a:chOff x="7346326" y="4653579"/>
            <a:chExt cx="1132590" cy="1089082"/>
          </a:xfrm>
        </p:grpSpPr>
        <p:cxnSp>
          <p:nvCxnSpPr>
            <p:cNvPr id="18" name="直接连接符 17">
              <a:extLst>
                <a:ext uri="{FF2B5EF4-FFF2-40B4-BE49-F238E27FC236}">
                  <a16:creationId xmlns:a16="http://schemas.microsoft.com/office/drawing/2014/main" id="{B9C52A29-E8BF-4D87-BF65-D9540C87CB2B}"/>
                </a:ext>
              </a:extLst>
            </p:cNvPr>
            <p:cNvCxnSpPr/>
            <p:nvPr/>
          </p:nvCxnSpPr>
          <p:spPr>
            <a:xfrm flipH="1">
              <a:off x="7563117" y="518319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712FE1A1-66D5-4019-AA0A-3FD4E7F16CE1}"/>
                </a:ext>
              </a:extLst>
            </p:cNvPr>
            <p:cNvSpPr txBox="1"/>
            <p:nvPr/>
          </p:nvSpPr>
          <p:spPr>
            <a:xfrm>
              <a:off x="7346326" y="4653579"/>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05</a:t>
              </a:r>
              <a:endParaRPr lang="zh-CN" altLang="en-US" sz="6000" dirty="0">
                <a:solidFill>
                  <a:srgbClr val="AD6126"/>
                </a:solidFill>
                <a:latin typeface="幼圆" panose="02010509060101010101" pitchFamily="49" charset="-122"/>
                <a:ea typeface="幼圆" panose="02010509060101010101" pitchFamily="49" charset="-122"/>
              </a:endParaRPr>
            </a:p>
          </p:txBody>
        </p:sp>
      </p:grpSp>
      <p:sp>
        <p:nvSpPr>
          <p:cNvPr id="26" name="文本框 25">
            <a:hlinkClick r:id="rId5" action="ppaction://hlinksldjump"/>
            <a:extLst>
              <a:ext uri="{FF2B5EF4-FFF2-40B4-BE49-F238E27FC236}">
                <a16:creationId xmlns:a16="http://schemas.microsoft.com/office/drawing/2014/main" id="{C1072196-9D8E-48F0-8A0F-D3961F3EAC60}"/>
              </a:ext>
            </a:extLst>
          </p:cNvPr>
          <p:cNvSpPr txBox="1"/>
          <p:nvPr/>
        </p:nvSpPr>
        <p:spPr>
          <a:xfrm>
            <a:off x="8837156" y="5171226"/>
            <a:ext cx="1415772" cy="461665"/>
          </a:xfrm>
          <a:prstGeom prst="rect">
            <a:avLst/>
          </a:prstGeom>
          <a:noFill/>
        </p:spPr>
        <p:txBody>
          <a:bodyPr wrap="none" rtlCol="0">
            <a:spAutoFit/>
          </a:bodyPr>
          <a:lstStyle>
            <a:defPPr>
              <a:defRPr lang="zh-CN"/>
            </a:defPPr>
            <a:lvl1pPr>
              <a:defRPr sz="2400" b="1"/>
            </a:lvl1pPr>
          </a:lstStyle>
          <a:p>
            <a:r>
              <a:rPr lang="zh-CN" altLang="en-US" dirty="0">
                <a:hlinkClick r:id="rId7" action="ppaction://hlinksldjump"/>
              </a:rPr>
              <a:t>课后作业</a:t>
            </a:r>
            <a:endParaRPr lang="zh-CN" altLang="en-US" dirty="0"/>
          </a:p>
        </p:txBody>
      </p:sp>
      <p:grpSp>
        <p:nvGrpSpPr>
          <p:cNvPr id="25" name="组合 24">
            <a:extLst>
              <a:ext uri="{FF2B5EF4-FFF2-40B4-BE49-F238E27FC236}">
                <a16:creationId xmlns:a16="http://schemas.microsoft.com/office/drawing/2014/main" id="{A50A0D87-71BD-4320-A8E9-D3109790F11F}"/>
              </a:ext>
            </a:extLst>
          </p:cNvPr>
          <p:cNvGrpSpPr/>
          <p:nvPr/>
        </p:nvGrpSpPr>
        <p:grpSpPr>
          <a:xfrm>
            <a:off x="7518214" y="4894228"/>
            <a:ext cx="1132590" cy="1089082"/>
            <a:chOff x="7346326" y="4653579"/>
            <a:chExt cx="1132590" cy="1089082"/>
          </a:xfrm>
        </p:grpSpPr>
        <p:cxnSp>
          <p:nvCxnSpPr>
            <p:cNvPr id="27" name="直接连接符 26">
              <a:extLst>
                <a:ext uri="{FF2B5EF4-FFF2-40B4-BE49-F238E27FC236}">
                  <a16:creationId xmlns:a16="http://schemas.microsoft.com/office/drawing/2014/main" id="{1837F6DC-569D-4568-9C85-37EDC9ECF492}"/>
                </a:ext>
              </a:extLst>
            </p:cNvPr>
            <p:cNvCxnSpPr/>
            <p:nvPr/>
          </p:nvCxnSpPr>
          <p:spPr>
            <a:xfrm flipH="1">
              <a:off x="7563117" y="518319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id="{19B46B9C-E96E-415A-A392-9C48752DBAEB}"/>
                </a:ext>
              </a:extLst>
            </p:cNvPr>
            <p:cNvSpPr txBox="1"/>
            <p:nvPr/>
          </p:nvSpPr>
          <p:spPr>
            <a:xfrm>
              <a:off x="7346326" y="4653579"/>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06</a:t>
              </a:r>
              <a:endParaRPr lang="zh-CN" altLang="en-US" sz="6000" dirty="0">
                <a:solidFill>
                  <a:srgbClr val="AD6126"/>
                </a:solidFill>
                <a:latin typeface="幼圆" panose="02010509060101010101" pitchFamily="49" charset="-122"/>
                <a:ea typeface="幼圆" panose="02010509060101010101" pitchFamily="49" charset="-122"/>
              </a:endParaRPr>
            </a:p>
          </p:txBody>
        </p:sp>
      </p:grpSp>
      <p:sp>
        <p:nvSpPr>
          <p:cNvPr id="29" name="文本框 28">
            <a:hlinkClick r:id="rId5" action="ppaction://hlinksldjump"/>
            <a:extLst>
              <a:ext uri="{FF2B5EF4-FFF2-40B4-BE49-F238E27FC236}">
                <a16:creationId xmlns:a16="http://schemas.microsoft.com/office/drawing/2014/main" id="{03939A60-D78B-47F9-8D9E-B559B39C2A33}"/>
              </a:ext>
            </a:extLst>
          </p:cNvPr>
          <p:cNvSpPr txBox="1"/>
          <p:nvPr/>
        </p:nvSpPr>
        <p:spPr>
          <a:xfrm>
            <a:off x="8745167" y="3412060"/>
            <a:ext cx="1507144" cy="461665"/>
          </a:xfrm>
          <a:prstGeom prst="rect">
            <a:avLst/>
          </a:prstGeom>
          <a:noFill/>
        </p:spPr>
        <p:txBody>
          <a:bodyPr wrap="none" rtlCol="0">
            <a:spAutoFit/>
          </a:bodyPr>
          <a:lstStyle>
            <a:defPPr>
              <a:defRPr lang="zh-CN"/>
            </a:defPPr>
            <a:lvl1pPr>
              <a:defRPr sz="2400" b="1"/>
            </a:lvl1pPr>
          </a:lstStyle>
          <a:p>
            <a:r>
              <a:rPr lang="en-US" altLang="zh-CN" dirty="0" err="1">
                <a:hlinkClick r:id="rId8" action="ppaction://hlinksldjump"/>
              </a:rPr>
              <a:t>VRay</a:t>
            </a:r>
            <a:r>
              <a:rPr lang="zh-CN" altLang="en-US" dirty="0">
                <a:hlinkClick r:id="rId8" action="ppaction://hlinksldjump"/>
              </a:rPr>
              <a:t>光源</a:t>
            </a:r>
            <a:endParaRPr lang="zh-CN" altLang="en-US" dirty="0"/>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45290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192836" y="3863679"/>
            <a:ext cx="2646878" cy="830997"/>
          </a:xfrm>
          <a:prstGeom prst="rect">
            <a:avLst/>
          </a:prstGeom>
        </p:spPr>
        <p:txBody>
          <a:bodyPr wrap="none">
            <a:spAutoFit/>
          </a:bodyPr>
          <a:lstStyle/>
          <a:p>
            <a:r>
              <a:rPr lang="zh-CN" altLang="en-US" sz="4800" b="1"/>
              <a:t>灯光常识</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176553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982156"/>
            <a:ext cx="8622308" cy="2958630"/>
          </a:xfrm>
          <a:prstGeom prst="rect">
            <a:avLst/>
          </a:prstGeom>
          <a:noFill/>
        </p:spPr>
        <p:txBody>
          <a:bodyPr wrap="square" rtlCol="0">
            <a:spAutoFit/>
          </a:bodyPr>
          <a:lstStyle/>
          <a:p>
            <a:pPr indent="457200">
              <a:lnSpc>
                <a:spcPct val="150000"/>
              </a:lnSpc>
            </a:pPr>
            <a:r>
              <a:rPr lang="zh-CN" altLang="en-US" dirty="0"/>
              <a:t>灯光是创建真实世界视觉感受和空间感受的有效手段之一，合理的灯光可以为动画场景增添重要的信息和情感，对于整个效果的外观是至关重要的。用户通过多种类型的灯光的搭配使用，还可以为场景提供更大的深度，展现丰富的层次。</a:t>
            </a:r>
            <a:endParaRPr lang="en-US" altLang="zh-CN" dirty="0"/>
          </a:p>
          <a:p>
            <a:pPr indent="457200">
              <a:lnSpc>
                <a:spcPct val="150000"/>
              </a:lnSpc>
            </a:pPr>
            <a:r>
              <a:rPr lang="zh-CN" altLang="en-US" dirty="0"/>
              <a:t>一般按照灯光层次，可以将场景中的光源分为关键光、补充光和背景光三种。</a:t>
            </a:r>
            <a:endParaRPr lang="en-US" altLang="zh-CN" dirty="0"/>
          </a:p>
          <a:p>
            <a:pPr indent="457200">
              <a:lnSpc>
                <a:spcPct val="150000"/>
              </a:lnSpc>
            </a:pPr>
            <a:r>
              <a:rPr lang="en-US" altLang="zh-CN" dirty="0"/>
              <a:t>1.</a:t>
            </a:r>
            <a:r>
              <a:rPr lang="zh-CN" altLang="en-US" dirty="0"/>
              <a:t>关键光</a:t>
            </a:r>
          </a:p>
          <a:p>
            <a:pPr indent="457200">
              <a:lnSpc>
                <a:spcPct val="150000"/>
              </a:lnSpc>
            </a:pPr>
            <a:r>
              <a:rPr lang="zh-CN" altLang="en-US" dirty="0"/>
              <a:t>在一个场景中，其主要光源通常称为关键光。关键光不一定只是一个光源，也未必像点光源一样固定于一个地方，但是它一定是照明的主要光源。</a:t>
            </a:r>
            <a:endParaRPr lang="zh-CN" altLang="zh-CN" dirty="0"/>
          </a:p>
        </p:txBody>
      </p:sp>
      <p:pic>
        <p:nvPicPr>
          <p:cNvPr id="2" name="图片 1">
            <a:extLst>
              <a:ext uri="{FF2B5EF4-FFF2-40B4-BE49-F238E27FC236}">
                <a16:creationId xmlns:a16="http://schemas.microsoft.com/office/drawing/2014/main" id="{F18EF887-0538-4636-8416-CC760E2721F9}"/>
              </a:ext>
            </a:extLst>
          </p:cNvPr>
          <p:cNvPicPr>
            <a:picLocks noChangeAspect="1"/>
          </p:cNvPicPr>
          <p:nvPr/>
        </p:nvPicPr>
        <p:blipFill>
          <a:blip r:embed="rId2"/>
          <a:stretch>
            <a:fillRect/>
          </a:stretch>
        </p:blipFill>
        <p:spPr>
          <a:xfrm>
            <a:off x="4110427" y="4074709"/>
            <a:ext cx="3971145" cy="217119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982156"/>
            <a:ext cx="8622308" cy="1296637"/>
          </a:xfrm>
          <a:prstGeom prst="rect">
            <a:avLst/>
          </a:prstGeom>
          <a:noFill/>
        </p:spPr>
        <p:txBody>
          <a:bodyPr wrap="square" rtlCol="0">
            <a:spAutoFit/>
          </a:bodyPr>
          <a:lstStyle/>
          <a:p>
            <a:pPr indent="457200">
              <a:lnSpc>
                <a:spcPct val="150000"/>
              </a:lnSpc>
            </a:pPr>
            <a:r>
              <a:rPr lang="en-US" altLang="zh-CN" dirty="0"/>
              <a:t>2.</a:t>
            </a:r>
            <a:r>
              <a:rPr lang="zh-CN" altLang="en-US" dirty="0"/>
              <a:t>补充光</a:t>
            </a:r>
          </a:p>
          <a:p>
            <a:pPr indent="457200">
              <a:lnSpc>
                <a:spcPct val="150000"/>
              </a:lnSpc>
            </a:pPr>
            <a:r>
              <a:rPr lang="zh-CN" altLang="en-US" dirty="0"/>
              <a:t>补充光用来填充场景的黑暗和阴影区域。关键光在场景中是最引人注意的光源，而补充光的光线可以提供景深和逼真的感觉。</a:t>
            </a:r>
          </a:p>
        </p:txBody>
      </p:sp>
      <p:pic>
        <p:nvPicPr>
          <p:cNvPr id="3" name="图片 2">
            <a:extLst>
              <a:ext uri="{FF2B5EF4-FFF2-40B4-BE49-F238E27FC236}">
                <a16:creationId xmlns:a16="http://schemas.microsoft.com/office/drawing/2014/main" id="{318A9208-E651-4C86-B296-96A7E78983B3}"/>
              </a:ext>
            </a:extLst>
          </p:cNvPr>
          <p:cNvPicPr>
            <a:picLocks noChangeAspect="1"/>
          </p:cNvPicPr>
          <p:nvPr/>
        </p:nvPicPr>
        <p:blipFill>
          <a:blip r:embed="rId2"/>
          <a:stretch>
            <a:fillRect/>
          </a:stretch>
        </p:blipFill>
        <p:spPr>
          <a:xfrm>
            <a:off x="1806517" y="2670405"/>
            <a:ext cx="9057150" cy="3437914"/>
          </a:xfrm>
          <a:prstGeom prst="rect">
            <a:avLst/>
          </a:prstGeom>
        </p:spPr>
      </p:pic>
    </p:spTree>
    <p:extLst>
      <p:ext uri="{BB962C8B-B14F-4D97-AF65-F5344CB8AC3E}">
        <p14:creationId xmlns:p14="http://schemas.microsoft.com/office/powerpoint/2010/main" val="35625378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94460"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713843" y="3918327"/>
            <a:ext cx="2646878" cy="830997"/>
          </a:xfrm>
          <a:prstGeom prst="rect">
            <a:avLst/>
          </a:prstGeom>
        </p:spPr>
        <p:txBody>
          <a:bodyPr wrap="none">
            <a:spAutoFit/>
          </a:bodyPr>
          <a:lstStyle/>
          <a:p>
            <a:pPr algn="ctr"/>
            <a:r>
              <a:rPr lang="zh-CN" altLang="en-US" sz="4800" b="1" dirty="0"/>
              <a:t>标准光源</a:t>
            </a:r>
            <a:endParaRPr lang="zh-CN" altLang="en-US" sz="4800" b="1" dirty="0">
              <a:latin typeface="+mn-ea"/>
            </a:endParaRPr>
          </a:p>
        </p:txBody>
      </p:sp>
      <p:sp>
        <p:nvSpPr>
          <p:cNvPr id="9" name="文本框 8">
            <a:extLst>
              <a:ext uri="{FF2B5EF4-FFF2-40B4-BE49-F238E27FC236}">
                <a16:creationId xmlns:a16="http://schemas.microsoft.com/office/drawing/2014/main" id="{2D07892B-112A-447F-A403-0FB3F531FC11}"/>
              </a:ext>
            </a:extLst>
          </p:cNvPr>
          <p:cNvSpPr txBox="1"/>
          <p:nvPr/>
        </p:nvSpPr>
        <p:spPr>
          <a:xfrm>
            <a:off x="18070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86455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2234" y="1118091"/>
            <a:ext cx="8218130" cy="3374129"/>
          </a:xfrm>
          <a:prstGeom prst="rect">
            <a:avLst/>
          </a:prstGeom>
          <a:noFill/>
        </p:spPr>
        <p:txBody>
          <a:bodyPr wrap="square" rtlCol="0">
            <a:spAutoFit/>
          </a:bodyPr>
          <a:lstStyle/>
          <a:p>
            <a:pPr indent="457200">
              <a:lnSpc>
                <a:spcPct val="150000"/>
              </a:lnSpc>
            </a:pPr>
            <a:r>
              <a:rPr lang="zh-CN" altLang="en-US" dirty="0"/>
              <a:t>标准灯光是</a:t>
            </a:r>
            <a:r>
              <a:rPr lang="en-US" altLang="zh-CN" dirty="0"/>
              <a:t>3d max</a:t>
            </a:r>
            <a:r>
              <a:rPr lang="zh-CN" altLang="en-US" dirty="0"/>
              <a:t>软件自带的灯光，它包括“目标聚光灯”、“自由聚光灯”、“目标平行光”、“自由平行光”、“泛光”、“天光”</a:t>
            </a:r>
            <a:r>
              <a:rPr lang="en-US" altLang="zh-CN" dirty="0"/>
              <a:t>6</a:t>
            </a:r>
            <a:r>
              <a:rPr lang="zh-CN" altLang="en-US" dirty="0"/>
              <a:t>种类型。</a:t>
            </a:r>
            <a:endParaRPr lang="en-US" altLang="zh-CN" dirty="0"/>
          </a:p>
          <a:p>
            <a:pPr indent="457200">
              <a:lnSpc>
                <a:spcPct val="150000"/>
              </a:lnSpc>
            </a:pPr>
            <a:r>
              <a:rPr lang="en-US" altLang="zh-CN" b="1" dirty="0"/>
              <a:t>5.2.1  </a:t>
            </a:r>
            <a:r>
              <a:rPr lang="zh-CN" altLang="en-US" b="1" dirty="0"/>
              <a:t>聚光灯</a:t>
            </a:r>
          </a:p>
          <a:p>
            <a:pPr indent="457200">
              <a:lnSpc>
                <a:spcPct val="150000"/>
              </a:lnSpc>
            </a:pPr>
            <a:r>
              <a:rPr lang="zh-CN" altLang="en-US" dirty="0"/>
              <a:t>聚光灯是</a:t>
            </a:r>
            <a:r>
              <a:rPr lang="en-US" altLang="zh-CN" dirty="0"/>
              <a:t>3ds max</a:t>
            </a:r>
            <a:r>
              <a:rPr lang="zh-CN" altLang="en-US" dirty="0"/>
              <a:t>中最常用的灯光类型，包括“目标聚光灯”和“自由聚光灯”两种。二者照明原理都类似闪光灯，由一个点向一个方向照射，即投射聚集的光束，其中自由聚光灯没有目标对象。</a:t>
            </a:r>
          </a:p>
          <a:p>
            <a:pPr indent="457200">
              <a:lnSpc>
                <a:spcPct val="150000"/>
              </a:lnSpc>
            </a:pPr>
            <a:r>
              <a:rPr lang="zh-CN" altLang="en-US" dirty="0"/>
              <a:t>聚光灯的主要参数包括“常规参数”、“强度</a:t>
            </a:r>
            <a:r>
              <a:rPr lang="en-US" altLang="zh-CN" dirty="0"/>
              <a:t>/</a:t>
            </a:r>
            <a:r>
              <a:rPr lang="zh-CN" altLang="en-US" dirty="0"/>
              <a:t>颜色</a:t>
            </a:r>
            <a:r>
              <a:rPr lang="en-US" altLang="zh-CN" dirty="0"/>
              <a:t>/</a:t>
            </a:r>
            <a:r>
              <a:rPr lang="zh-CN" altLang="en-US" dirty="0"/>
              <a:t>衰减”、“聚光灯参数”、“高级效果”、“阴影参数”、“阴影贴图参数”。</a:t>
            </a:r>
          </a:p>
        </p:txBody>
      </p:sp>
    </p:spTree>
    <p:extLst>
      <p:ext uri="{BB962C8B-B14F-4D97-AF65-F5344CB8AC3E}">
        <p14:creationId xmlns:p14="http://schemas.microsoft.com/office/powerpoint/2010/main" val="7263033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317094" y="1220999"/>
            <a:ext cx="9411381" cy="1712135"/>
          </a:xfrm>
          <a:prstGeom prst="rect">
            <a:avLst/>
          </a:prstGeom>
          <a:noFill/>
        </p:spPr>
        <p:txBody>
          <a:bodyPr wrap="square" rtlCol="0">
            <a:spAutoFit/>
          </a:bodyPr>
          <a:lstStyle/>
          <a:p>
            <a:pPr indent="457200">
              <a:lnSpc>
                <a:spcPct val="150000"/>
              </a:lnSpc>
            </a:pPr>
            <a:r>
              <a:rPr lang="en-US" altLang="zh-CN" b="1" dirty="0"/>
              <a:t>5.2.2  </a:t>
            </a:r>
            <a:r>
              <a:rPr lang="zh-CN" altLang="en-US" b="1" dirty="0"/>
              <a:t>平行光</a:t>
            </a:r>
          </a:p>
          <a:p>
            <a:pPr indent="457200">
              <a:lnSpc>
                <a:spcPct val="150000"/>
              </a:lnSpc>
            </a:pPr>
            <a:r>
              <a:rPr lang="zh-CN" altLang="en-US" dirty="0"/>
              <a:t>平行光包括“目标平行光”和“自由平行光”两种，主要用于模拟太阳在地球表面投射的光线，即以一个方向投射的平行光。目标平行光是具体方向性的灯光，可以通过调整光源位置和目标点位置来模拟太阳光的照射效果，当然也可以模拟美丽的夜色。</a:t>
            </a:r>
          </a:p>
        </p:txBody>
      </p:sp>
      <p:pic>
        <p:nvPicPr>
          <p:cNvPr id="2" name="图片 1">
            <a:extLst>
              <a:ext uri="{FF2B5EF4-FFF2-40B4-BE49-F238E27FC236}">
                <a16:creationId xmlns:a16="http://schemas.microsoft.com/office/drawing/2014/main" id="{43086330-DDF3-4FAF-B975-BB72E19E103A}"/>
              </a:ext>
            </a:extLst>
          </p:cNvPr>
          <p:cNvPicPr>
            <a:picLocks noChangeAspect="1"/>
          </p:cNvPicPr>
          <p:nvPr/>
        </p:nvPicPr>
        <p:blipFill>
          <a:blip r:embed="rId2"/>
          <a:stretch>
            <a:fillRect/>
          </a:stretch>
        </p:blipFill>
        <p:spPr>
          <a:xfrm>
            <a:off x="3112315" y="3310890"/>
            <a:ext cx="6089815" cy="3005222"/>
          </a:xfrm>
          <a:prstGeom prst="rect">
            <a:avLst/>
          </a:prstGeom>
        </p:spPr>
      </p:pic>
    </p:spTree>
    <p:extLst>
      <p:ext uri="{BB962C8B-B14F-4D97-AF65-F5344CB8AC3E}">
        <p14:creationId xmlns:p14="http://schemas.microsoft.com/office/powerpoint/2010/main" val="248648059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870</TotalTime>
  <Words>1198</Words>
  <Application>Microsoft Office PowerPoint</Application>
  <PresentationFormat>宽屏</PresentationFormat>
  <Paragraphs>84</Paragraphs>
  <Slides>29</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29</vt:i4>
      </vt:variant>
    </vt:vector>
  </HeadingPairs>
  <TitlesOfParts>
    <vt:vector size="36" baseType="lpstr">
      <vt:lpstr>等线</vt:lpstr>
      <vt:lpstr>等线 Light</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dcterms:created xsi:type="dcterms:W3CDTF">2020-06-26T11:31:00Z</dcterms:created>
  <dcterms:modified xsi:type="dcterms:W3CDTF">2021-12-13T03:02:25Z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