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9" r:id="rId2"/>
    <p:sldId id="293" r:id="rId3"/>
    <p:sldId id="292" r:id="rId4"/>
    <p:sldId id="290" r:id="rId5"/>
    <p:sldId id="273" r:id="rId6"/>
    <p:sldId id="355" r:id="rId7"/>
    <p:sldId id="391" r:id="rId8"/>
    <p:sldId id="291" r:id="rId9"/>
    <p:sldId id="347" r:id="rId10"/>
    <p:sldId id="348" r:id="rId11"/>
    <p:sldId id="417" r:id="rId12"/>
    <p:sldId id="320" r:id="rId13"/>
    <p:sldId id="352" r:id="rId14"/>
    <p:sldId id="302" r:id="rId15"/>
    <p:sldId id="303" r:id="rId16"/>
    <p:sldId id="304" r:id="rId17"/>
    <p:sldId id="319" r:id="rId18"/>
    <p:sldId id="353" r:id="rId19"/>
    <p:sldId id="404" r:id="rId20"/>
    <p:sldId id="405" r:id="rId21"/>
    <p:sldId id="406" r:id="rId22"/>
    <p:sldId id="329" r:id="rId23"/>
    <p:sldId id="330" r:id="rId24"/>
    <p:sldId id="415" r:id="rId25"/>
    <p:sldId id="331" r:id="rId26"/>
    <p:sldId id="357" r:id="rId27"/>
    <p:sldId id="370" r:id="rId28"/>
    <p:sldId id="371" r:id="rId29"/>
    <p:sldId id="286" r:id="rId30"/>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DB8AD"/>
    <a:srgbClr val="7D6B63"/>
    <a:srgbClr val="D99211"/>
    <a:srgbClr val="EDA221"/>
    <a:srgbClr val="FFBC04"/>
    <a:srgbClr val="FEB801"/>
    <a:srgbClr val="B57A0F"/>
    <a:srgbClr val="D18C11"/>
    <a:srgbClr val="C3830F"/>
    <a:srgbClr val="96650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8019" autoAdjust="0"/>
    <p:restoredTop sz="94660"/>
  </p:normalViewPr>
  <p:slideViewPr>
    <p:cSldViewPr snapToGrid="0">
      <p:cViewPr varScale="1">
        <p:scale>
          <a:sx n="114" d="100"/>
          <a:sy n="114" d="100"/>
        </p:scale>
        <p:origin x="300" y="13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g"/><Relationship Id="rId1" Type="http://schemas.openxmlformats.org/officeDocument/2006/relationships/slideMaster" Target="../slideMasters/slideMaster1.xml"/><Relationship Id="rId5" Type="http://schemas.openxmlformats.org/officeDocument/2006/relationships/image" Target="../media/image5.jpeg"/><Relationship Id="rId4" Type="http://schemas.microsoft.com/office/2007/relationships/hdphoto" Target="../media/hdphoto2.wdp"/></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F6AE5AAF-4686-4DBC-AD82-82ACA52592B1}" type="datetimeFigureOut">
              <a:rPr lang="zh-CN" altLang="en-US" smtClean="0"/>
              <a:t>2021-12-13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5E9F4B-4EC2-4F8F-9FBC-A9585385FE32}" type="slidenum">
              <a:rPr lang="zh-CN" altLang="en-US" smtClean="0"/>
              <a:t>‹#›</a:t>
            </a:fld>
            <a:endParaRPr lang="zh-CN" altLang="en-US"/>
          </a:p>
        </p:txBody>
      </p:sp>
      <p:pic>
        <p:nvPicPr>
          <p:cNvPr id="7" name="图片 6" descr="图片包含 游戏机&#10;&#10;描述已自动生成">
            <a:extLst>
              <a:ext uri="{FF2B5EF4-FFF2-40B4-BE49-F238E27FC236}">
                <a16:creationId xmlns:a16="http://schemas.microsoft.com/office/drawing/2014/main" id="{4E08BE82-6930-4EF0-9FF3-EB768F7D2884}"/>
              </a:ext>
            </a:extLst>
          </p:cNvPr>
          <p:cNvPicPr>
            <a:picLocks noChangeAspect="1"/>
          </p:cNvPicPr>
          <p:nvPr userDrawn="1"/>
        </p:nvPicPr>
        <p:blipFill>
          <a:blip r:embed="rId2">
            <a:alphaModFix amt="39000"/>
            <a:extLst>
              <a:ext uri="{28A0092B-C50C-407E-A947-70E740481C1C}">
                <a14:useLocalDpi xmlns:a14="http://schemas.microsoft.com/office/drawing/2010/main" val="0"/>
              </a:ext>
            </a:extLst>
          </a:blip>
          <a:stretch>
            <a:fillRect/>
          </a:stretch>
        </p:blipFill>
        <p:spPr>
          <a:xfrm>
            <a:off x="-3675891" y="-4547769"/>
            <a:ext cx="12073131" cy="8658691"/>
          </a:xfrm>
          <a:prstGeom prst="rect">
            <a:avLst/>
          </a:prstGeom>
        </p:spPr>
      </p:pic>
      <p:pic>
        <p:nvPicPr>
          <p:cNvPr id="8" name="图片 7" descr="图片包含 游戏机&#10;&#10;描述已自动生成">
            <a:extLst>
              <a:ext uri="{FF2B5EF4-FFF2-40B4-BE49-F238E27FC236}">
                <a16:creationId xmlns:a16="http://schemas.microsoft.com/office/drawing/2014/main" id="{CA132A93-7E31-4F2C-AD69-267977D5A1B9}"/>
              </a:ext>
            </a:extLst>
          </p:cNvPr>
          <p:cNvPicPr>
            <a:picLocks noChangeAspect="1"/>
          </p:cNvPicPr>
          <p:nvPr userDrawn="1"/>
        </p:nvPicPr>
        <p:blipFill>
          <a:blip r:embed="rId2">
            <a:alphaModFix amt="39000"/>
            <a:extLst>
              <a:ext uri="{28A0092B-C50C-407E-A947-70E740481C1C}">
                <a14:useLocalDpi xmlns:a14="http://schemas.microsoft.com/office/drawing/2010/main" val="0"/>
              </a:ext>
            </a:extLst>
          </a:blip>
          <a:stretch>
            <a:fillRect/>
          </a:stretch>
        </p:blipFill>
        <p:spPr>
          <a:xfrm>
            <a:off x="5686929" y="2987565"/>
            <a:ext cx="8590542" cy="6161024"/>
          </a:xfrm>
          <a:prstGeom prst="rect">
            <a:avLst/>
          </a:prstGeom>
        </p:spPr>
      </p:pic>
      <p:sp>
        <p:nvSpPr>
          <p:cNvPr id="9" name="文本框 8">
            <a:extLst>
              <a:ext uri="{FF2B5EF4-FFF2-40B4-BE49-F238E27FC236}">
                <a16:creationId xmlns:a16="http://schemas.microsoft.com/office/drawing/2014/main" id="{1CA44BA0-EDA4-4024-A8AD-FDD11A4F89D5}"/>
              </a:ext>
            </a:extLst>
          </p:cNvPr>
          <p:cNvSpPr txBox="1"/>
          <p:nvPr userDrawn="1"/>
        </p:nvSpPr>
        <p:spPr>
          <a:xfrm>
            <a:off x="3817408" y="6408107"/>
            <a:ext cx="6920917" cy="261610"/>
          </a:xfrm>
          <a:prstGeom prst="rect">
            <a:avLst/>
          </a:prstGeom>
          <a:noFill/>
        </p:spPr>
        <p:txBody>
          <a:bodyPr wrap="square" rtlCol="0">
            <a:spAutoFit/>
          </a:bodyPr>
          <a:lstStyle/>
          <a:p>
            <a:r>
              <a:rPr lang="zh-CN" altLang="en-US" sz="1100" dirty="0">
                <a:solidFill>
                  <a:schemeClr val="tx1"/>
                </a:solidFill>
              </a:rPr>
              <a:t>关注微信公众平台</a:t>
            </a:r>
            <a:r>
              <a:rPr lang="en-US" altLang="zh-CN" sz="1100" dirty="0">
                <a:solidFill>
                  <a:schemeClr val="tx1"/>
                </a:solidFill>
              </a:rPr>
              <a:t>DSSF007</a:t>
            </a:r>
            <a:r>
              <a:rPr lang="zh-CN" altLang="en-US" sz="1100" dirty="0">
                <a:solidFill>
                  <a:schemeClr val="tx1"/>
                </a:solidFill>
              </a:rPr>
              <a:t>，回复关键字“经典课堂”获取更多资源</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F6AE5AAF-4686-4DBC-AD82-82ACA52592B1}" type="datetimeFigureOut">
              <a:rPr lang="zh-CN" altLang="en-US" smtClean="0"/>
              <a:t>2021-12-13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F6AE5AAF-4686-4DBC-AD82-82ACA52592B1}" type="datetimeFigureOut">
              <a:rPr lang="zh-CN" altLang="en-US" smtClean="0"/>
              <a:t>2021-12-13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F6AE5AAF-4686-4DBC-AD82-82ACA52592B1}" type="datetimeFigureOut">
              <a:rPr lang="zh-CN" altLang="en-US" smtClean="0"/>
              <a:t>2021-12-13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F6AE5AAF-4686-4DBC-AD82-82ACA52592B1}" type="datetimeFigureOut">
              <a:rPr lang="zh-CN" altLang="en-US" smtClean="0"/>
              <a:t>2021-12-13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F6AE5AAF-4686-4DBC-AD82-82ACA52592B1}" type="datetimeFigureOut">
              <a:rPr lang="zh-CN" altLang="en-US" smtClean="0"/>
              <a:t>2021-12-13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F6AE5AAF-4686-4DBC-AD82-82ACA52592B1}" type="datetimeFigureOut">
              <a:rPr lang="zh-CN" altLang="en-US" smtClean="0"/>
              <a:t>2021-12-13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p:cNvSpPr>
            <a:spLocks noGrp="1"/>
          </p:cNvSpPr>
          <p:nvPr>
            <p:ph type="dt" sz="half" idx="10"/>
          </p:nvPr>
        </p:nvSpPr>
        <p:spPr/>
        <p:txBody>
          <a:bodyPr/>
          <a:lstStyle/>
          <a:p>
            <a:fld id="{F6AE5AAF-4686-4DBC-AD82-82ACA52592B1}" type="datetimeFigureOut">
              <a:rPr lang="zh-CN" altLang="en-US" smtClean="0"/>
              <a:t>2021-12-13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p:cNvSpPr>
            <a:spLocks noGrp="1"/>
          </p:cNvSpPr>
          <p:nvPr>
            <p:ph type="dt" sz="half" idx="10"/>
          </p:nvPr>
        </p:nvSpPr>
        <p:spPr/>
        <p:txBody>
          <a:bodyPr/>
          <a:lstStyle/>
          <a:p>
            <a:fld id="{F6AE5AAF-4686-4DBC-AD82-82ACA52592B1}" type="datetimeFigureOut">
              <a:rPr lang="zh-CN" altLang="en-US" smtClean="0"/>
              <a:t>2021-12-13</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F6AE5AAF-4686-4DBC-AD82-82ACA52592B1}" type="datetimeFigureOut">
              <a:rPr lang="zh-CN" altLang="en-US" smtClean="0"/>
              <a:t>2021-12-13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195E9F4B-4EC2-4F8F-9FBC-A9585385FE32}" type="slidenum">
              <a:rPr lang="zh-CN" altLang="en-US" smtClean="0"/>
              <a:t>‹#›</a:t>
            </a:fld>
            <a:endParaRPr lang="zh-CN" altLang="en-US"/>
          </a:p>
        </p:txBody>
      </p:sp>
      <p:pic>
        <p:nvPicPr>
          <p:cNvPr id="7" name="图片 6">
            <a:extLst>
              <a:ext uri="{FF2B5EF4-FFF2-40B4-BE49-F238E27FC236}">
                <a16:creationId xmlns:a16="http://schemas.microsoft.com/office/drawing/2014/main" id="{527108C4-B026-4252-A877-40AA47E5810D}"/>
              </a:ext>
            </a:extLst>
          </p:cNvPr>
          <p:cNvPicPr>
            <a:picLocks noChangeAspect="1"/>
          </p:cNvPicPr>
          <p:nvPr userDrawn="1"/>
        </p:nvPicPr>
        <p:blipFill>
          <a:blip r:embed="rId2">
            <a:extLst>
              <a:ext uri="{BEBA8EAE-BF5A-486C-A8C5-ECC9F3942E4B}">
                <a14:imgProps xmlns:a14="http://schemas.microsoft.com/office/drawing/2010/main">
                  <a14:imgLayer r:embed="rId3">
                    <a14:imgEffect>
                      <a14:brightnessContrast bright="20000" contrast="-25000"/>
                    </a14:imgEffect>
                  </a14:imgLayer>
                </a14:imgProps>
              </a:ex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0" name="矩形 9">
            <a:extLst>
              <a:ext uri="{FF2B5EF4-FFF2-40B4-BE49-F238E27FC236}">
                <a16:creationId xmlns:a16="http://schemas.microsoft.com/office/drawing/2014/main" id="{D1A70820-B138-4285-B54A-E50CC449B76D}"/>
              </a:ext>
            </a:extLst>
          </p:cNvPr>
          <p:cNvSpPr/>
          <p:nvPr userDrawn="1"/>
        </p:nvSpPr>
        <p:spPr>
          <a:xfrm>
            <a:off x="0" y="1285875"/>
            <a:ext cx="12192000" cy="3886200"/>
          </a:xfrm>
          <a:prstGeom prst="rect">
            <a:avLst/>
          </a:prstGeom>
          <a:solidFill>
            <a:schemeClr val="bg1">
              <a:lumMod val="95000"/>
              <a:alpha val="4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空白">
    <p:spTree>
      <p:nvGrpSpPr>
        <p:cNvPr id="1" name=""/>
        <p:cNvGrpSpPr/>
        <p:nvPr/>
      </p:nvGrpSpPr>
      <p:grpSpPr>
        <a:xfrm>
          <a:off x="0" y="0"/>
          <a:ext cx="0" cy="0"/>
          <a:chOff x="0" y="0"/>
          <a:chExt cx="0" cy="0"/>
        </a:xfrm>
      </p:grpSpPr>
      <p:pic>
        <p:nvPicPr>
          <p:cNvPr id="12" name="图片 11">
            <a:extLst>
              <a:ext uri="{FF2B5EF4-FFF2-40B4-BE49-F238E27FC236}">
                <a16:creationId xmlns:a16="http://schemas.microsoft.com/office/drawing/2014/main" id="{925AE7AA-5299-4910-A312-36B7B3F9E65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日期占位符 1"/>
          <p:cNvSpPr>
            <a:spLocks noGrp="1"/>
          </p:cNvSpPr>
          <p:nvPr>
            <p:ph type="dt" sz="half" idx="10"/>
          </p:nvPr>
        </p:nvSpPr>
        <p:spPr/>
        <p:txBody>
          <a:bodyPr/>
          <a:lstStyle/>
          <a:p>
            <a:fld id="{F6AE5AAF-4686-4DBC-AD82-82ACA52592B1}" type="datetimeFigureOut">
              <a:rPr lang="zh-CN" altLang="en-US" smtClean="0"/>
              <a:t>2021-12-13</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95E9F4B-4EC2-4F8F-9FBC-A9585385FE32}" type="slidenum">
              <a:rPr lang="zh-CN" altLang="en-US" smtClean="0"/>
              <a:t>‹#›</a:t>
            </a:fld>
            <a:endParaRPr lang="zh-CN" altLang="en-US"/>
          </a:p>
        </p:txBody>
      </p:sp>
      <p:sp>
        <p:nvSpPr>
          <p:cNvPr id="13" name="矩形 12">
            <a:extLst>
              <a:ext uri="{FF2B5EF4-FFF2-40B4-BE49-F238E27FC236}">
                <a16:creationId xmlns:a16="http://schemas.microsoft.com/office/drawing/2014/main" id="{E781BB81-B763-4E0D-AFD7-99097146E66A}"/>
              </a:ext>
            </a:extLst>
          </p:cNvPr>
          <p:cNvSpPr/>
          <p:nvPr userDrawn="1"/>
        </p:nvSpPr>
        <p:spPr>
          <a:xfrm>
            <a:off x="590550" y="279400"/>
            <a:ext cx="11134725" cy="59912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6" name="直接连接符 15">
            <a:extLst>
              <a:ext uri="{FF2B5EF4-FFF2-40B4-BE49-F238E27FC236}">
                <a16:creationId xmlns:a16="http://schemas.microsoft.com/office/drawing/2014/main" id="{5C5DA7C5-8692-4770-99EE-3E64E45D9FF4}"/>
              </a:ext>
            </a:extLst>
          </p:cNvPr>
          <p:cNvCxnSpPr/>
          <p:nvPr userDrawn="1"/>
        </p:nvCxnSpPr>
        <p:spPr>
          <a:xfrm>
            <a:off x="4215161" y="512956"/>
            <a:ext cx="2497872" cy="0"/>
          </a:xfrm>
          <a:prstGeom prst="line">
            <a:avLst/>
          </a:prstGeom>
          <a:ln w="38100">
            <a:solidFill>
              <a:srgbClr val="FDB402"/>
            </a:solidFill>
          </a:ln>
        </p:spPr>
        <p:style>
          <a:lnRef idx="1">
            <a:schemeClr val="accent1"/>
          </a:lnRef>
          <a:fillRef idx="0">
            <a:schemeClr val="accent1"/>
          </a:fillRef>
          <a:effectRef idx="0">
            <a:schemeClr val="accent1"/>
          </a:effectRef>
          <a:fontRef idx="minor">
            <a:schemeClr val="tx1"/>
          </a:fontRef>
        </p:style>
      </p:cxnSp>
      <p:sp>
        <p:nvSpPr>
          <p:cNvPr id="17" name="文本框 16">
            <a:extLst>
              <a:ext uri="{FF2B5EF4-FFF2-40B4-BE49-F238E27FC236}">
                <a16:creationId xmlns:a16="http://schemas.microsoft.com/office/drawing/2014/main" id="{F96E57D6-D77A-460A-8CE6-E36F987B9D4A}"/>
              </a:ext>
            </a:extLst>
          </p:cNvPr>
          <p:cNvSpPr txBox="1"/>
          <p:nvPr userDrawn="1"/>
        </p:nvSpPr>
        <p:spPr>
          <a:xfrm>
            <a:off x="5254497" y="948466"/>
            <a:ext cx="1292662" cy="2477601"/>
          </a:xfrm>
          <a:prstGeom prst="rect">
            <a:avLst/>
          </a:prstGeom>
          <a:noFill/>
        </p:spPr>
        <p:txBody>
          <a:bodyPr vert="eaVert" wrap="none" rtlCol="0">
            <a:spAutoFit/>
          </a:bodyPr>
          <a:lstStyle/>
          <a:p>
            <a:r>
              <a:rPr lang="zh-CN" altLang="en-US" sz="7200" dirty="0">
                <a:solidFill>
                  <a:srgbClr val="AD6126"/>
                </a:solidFill>
                <a:latin typeface="站酷小薇LOGO体" panose="02010600010101010101" pitchFamily="2" charset="-122"/>
                <a:ea typeface="站酷小薇LOGO体" panose="02010600010101010101" pitchFamily="2" charset="-122"/>
              </a:rPr>
              <a:t>目  录</a:t>
            </a:r>
          </a:p>
        </p:txBody>
      </p:sp>
      <p:cxnSp>
        <p:nvCxnSpPr>
          <p:cNvPr id="18" name="直接连接符 17">
            <a:extLst>
              <a:ext uri="{FF2B5EF4-FFF2-40B4-BE49-F238E27FC236}">
                <a16:creationId xmlns:a16="http://schemas.microsoft.com/office/drawing/2014/main" id="{620AC5F4-78F5-4DFC-BD43-97B44EE004F9}"/>
              </a:ext>
            </a:extLst>
          </p:cNvPr>
          <p:cNvCxnSpPr/>
          <p:nvPr userDrawn="1"/>
        </p:nvCxnSpPr>
        <p:spPr>
          <a:xfrm>
            <a:off x="6713033" y="501817"/>
            <a:ext cx="0" cy="5307980"/>
          </a:xfrm>
          <a:prstGeom prst="line">
            <a:avLst/>
          </a:prstGeom>
          <a:ln w="38100">
            <a:solidFill>
              <a:srgbClr val="FDB402"/>
            </a:solidFill>
          </a:ln>
        </p:spPr>
        <p:style>
          <a:lnRef idx="1">
            <a:schemeClr val="accent1"/>
          </a:lnRef>
          <a:fillRef idx="0">
            <a:schemeClr val="accent1"/>
          </a:fillRef>
          <a:effectRef idx="0">
            <a:schemeClr val="accent1"/>
          </a:effectRef>
          <a:fontRef idx="minor">
            <a:schemeClr val="tx1"/>
          </a:fontRef>
        </p:style>
      </p:cxnSp>
      <p:pic>
        <p:nvPicPr>
          <p:cNvPr id="15" name="图片 14">
            <a:extLst>
              <a:ext uri="{FF2B5EF4-FFF2-40B4-BE49-F238E27FC236}">
                <a16:creationId xmlns:a16="http://schemas.microsoft.com/office/drawing/2014/main" id="{FFC5B84D-5AE6-462C-AEB2-D3200AD60735}"/>
              </a:ext>
            </a:extLst>
          </p:cNvPr>
          <p:cNvPicPr>
            <a:picLocks noChangeAspect="1"/>
          </p:cNvPicPr>
          <p:nvPr userDrawn="1"/>
        </p:nvPicPr>
        <p:blipFill>
          <a:blip r:embed="rId3">
            <a:extLst>
              <a:ext uri="{BEBA8EAE-BF5A-486C-A8C5-ECC9F3942E4B}">
                <a14:imgProps xmlns:a14="http://schemas.microsoft.com/office/drawing/2010/main">
                  <a14:imgLayer r:embed="rId4">
                    <a14:imgEffect>
                      <a14:sharpenSoften amount="-100000"/>
                    </a14:imgEffect>
                  </a14:imgLayer>
                </a14:imgProps>
              </a:ext>
              <a:ext uri="{28A0092B-C50C-407E-A947-70E740481C1C}">
                <a14:useLocalDpi xmlns:a14="http://schemas.microsoft.com/office/drawing/2010/main" val="0"/>
              </a:ext>
            </a:extLst>
          </a:blip>
          <a:srcRect l="25089" r="24821"/>
          <a:stretch>
            <a:fillRect/>
          </a:stretch>
        </p:blipFill>
        <p:spPr>
          <a:xfrm>
            <a:off x="0" y="-76200"/>
            <a:ext cx="6106901" cy="6858000"/>
          </a:xfrm>
          <a:custGeom>
            <a:avLst/>
            <a:gdLst>
              <a:gd name="connsiteX0" fmla="*/ 0 w 6106901"/>
              <a:gd name="connsiteY0" fmla="*/ 0 h 6858000"/>
              <a:gd name="connsiteX1" fmla="*/ 3193319 w 6106901"/>
              <a:gd name="connsiteY1" fmla="*/ 0 h 6858000"/>
              <a:gd name="connsiteX2" fmla="*/ 6106901 w 6106901"/>
              <a:gd name="connsiteY2" fmla="*/ 6858000 h 6858000"/>
              <a:gd name="connsiteX3" fmla="*/ 0 w 6106901"/>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6106901" h="6858000">
                <a:moveTo>
                  <a:pt x="0" y="0"/>
                </a:moveTo>
                <a:lnTo>
                  <a:pt x="3193319" y="0"/>
                </a:lnTo>
                <a:lnTo>
                  <a:pt x="6106901" y="6858000"/>
                </a:lnTo>
                <a:lnTo>
                  <a:pt x="0" y="6858000"/>
                </a:lnTo>
                <a:close/>
              </a:path>
            </a:pathLst>
          </a:custGeom>
        </p:spPr>
      </p:pic>
      <p:pic>
        <p:nvPicPr>
          <p:cNvPr id="14" name="图片 13">
            <a:extLst>
              <a:ext uri="{FF2B5EF4-FFF2-40B4-BE49-F238E27FC236}">
                <a16:creationId xmlns:a16="http://schemas.microsoft.com/office/drawing/2014/main" id="{0AC13C7F-21CD-4C70-B030-90F1CDE2E3B9}"/>
              </a:ext>
            </a:extLst>
          </p:cNvPr>
          <p:cNvPicPr>
            <a:picLocks noChangeAspect="1"/>
          </p:cNvPicPr>
          <p:nvPr userDrawn="1"/>
        </p:nvPicPr>
        <p:blipFill>
          <a:blip r:embed="rId5">
            <a:extLst>
              <a:ext uri="{28A0092B-C50C-407E-A947-70E740481C1C}">
                <a14:useLocalDpi xmlns:a14="http://schemas.microsoft.com/office/drawing/2010/main" val="0"/>
              </a:ext>
            </a:extLst>
          </a:blip>
          <a:srcRect l="25089" r="24821"/>
          <a:stretch>
            <a:fillRect/>
          </a:stretch>
        </p:blipFill>
        <p:spPr>
          <a:xfrm>
            <a:off x="1266132" y="281327"/>
            <a:ext cx="5453198" cy="6123896"/>
          </a:xfrm>
          <a:custGeom>
            <a:avLst/>
            <a:gdLst>
              <a:gd name="connsiteX0" fmla="*/ 0 w 6106901"/>
              <a:gd name="connsiteY0" fmla="*/ 0 h 6858000"/>
              <a:gd name="connsiteX1" fmla="*/ 3193319 w 6106901"/>
              <a:gd name="connsiteY1" fmla="*/ 0 h 6858000"/>
              <a:gd name="connsiteX2" fmla="*/ 6106901 w 6106901"/>
              <a:gd name="connsiteY2" fmla="*/ 6858000 h 6858000"/>
              <a:gd name="connsiteX3" fmla="*/ 0 w 6106901"/>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6106901" h="6858000">
                <a:moveTo>
                  <a:pt x="0" y="0"/>
                </a:moveTo>
                <a:lnTo>
                  <a:pt x="3193319" y="0"/>
                </a:lnTo>
                <a:lnTo>
                  <a:pt x="6106901" y="6858000"/>
                </a:lnTo>
                <a:lnTo>
                  <a:pt x="0" y="6858000"/>
                </a:lnTo>
                <a:close/>
              </a:path>
            </a:pathLst>
          </a:custGeom>
          <a:ln w="19050">
            <a:solidFill>
              <a:schemeClr val="bg1"/>
            </a:solidFill>
          </a:ln>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1_空白">
    <p:spTree>
      <p:nvGrpSpPr>
        <p:cNvPr id="1" name=""/>
        <p:cNvGrpSpPr/>
        <p:nvPr/>
      </p:nvGrpSpPr>
      <p:grpSpPr>
        <a:xfrm>
          <a:off x="0" y="0"/>
          <a:ext cx="0" cy="0"/>
          <a:chOff x="0" y="0"/>
          <a:chExt cx="0" cy="0"/>
        </a:xfrm>
      </p:grpSpPr>
      <p:pic>
        <p:nvPicPr>
          <p:cNvPr id="12" name="图片 11">
            <a:extLst>
              <a:ext uri="{FF2B5EF4-FFF2-40B4-BE49-F238E27FC236}">
                <a16:creationId xmlns:a16="http://schemas.microsoft.com/office/drawing/2014/main" id="{925AE7AA-5299-4910-A312-36B7B3F9E65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日期占位符 1"/>
          <p:cNvSpPr>
            <a:spLocks noGrp="1"/>
          </p:cNvSpPr>
          <p:nvPr>
            <p:ph type="dt" sz="half" idx="10"/>
          </p:nvPr>
        </p:nvSpPr>
        <p:spPr/>
        <p:txBody>
          <a:bodyPr/>
          <a:lstStyle/>
          <a:p>
            <a:fld id="{F6AE5AAF-4686-4DBC-AD82-82ACA52592B1}" type="datetimeFigureOut">
              <a:rPr lang="zh-CN" altLang="en-US" smtClean="0"/>
              <a:t>2021-12-13</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95E9F4B-4EC2-4F8F-9FBC-A9585385FE32}" type="slidenum">
              <a:rPr lang="zh-CN" altLang="en-US" smtClean="0"/>
              <a:t>‹#›</a:t>
            </a:fld>
            <a:endParaRPr lang="zh-CN" altLang="en-US"/>
          </a:p>
        </p:txBody>
      </p:sp>
      <p:sp>
        <p:nvSpPr>
          <p:cNvPr id="13" name="矩形 12">
            <a:extLst>
              <a:ext uri="{FF2B5EF4-FFF2-40B4-BE49-F238E27FC236}">
                <a16:creationId xmlns:a16="http://schemas.microsoft.com/office/drawing/2014/main" id="{E781BB81-B763-4E0D-AFD7-99097146E66A}"/>
              </a:ext>
            </a:extLst>
          </p:cNvPr>
          <p:cNvSpPr/>
          <p:nvPr userDrawn="1"/>
        </p:nvSpPr>
        <p:spPr>
          <a:xfrm>
            <a:off x="590550" y="279400"/>
            <a:ext cx="11134725" cy="59912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57124348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3" name="日期占位符 2">
            <a:extLst>
              <a:ext uri="{FF2B5EF4-FFF2-40B4-BE49-F238E27FC236}">
                <a16:creationId xmlns:a16="http://schemas.microsoft.com/office/drawing/2014/main" id="{D460A0B6-A8EB-44E8-A6BD-330DB1B70390}"/>
              </a:ext>
            </a:extLst>
          </p:cNvPr>
          <p:cNvSpPr>
            <a:spLocks noGrp="1"/>
          </p:cNvSpPr>
          <p:nvPr>
            <p:ph type="dt" sz="half" idx="10"/>
          </p:nvPr>
        </p:nvSpPr>
        <p:spPr/>
        <p:txBody>
          <a:bodyPr/>
          <a:lstStyle/>
          <a:p>
            <a:fld id="{F6AE5AAF-4686-4DBC-AD82-82ACA52592B1}" type="datetimeFigureOut">
              <a:rPr lang="zh-CN" altLang="en-US" smtClean="0"/>
              <a:t>2021-12-13</a:t>
            </a:fld>
            <a:endParaRPr lang="zh-CN" altLang="en-US"/>
          </a:p>
        </p:txBody>
      </p:sp>
      <p:sp>
        <p:nvSpPr>
          <p:cNvPr id="4" name="页脚占位符 3">
            <a:extLst>
              <a:ext uri="{FF2B5EF4-FFF2-40B4-BE49-F238E27FC236}">
                <a16:creationId xmlns:a16="http://schemas.microsoft.com/office/drawing/2014/main" id="{EA4A1964-6740-479C-BB4A-D71873D42DE6}"/>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04E74841-F418-4854-944B-12532FF68DFE}"/>
              </a:ext>
            </a:extLst>
          </p:cNvPr>
          <p:cNvSpPr>
            <a:spLocks noGrp="1"/>
          </p:cNvSpPr>
          <p:nvPr>
            <p:ph type="sldNum" sz="quarter" idx="12"/>
          </p:nvPr>
        </p:nvSpPr>
        <p:spPr/>
        <p:txBody>
          <a:bodyPr/>
          <a:lstStyle/>
          <a:p>
            <a:fld id="{195E9F4B-4EC2-4F8F-9FBC-A9585385FE32}" type="slidenum">
              <a:rPr lang="zh-CN" altLang="en-US" smtClean="0"/>
              <a:t>‹#›</a:t>
            </a:fld>
            <a:endParaRPr lang="zh-CN" altLang="en-US"/>
          </a:p>
        </p:txBody>
      </p:sp>
      <p:sp>
        <p:nvSpPr>
          <p:cNvPr id="6" name="文本框 5">
            <a:extLst>
              <a:ext uri="{FF2B5EF4-FFF2-40B4-BE49-F238E27FC236}">
                <a16:creationId xmlns:a16="http://schemas.microsoft.com/office/drawing/2014/main" id="{7D393AF0-2B1A-459D-B585-2CE20FDF9182}"/>
              </a:ext>
            </a:extLst>
          </p:cNvPr>
          <p:cNvSpPr txBox="1"/>
          <p:nvPr userDrawn="1"/>
        </p:nvSpPr>
        <p:spPr>
          <a:xfrm>
            <a:off x="0" y="0"/>
            <a:ext cx="12192000" cy="2705100"/>
          </a:xfrm>
          <a:prstGeom prst="rect">
            <a:avLst/>
          </a:prstGeom>
          <a:noFill/>
        </p:spPr>
        <p:txBody>
          <a:bodyPr wrap="square" rtlCol="0">
            <a:prstTxWarp prst="textTriangleInverted">
              <a:avLst/>
            </a:prstTxWarp>
            <a:spAutoFit/>
          </a:bodyPr>
          <a:lstStyle/>
          <a:p>
            <a:r>
              <a:rPr lang="en-US" altLang="zh-CN" dirty="0">
                <a:blipFill dpi="0" rotWithShape="1">
                  <a:blip r:embed="rId2">
                    <a:extLst>
                      <a:ext uri="{28A0092B-C50C-407E-A947-70E740481C1C}">
                        <a14:useLocalDpi xmlns:a14="http://schemas.microsoft.com/office/drawing/2010/main" val="0"/>
                      </a:ext>
                    </a:extLst>
                  </a:blip>
                  <a:srcRect/>
                  <a:stretch>
                    <a:fillRect/>
                  </a:stretch>
                </a:blipFill>
              </a:rPr>
              <a:t>-------------</a:t>
            </a:r>
            <a:endParaRPr lang="zh-CN" altLang="en-US" dirty="0">
              <a:blipFill dpi="0" rotWithShape="1">
                <a:blip r:embed="rId2">
                  <a:extLst>
                    <a:ext uri="{28A0092B-C50C-407E-A947-70E740481C1C}">
                      <a14:useLocalDpi xmlns:a14="http://schemas.microsoft.com/office/drawing/2010/main" val="0"/>
                    </a:ext>
                  </a:extLst>
                </a:blip>
                <a:srcRect/>
                <a:stretch>
                  <a:fillRect/>
                </a:stretch>
              </a:blipFill>
            </a:endParaRPr>
          </a:p>
        </p:txBody>
      </p:sp>
      <p:sp>
        <p:nvSpPr>
          <p:cNvPr id="7" name="矩形 6">
            <a:extLst>
              <a:ext uri="{FF2B5EF4-FFF2-40B4-BE49-F238E27FC236}">
                <a16:creationId xmlns:a16="http://schemas.microsoft.com/office/drawing/2014/main" id="{5B1E1E4B-8837-4854-831B-361D35D6B3B2}"/>
              </a:ext>
            </a:extLst>
          </p:cNvPr>
          <p:cNvSpPr/>
          <p:nvPr userDrawn="1"/>
        </p:nvSpPr>
        <p:spPr>
          <a:xfrm>
            <a:off x="0" y="3065480"/>
            <a:ext cx="12192000" cy="2397512"/>
          </a:xfrm>
          <a:prstGeom prst="rect">
            <a:avLst/>
          </a:prstGeom>
          <a:solidFill>
            <a:schemeClr val="bg1">
              <a:lumMod val="75000"/>
              <a:alpha val="4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25103484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6AE5AAF-4686-4DBC-AD82-82ACA52592B1}" type="datetimeFigureOut">
              <a:rPr lang="zh-CN" altLang="en-US" smtClean="0"/>
              <a:t>2021-12-13</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95E9F4B-4EC2-4F8F-9FBC-A9585385FE32}"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61" r:id="rId8"/>
    <p:sldLayoutId id="2147483660" r:id="rId9"/>
    <p:sldLayoutId id="2147483656" r:id="rId10"/>
    <p:sldLayoutId id="2147483657" r:id="rId11"/>
    <p:sldLayoutId id="2147483658" r:id="rId12"/>
    <p:sldLayoutId id="2147483659"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2" Type="http://schemas.openxmlformats.org/officeDocument/2006/relationships/image" Target="../media/image11.emf"/><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2" Type="http://schemas.openxmlformats.org/officeDocument/2006/relationships/image" Target="../media/image12.emf"/><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3.xml.rels><?xml version="1.0" encoding="UTF-8" standalone="yes"?>
<Relationships xmlns="http://schemas.openxmlformats.org/package/2006/relationships"><Relationship Id="rId2" Type="http://schemas.openxmlformats.org/officeDocument/2006/relationships/image" Target="../media/image13.emf"/><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2" Type="http://schemas.openxmlformats.org/officeDocument/2006/relationships/image" Target="../media/image15.emf"/><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8.xml"/></Relationships>
</file>

<file path=ppt/slides/_rels/slide18.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8.xml"/></Relationships>
</file>

<file path=ppt/slides/_rels/slide19.xml.rels><?xml version="1.0" encoding="UTF-8" standalone="yes"?>
<Relationships xmlns="http://schemas.openxmlformats.org/package/2006/relationships"><Relationship Id="rId2" Type="http://schemas.openxmlformats.org/officeDocument/2006/relationships/image" Target="../media/image19.emf"/><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0.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8.xml"/></Relationships>
</file>

<file path=ppt/slides/_rels/slide21.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8.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3.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8.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8.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8.xml"/></Relationships>
</file>

<file path=ppt/slides/_rels/slide29.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slide" Target="slide8.xml"/><Relationship Id="rId7" Type="http://schemas.openxmlformats.org/officeDocument/2006/relationships/slide" Target="slide24.xml"/><Relationship Id="rId2" Type="http://schemas.openxmlformats.org/officeDocument/2006/relationships/slide" Target="slide4.xml"/><Relationship Id="rId1" Type="http://schemas.openxmlformats.org/officeDocument/2006/relationships/slideLayout" Target="../slideLayouts/slideLayout7.xml"/><Relationship Id="rId6" Type="http://schemas.openxmlformats.org/officeDocument/2006/relationships/slide" Target="slide22.xml"/><Relationship Id="rId5" Type="http://schemas.openxmlformats.org/officeDocument/2006/relationships/slide" Target="slide17.xml"/><Relationship Id="rId4" Type="http://schemas.openxmlformats.org/officeDocument/2006/relationships/slide" Target="slide1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9.x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a:blip r:embed="rId2"/>
          <a:stretch>
            <a:fillRect/>
          </a:stretch>
        </a:blipFill>
        <a:effectLst/>
      </p:bgPr>
    </p:bg>
    <p:spTree>
      <p:nvGrpSpPr>
        <p:cNvPr id="1" name=""/>
        <p:cNvGrpSpPr/>
        <p:nvPr/>
      </p:nvGrpSpPr>
      <p:grpSpPr>
        <a:xfrm>
          <a:off x="0" y="0"/>
          <a:ext cx="0" cy="0"/>
          <a:chOff x="0" y="0"/>
          <a:chExt cx="0" cy="0"/>
        </a:xfrm>
      </p:grpSpPr>
      <p:sp>
        <p:nvSpPr>
          <p:cNvPr id="2" name="矩形 1"/>
          <p:cNvSpPr/>
          <p:nvPr/>
        </p:nvSpPr>
        <p:spPr>
          <a:xfrm>
            <a:off x="0" y="2305031"/>
            <a:ext cx="12192000" cy="3042473"/>
          </a:xfrm>
          <a:prstGeom prst="rect">
            <a:avLst/>
          </a:prstGeom>
          <a:gradFill>
            <a:gsLst>
              <a:gs pos="2000">
                <a:schemeClr val="accent1">
                  <a:lumMod val="5000"/>
                  <a:lumOff val="95000"/>
                  <a:alpha val="0"/>
                </a:schemeClr>
              </a:gs>
              <a:gs pos="35000">
                <a:srgbClr val="CDB8AD">
                  <a:alpha val="20000"/>
                </a:srgbClr>
              </a:gs>
              <a:gs pos="75000">
                <a:schemeClr val="tx1">
                  <a:lumMod val="95000"/>
                  <a:lumOff val="5000"/>
                  <a:alpha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500" dirty="0"/>
          </a:p>
        </p:txBody>
      </p:sp>
      <p:sp>
        <p:nvSpPr>
          <p:cNvPr id="6" name="文本框 5"/>
          <p:cNvSpPr txBox="1"/>
          <p:nvPr/>
        </p:nvSpPr>
        <p:spPr>
          <a:xfrm>
            <a:off x="651168" y="4172407"/>
            <a:ext cx="11305299" cy="1015663"/>
          </a:xfrm>
          <a:prstGeom prst="rect">
            <a:avLst/>
          </a:prstGeom>
          <a:noFill/>
        </p:spPr>
        <p:txBody>
          <a:bodyPr wrap="square" rtlCol="0">
            <a:spAutoFit/>
          </a:bodyPr>
          <a:lstStyle/>
          <a:p>
            <a:r>
              <a:rPr lang="zh-CN" altLang="zh-CN" sz="6000" b="1" dirty="0">
                <a:solidFill>
                  <a:schemeClr val="bg1"/>
                </a:solidFill>
              </a:rPr>
              <a:t>第</a:t>
            </a:r>
            <a:r>
              <a:rPr lang="en-US" altLang="zh-CN" sz="6000" b="1" dirty="0">
                <a:solidFill>
                  <a:schemeClr val="bg1"/>
                </a:solidFill>
              </a:rPr>
              <a:t>3</a:t>
            </a:r>
            <a:r>
              <a:rPr lang="zh-CN" altLang="zh-CN" sz="6000" b="1" dirty="0">
                <a:solidFill>
                  <a:schemeClr val="bg1"/>
                </a:solidFill>
              </a:rPr>
              <a:t>章</a:t>
            </a:r>
            <a:r>
              <a:rPr lang="en-US" altLang="zh-CN" sz="6000" b="1" dirty="0">
                <a:solidFill>
                  <a:schemeClr val="bg1"/>
                </a:solidFill>
              </a:rPr>
              <a:t>     </a:t>
            </a:r>
            <a:r>
              <a:rPr lang="zh-CN" altLang="en-US" sz="6000" b="1" dirty="0">
                <a:solidFill>
                  <a:schemeClr val="bg1"/>
                </a:solidFill>
              </a:rPr>
              <a:t>高级建模技术</a:t>
            </a:r>
            <a:endParaRPr lang="zh-CN" altLang="zh-CN" sz="6000" b="1" dirty="0">
              <a:solidFill>
                <a:schemeClr val="bg1"/>
              </a:solidFill>
            </a:endParaRPr>
          </a:p>
        </p:txBody>
      </p:sp>
      <p:pic>
        <p:nvPicPr>
          <p:cNvPr id="3" name="图片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482147" y="6072009"/>
            <a:ext cx="2718419" cy="406493"/>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1751571" y="1000467"/>
            <a:ext cx="8688857" cy="2127634"/>
          </a:xfrm>
          <a:prstGeom prst="rect">
            <a:avLst/>
          </a:prstGeom>
          <a:noFill/>
        </p:spPr>
        <p:txBody>
          <a:bodyPr wrap="square" rtlCol="0">
            <a:spAutoFit/>
          </a:bodyPr>
          <a:lstStyle/>
          <a:p>
            <a:pPr indent="457200">
              <a:lnSpc>
                <a:spcPct val="150000"/>
              </a:lnSpc>
            </a:pPr>
            <a:r>
              <a:rPr lang="en-US" altLang="zh-CN" b="1" dirty="0"/>
              <a:t>3.2.2  </a:t>
            </a:r>
            <a:r>
              <a:rPr lang="zh-CN" altLang="en-US" b="1" dirty="0"/>
              <a:t>编辑</a:t>
            </a:r>
            <a:r>
              <a:rPr lang="en-US" altLang="zh-CN" b="1" dirty="0"/>
              <a:t>NURBS</a:t>
            </a:r>
            <a:r>
              <a:rPr lang="zh-CN" altLang="en-US" b="1" dirty="0"/>
              <a:t>对象</a:t>
            </a:r>
          </a:p>
          <a:p>
            <a:pPr indent="457200">
              <a:lnSpc>
                <a:spcPct val="150000"/>
              </a:lnSpc>
            </a:pPr>
            <a:r>
              <a:rPr lang="en-US" altLang="zh-CN" dirty="0"/>
              <a:t>NURBS</a:t>
            </a:r>
            <a:r>
              <a:rPr lang="zh-CN" altLang="en-US" dirty="0"/>
              <a:t>曲线对象的参数卷展栏共有</a:t>
            </a:r>
            <a:r>
              <a:rPr lang="en-US" altLang="zh-CN" dirty="0"/>
              <a:t>6</a:t>
            </a:r>
            <a:r>
              <a:rPr lang="zh-CN" altLang="en-US" dirty="0"/>
              <a:t>个，分别是“渲染”、“常规”、“曲线近似”、“创建点”、“创建曲线”、“创建曲面”，激活“点”子层级后，参数卷展栏包括“点”、“软选择”</a:t>
            </a:r>
            <a:r>
              <a:rPr lang="en-US" altLang="zh-CN" dirty="0"/>
              <a:t>2</a:t>
            </a:r>
            <a:r>
              <a:rPr lang="zh-CN" altLang="en-US" dirty="0"/>
              <a:t>个，激活“曲线”子层级后，参数卷展栏仅有“曲线公用”</a:t>
            </a:r>
            <a:r>
              <a:rPr lang="en-US" altLang="zh-CN" dirty="0"/>
              <a:t>1</a:t>
            </a:r>
            <a:r>
              <a:rPr lang="zh-CN" altLang="en-US" dirty="0"/>
              <a:t>个。</a:t>
            </a:r>
          </a:p>
        </p:txBody>
      </p:sp>
      <p:pic>
        <p:nvPicPr>
          <p:cNvPr id="2" name="图片 1">
            <a:extLst>
              <a:ext uri="{FF2B5EF4-FFF2-40B4-BE49-F238E27FC236}">
                <a16:creationId xmlns:a16="http://schemas.microsoft.com/office/drawing/2014/main" id="{7DEBC4A4-5DBF-49D2-8533-18342978D135}"/>
              </a:ext>
            </a:extLst>
          </p:cNvPr>
          <p:cNvPicPr>
            <a:picLocks noChangeAspect="1"/>
          </p:cNvPicPr>
          <p:nvPr/>
        </p:nvPicPr>
        <p:blipFill>
          <a:blip r:embed="rId2"/>
          <a:stretch>
            <a:fillRect/>
          </a:stretch>
        </p:blipFill>
        <p:spPr>
          <a:xfrm>
            <a:off x="1751571" y="2834236"/>
            <a:ext cx="8424442" cy="3519242"/>
          </a:xfrm>
          <a:prstGeom prst="rect">
            <a:avLst/>
          </a:prstGeom>
        </p:spPr>
      </p:pic>
    </p:spTree>
    <p:extLst>
      <p:ext uri="{BB962C8B-B14F-4D97-AF65-F5344CB8AC3E}">
        <p14:creationId xmlns:p14="http://schemas.microsoft.com/office/powerpoint/2010/main" val="373993771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1751571" y="1000467"/>
            <a:ext cx="8688857" cy="881139"/>
          </a:xfrm>
          <a:prstGeom prst="rect">
            <a:avLst/>
          </a:prstGeom>
          <a:noFill/>
        </p:spPr>
        <p:txBody>
          <a:bodyPr wrap="square" rtlCol="0">
            <a:spAutoFit/>
          </a:bodyPr>
          <a:lstStyle/>
          <a:p>
            <a:pPr indent="457200">
              <a:lnSpc>
                <a:spcPct val="150000"/>
              </a:lnSpc>
            </a:pPr>
            <a:r>
              <a:rPr lang="en-US" altLang="zh-CN" dirty="0"/>
              <a:t>NURBS</a:t>
            </a:r>
            <a:r>
              <a:rPr lang="zh-CN" altLang="en-US" dirty="0"/>
              <a:t>曲面对象与</a:t>
            </a:r>
            <a:r>
              <a:rPr lang="en-US" altLang="zh-CN" dirty="0"/>
              <a:t>NURBS</a:t>
            </a:r>
            <a:r>
              <a:rPr lang="zh-CN" altLang="en-US" dirty="0"/>
              <a:t>曲线对象的参数卷展栏类似，又增加了“显示线参数”、“曲面近似”、“材质属性”、“曲面近似”三个卷展栏。</a:t>
            </a:r>
          </a:p>
        </p:txBody>
      </p:sp>
      <p:pic>
        <p:nvPicPr>
          <p:cNvPr id="4" name="图片 3">
            <a:extLst>
              <a:ext uri="{FF2B5EF4-FFF2-40B4-BE49-F238E27FC236}">
                <a16:creationId xmlns:a16="http://schemas.microsoft.com/office/drawing/2014/main" id="{50135C0B-F019-427D-AFFD-6239F3576BDF}"/>
              </a:ext>
            </a:extLst>
          </p:cNvPr>
          <p:cNvPicPr>
            <a:picLocks noChangeAspect="1"/>
          </p:cNvPicPr>
          <p:nvPr/>
        </p:nvPicPr>
        <p:blipFill>
          <a:blip r:embed="rId2"/>
          <a:stretch>
            <a:fillRect/>
          </a:stretch>
        </p:blipFill>
        <p:spPr>
          <a:xfrm>
            <a:off x="1559241" y="2261327"/>
            <a:ext cx="9687827" cy="4047011"/>
          </a:xfrm>
          <a:prstGeom prst="rect">
            <a:avLst/>
          </a:prstGeom>
        </p:spPr>
      </p:pic>
    </p:spTree>
    <p:extLst>
      <p:ext uri="{BB962C8B-B14F-4D97-AF65-F5344CB8AC3E}">
        <p14:creationId xmlns:p14="http://schemas.microsoft.com/office/powerpoint/2010/main" val="173196139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865A8B91-2543-4DF1-ADF2-76E7481B1A75}"/>
              </a:ext>
            </a:extLst>
          </p:cNvPr>
          <p:cNvGrpSpPr/>
          <p:nvPr/>
        </p:nvGrpSpPr>
        <p:grpSpPr>
          <a:xfrm>
            <a:off x="1466748" y="3429000"/>
            <a:ext cx="2057222" cy="1809652"/>
            <a:chOff x="5198984" y="1169522"/>
            <a:chExt cx="2057222" cy="1809652"/>
          </a:xfrm>
        </p:grpSpPr>
        <p:sp>
          <p:nvSpPr>
            <p:cNvPr id="3" name="矩形 2">
              <a:extLst>
                <a:ext uri="{FF2B5EF4-FFF2-40B4-BE49-F238E27FC236}">
                  <a16:creationId xmlns:a16="http://schemas.microsoft.com/office/drawing/2014/main" id="{03433D35-238D-4BA9-BF30-8CA00A8F7A9D}"/>
                </a:ext>
              </a:extLst>
            </p:cNvPr>
            <p:cNvSpPr/>
            <p:nvPr/>
          </p:nvSpPr>
          <p:spPr>
            <a:xfrm>
              <a:off x="5413512" y="1278818"/>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a:extLst>
                <a:ext uri="{FF2B5EF4-FFF2-40B4-BE49-F238E27FC236}">
                  <a16:creationId xmlns:a16="http://schemas.microsoft.com/office/drawing/2014/main" id="{C700BB20-FC31-4BBE-919A-2F1942BBC52B}"/>
                </a:ext>
              </a:extLst>
            </p:cNvPr>
            <p:cNvSpPr/>
            <p:nvPr/>
          </p:nvSpPr>
          <p:spPr>
            <a:xfrm>
              <a:off x="5413512" y="1278818"/>
              <a:ext cx="1628166" cy="1591060"/>
            </a:xfrm>
            <a:prstGeom prst="rect">
              <a:avLst/>
            </a:prstGeom>
            <a:solidFill>
              <a:schemeClr val="bg1">
                <a:alpha val="5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 name="矩形 6">
              <a:extLst>
                <a:ext uri="{FF2B5EF4-FFF2-40B4-BE49-F238E27FC236}">
                  <a16:creationId xmlns:a16="http://schemas.microsoft.com/office/drawing/2014/main" id="{CE283661-8B6A-493A-BF7C-76DDA80FBD08}"/>
                </a:ext>
              </a:extLst>
            </p:cNvPr>
            <p:cNvSpPr/>
            <p:nvPr/>
          </p:nvSpPr>
          <p:spPr>
            <a:xfrm>
              <a:off x="5198984" y="1169522"/>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矩形 7">
            <a:extLst>
              <a:ext uri="{FF2B5EF4-FFF2-40B4-BE49-F238E27FC236}">
                <a16:creationId xmlns:a16="http://schemas.microsoft.com/office/drawing/2014/main" id="{8AFACE2C-F493-4AF1-9D95-2B23499B686A}"/>
              </a:ext>
            </a:extLst>
          </p:cNvPr>
          <p:cNvSpPr/>
          <p:nvPr/>
        </p:nvSpPr>
        <p:spPr>
          <a:xfrm>
            <a:off x="5061008" y="3918327"/>
            <a:ext cx="3877985" cy="830997"/>
          </a:xfrm>
          <a:prstGeom prst="rect">
            <a:avLst/>
          </a:prstGeom>
        </p:spPr>
        <p:txBody>
          <a:bodyPr wrap="none">
            <a:spAutoFit/>
          </a:bodyPr>
          <a:lstStyle/>
          <a:p>
            <a:pPr algn="ctr"/>
            <a:r>
              <a:rPr lang="zh-CN" altLang="en-US" sz="4800" b="1"/>
              <a:t>可编辑多边形</a:t>
            </a:r>
            <a:endParaRPr lang="zh-CN" altLang="en-US" sz="4800" b="1" dirty="0">
              <a:latin typeface="+mn-ea"/>
            </a:endParaRPr>
          </a:p>
        </p:txBody>
      </p:sp>
      <p:sp>
        <p:nvSpPr>
          <p:cNvPr id="9" name="文本框 8">
            <a:extLst>
              <a:ext uri="{FF2B5EF4-FFF2-40B4-BE49-F238E27FC236}">
                <a16:creationId xmlns:a16="http://schemas.microsoft.com/office/drawing/2014/main" id="{2D07892B-112A-447F-A403-0FB3F531FC11}"/>
              </a:ext>
            </a:extLst>
          </p:cNvPr>
          <p:cNvSpPr txBox="1"/>
          <p:nvPr/>
        </p:nvSpPr>
        <p:spPr>
          <a:xfrm>
            <a:off x="1779382" y="3548996"/>
            <a:ext cx="1425390" cy="1569660"/>
          </a:xfrm>
          <a:prstGeom prst="rect">
            <a:avLst/>
          </a:prstGeom>
          <a:noFill/>
        </p:spPr>
        <p:txBody>
          <a:bodyPr wrap="none" rtlCol="0">
            <a:spAutoFit/>
          </a:bodyPr>
          <a:lstStyle/>
          <a:p>
            <a:r>
              <a:rPr lang="en-US" altLang="zh-CN" sz="9600" b="1" dirty="0">
                <a:solidFill>
                  <a:srgbClr val="FDB402"/>
                </a:solidFill>
                <a:latin typeface="幼圆" panose="02010509060101010101" pitchFamily="49" charset="-122"/>
                <a:ea typeface="幼圆" panose="02010509060101010101" pitchFamily="49" charset="-122"/>
              </a:rPr>
              <a:t>03</a:t>
            </a:r>
            <a:endParaRPr lang="zh-CN" altLang="en-US" sz="9600" b="1" dirty="0">
              <a:solidFill>
                <a:srgbClr val="FDB402"/>
              </a:solidFill>
              <a:latin typeface="幼圆" panose="02010509060101010101" pitchFamily="49" charset="-122"/>
              <a:ea typeface="幼圆" panose="02010509060101010101" pitchFamily="49" charset="-122"/>
            </a:endParaRPr>
          </a:p>
        </p:txBody>
      </p:sp>
    </p:spTree>
    <p:extLst>
      <p:ext uri="{BB962C8B-B14F-4D97-AF65-F5344CB8AC3E}">
        <p14:creationId xmlns:p14="http://schemas.microsoft.com/office/powerpoint/2010/main" val="385054878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1317094" y="1220999"/>
            <a:ext cx="9411381" cy="2958630"/>
          </a:xfrm>
          <a:prstGeom prst="rect">
            <a:avLst/>
          </a:prstGeom>
          <a:noFill/>
        </p:spPr>
        <p:txBody>
          <a:bodyPr wrap="square" rtlCol="0">
            <a:spAutoFit/>
          </a:bodyPr>
          <a:lstStyle/>
          <a:p>
            <a:pPr indent="457200">
              <a:lnSpc>
                <a:spcPct val="150000"/>
              </a:lnSpc>
            </a:pPr>
            <a:r>
              <a:rPr lang="zh-CN" altLang="en-US" dirty="0"/>
              <a:t>多边形建模是由点构成边，由边构成多边形，通过多边形组合就可以制作成用户所要求的造型。如果模型中所有的面都至少与其他</a:t>
            </a:r>
            <a:r>
              <a:rPr lang="en-US" altLang="zh-CN" dirty="0"/>
              <a:t>3</a:t>
            </a:r>
            <a:r>
              <a:rPr lang="zh-CN" altLang="en-US" dirty="0"/>
              <a:t>个面共享一条边，该模型就是闭合的。如果模型中包含不与其他面共享边的面，该模型是开放的。</a:t>
            </a:r>
            <a:endParaRPr lang="en-US" altLang="zh-CN" dirty="0"/>
          </a:p>
          <a:p>
            <a:pPr indent="457200">
              <a:lnSpc>
                <a:spcPct val="150000"/>
              </a:lnSpc>
            </a:pPr>
            <a:r>
              <a:rPr lang="en-US" altLang="zh-CN" b="1" dirty="0"/>
              <a:t>3.3.1  </a:t>
            </a:r>
            <a:r>
              <a:rPr lang="zh-CN" altLang="en-US" b="1" dirty="0"/>
              <a:t>转换多边形</a:t>
            </a:r>
          </a:p>
          <a:p>
            <a:pPr indent="457200">
              <a:lnSpc>
                <a:spcPct val="150000"/>
              </a:lnSpc>
            </a:pPr>
            <a:r>
              <a:rPr lang="zh-CN" altLang="en-US" dirty="0"/>
              <a:t>多边形建模方法在编辑上更加灵活，对硬件的要求也很低，其建模思路与网格建模的思路很接近，其不同点在于网格建模只能编辑三角面，而多边形建模对面数没有任何要求。</a:t>
            </a:r>
          </a:p>
          <a:p>
            <a:pPr indent="457200">
              <a:lnSpc>
                <a:spcPct val="150000"/>
              </a:lnSpc>
            </a:pPr>
            <a:endParaRPr lang="zh-CN" altLang="en-US" dirty="0"/>
          </a:p>
        </p:txBody>
      </p:sp>
      <p:pic>
        <p:nvPicPr>
          <p:cNvPr id="2" name="图片 1">
            <a:extLst>
              <a:ext uri="{FF2B5EF4-FFF2-40B4-BE49-F238E27FC236}">
                <a16:creationId xmlns:a16="http://schemas.microsoft.com/office/drawing/2014/main" id="{2704B35E-7C47-44EE-894F-FB516B07F84B}"/>
              </a:ext>
            </a:extLst>
          </p:cNvPr>
          <p:cNvPicPr>
            <a:picLocks noChangeAspect="1"/>
          </p:cNvPicPr>
          <p:nvPr/>
        </p:nvPicPr>
        <p:blipFill>
          <a:blip r:embed="rId2"/>
          <a:stretch>
            <a:fillRect/>
          </a:stretch>
        </p:blipFill>
        <p:spPr>
          <a:xfrm>
            <a:off x="3212983" y="4179629"/>
            <a:ext cx="6142529" cy="2098960"/>
          </a:xfrm>
          <a:prstGeom prst="rect">
            <a:avLst/>
          </a:prstGeom>
        </p:spPr>
      </p:pic>
    </p:spTree>
    <p:extLst>
      <p:ext uri="{BB962C8B-B14F-4D97-AF65-F5344CB8AC3E}">
        <p14:creationId xmlns:p14="http://schemas.microsoft.com/office/powerpoint/2010/main" val="248648059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2068136" y="1073671"/>
            <a:ext cx="8055727" cy="2543132"/>
          </a:xfrm>
          <a:prstGeom prst="rect">
            <a:avLst/>
          </a:prstGeom>
          <a:noFill/>
        </p:spPr>
        <p:txBody>
          <a:bodyPr wrap="square" rtlCol="0">
            <a:spAutoFit/>
          </a:bodyPr>
          <a:lstStyle/>
          <a:p>
            <a:pPr indent="457200">
              <a:lnSpc>
                <a:spcPct val="150000"/>
              </a:lnSpc>
            </a:pPr>
            <a:r>
              <a:rPr lang="en-US" altLang="zh-CN" b="1" dirty="0"/>
              <a:t>3.3.2  </a:t>
            </a:r>
            <a:r>
              <a:rPr lang="zh-CN" altLang="en-US" b="1" dirty="0"/>
              <a:t>编辑多边形</a:t>
            </a:r>
          </a:p>
          <a:p>
            <a:pPr indent="457200">
              <a:lnSpc>
                <a:spcPct val="150000"/>
              </a:lnSpc>
            </a:pPr>
            <a:r>
              <a:rPr lang="zh-CN" altLang="en-US" dirty="0"/>
              <a:t>将物体转换为可编辑多边形对象后，就可以对可编辑多边形对象的顶点、边、便捷、多边形和元素分别进行编辑。</a:t>
            </a:r>
            <a:endParaRPr lang="en-US" altLang="zh-CN" dirty="0"/>
          </a:p>
          <a:p>
            <a:pPr indent="457200">
              <a:lnSpc>
                <a:spcPct val="150000"/>
              </a:lnSpc>
            </a:pPr>
            <a:r>
              <a:rPr lang="en-US" altLang="zh-CN" dirty="0"/>
              <a:t>1.“</a:t>
            </a:r>
            <a:r>
              <a:rPr lang="zh-CN" altLang="en-US" dirty="0"/>
              <a:t>选择”卷展栏</a:t>
            </a:r>
          </a:p>
          <a:p>
            <a:pPr indent="457200">
              <a:lnSpc>
                <a:spcPct val="150000"/>
              </a:lnSpc>
            </a:pPr>
            <a:r>
              <a:rPr lang="zh-CN" altLang="en-US" dirty="0"/>
              <a:t>“选择”卷展栏提供了各种工具，用于访问不同的子对象层级和显示设置以及创建与修改选定内容，此外还显示了与选定实体有关的信息。</a:t>
            </a:r>
          </a:p>
        </p:txBody>
      </p:sp>
      <p:pic>
        <p:nvPicPr>
          <p:cNvPr id="3" name="图片 2">
            <a:extLst>
              <a:ext uri="{FF2B5EF4-FFF2-40B4-BE49-F238E27FC236}">
                <a16:creationId xmlns:a16="http://schemas.microsoft.com/office/drawing/2014/main" id="{51DC6365-2F3E-4645-91EF-6CEEADD90C39}"/>
              </a:ext>
            </a:extLst>
          </p:cNvPr>
          <p:cNvPicPr>
            <a:picLocks noChangeAspect="1"/>
          </p:cNvPicPr>
          <p:nvPr/>
        </p:nvPicPr>
        <p:blipFill>
          <a:blip r:embed="rId2"/>
          <a:stretch>
            <a:fillRect/>
          </a:stretch>
        </p:blipFill>
        <p:spPr>
          <a:xfrm>
            <a:off x="5070633" y="3875714"/>
            <a:ext cx="2050733" cy="2378279"/>
          </a:xfrm>
          <a:prstGeom prst="rect">
            <a:avLst/>
          </a:prstGeom>
        </p:spPr>
      </p:pic>
    </p:spTree>
    <p:extLst>
      <p:ext uri="{BB962C8B-B14F-4D97-AF65-F5344CB8AC3E}">
        <p14:creationId xmlns:p14="http://schemas.microsoft.com/office/powerpoint/2010/main" val="228270841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1806516" y="811473"/>
            <a:ext cx="9405679" cy="2543132"/>
          </a:xfrm>
          <a:prstGeom prst="rect">
            <a:avLst/>
          </a:prstGeom>
          <a:noFill/>
        </p:spPr>
        <p:txBody>
          <a:bodyPr wrap="square" rtlCol="0">
            <a:spAutoFit/>
          </a:bodyPr>
          <a:lstStyle/>
          <a:p>
            <a:pPr indent="457200">
              <a:lnSpc>
                <a:spcPct val="150000"/>
              </a:lnSpc>
            </a:pPr>
            <a:r>
              <a:rPr lang="en-US" altLang="zh-CN" b="1" dirty="0"/>
              <a:t>2.“</a:t>
            </a:r>
            <a:r>
              <a:rPr lang="zh-CN" altLang="en-US" b="1" dirty="0"/>
              <a:t>软选择”卷展栏</a:t>
            </a:r>
          </a:p>
          <a:p>
            <a:pPr indent="457200">
              <a:lnSpc>
                <a:spcPct val="150000"/>
              </a:lnSpc>
            </a:pPr>
            <a:r>
              <a:rPr lang="zh-CN" altLang="en-US" dirty="0"/>
              <a:t>“软选择”是以选中的子对象为中心向四周扩散，以放射状方式来选择子对象，在对选择的子对象进行变换时，子对象会以平滑的方式进行过渡。另外可以通过控制“衰减”、“收缩”和“膨胀”的数值来控制所选子对象区域的大小及子对象控制力的强弱。勾选“使用软选择”复选框，其选择强度就会发生变化，颜色越接近红色代表越强烈，接近蓝色则代表强度变弱。</a:t>
            </a:r>
          </a:p>
        </p:txBody>
      </p:sp>
      <p:pic>
        <p:nvPicPr>
          <p:cNvPr id="3" name="图片 2">
            <a:extLst>
              <a:ext uri="{FF2B5EF4-FFF2-40B4-BE49-F238E27FC236}">
                <a16:creationId xmlns:a16="http://schemas.microsoft.com/office/drawing/2014/main" id="{E88BF3E0-CD0F-4748-8C1B-D2DF1E1F5FF9}"/>
              </a:ext>
            </a:extLst>
          </p:cNvPr>
          <p:cNvPicPr>
            <a:picLocks noChangeAspect="1"/>
          </p:cNvPicPr>
          <p:nvPr/>
        </p:nvPicPr>
        <p:blipFill>
          <a:blip r:embed="rId2"/>
          <a:stretch>
            <a:fillRect/>
          </a:stretch>
        </p:blipFill>
        <p:spPr>
          <a:xfrm>
            <a:off x="3313651" y="3194529"/>
            <a:ext cx="6967366" cy="3174419"/>
          </a:xfrm>
          <a:prstGeom prst="rect">
            <a:avLst/>
          </a:prstGeom>
        </p:spPr>
      </p:pic>
    </p:spTree>
    <p:extLst>
      <p:ext uri="{BB962C8B-B14F-4D97-AF65-F5344CB8AC3E}">
        <p14:creationId xmlns:p14="http://schemas.microsoft.com/office/powerpoint/2010/main" val="331472301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2106049" y="1118005"/>
            <a:ext cx="8135009" cy="1296637"/>
          </a:xfrm>
          <a:prstGeom prst="rect">
            <a:avLst/>
          </a:prstGeom>
          <a:noFill/>
        </p:spPr>
        <p:txBody>
          <a:bodyPr wrap="square" rtlCol="0">
            <a:spAutoFit/>
          </a:bodyPr>
          <a:lstStyle/>
          <a:p>
            <a:pPr indent="457200">
              <a:lnSpc>
                <a:spcPct val="150000"/>
              </a:lnSpc>
            </a:pPr>
            <a:r>
              <a:rPr lang="en-US" altLang="zh-CN" b="1" dirty="0"/>
              <a:t>3.“</a:t>
            </a:r>
            <a:r>
              <a:rPr lang="zh-CN" altLang="en-US" b="1" dirty="0"/>
              <a:t>编辑顶点”卷展栏</a:t>
            </a:r>
          </a:p>
          <a:p>
            <a:pPr indent="457200">
              <a:lnSpc>
                <a:spcPct val="150000"/>
              </a:lnSpc>
            </a:pPr>
            <a:r>
              <a:rPr lang="zh-CN" altLang="en-US" dirty="0"/>
              <a:t>进入可编辑多边形的“顶点”子层级后，在“修改”面板中会增加一个“编辑顶点”卷展栏。</a:t>
            </a:r>
          </a:p>
        </p:txBody>
      </p:sp>
      <p:pic>
        <p:nvPicPr>
          <p:cNvPr id="2" name="图片 1">
            <a:extLst>
              <a:ext uri="{FF2B5EF4-FFF2-40B4-BE49-F238E27FC236}">
                <a16:creationId xmlns:a16="http://schemas.microsoft.com/office/drawing/2014/main" id="{C35C6FE4-6CC5-4BD8-B584-1550132CCB59}"/>
              </a:ext>
            </a:extLst>
          </p:cNvPr>
          <p:cNvPicPr>
            <a:picLocks noChangeAspect="1"/>
          </p:cNvPicPr>
          <p:nvPr/>
        </p:nvPicPr>
        <p:blipFill>
          <a:blip r:embed="rId2"/>
          <a:stretch>
            <a:fillRect/>
          </a:stretch>
        </p:blipFill>
        <p:spPr>
          <a:xfrm>
            <a:off x="5015308" y="3514987"/>
            <a:ext cx="2508194" cy="2690910"/>
          </a:xfrm>
          <a:prstGeom prst="rect">
            <a:avLst/>
          </a:prstGeom>
        </p:spPr>
      </p:pic>
    </p:spTree>
    <p:extLst>
      <p:ext uri="{BB962C8B-B14F-4D97-AF65-F5344CB8AC3E}">
        <p14:creationId xmlns:p14="http://schemas.microsoft.com/office/powerpoint/2010/main" val="66448284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1957913" y="1073671"/>
            <a:ext cx="8169883" cy="1296637"/>
          </a:xfrm>
          <a:prstGeom prst="rect">
            <a:avLst/>
          </a:prstGeom>
          <a:noFill/>
        </p:spPr>
        <p:txBody>
          <a:bodyPr wrap="square" rtlCol="0">
            <a:spAutoFit/>
          </a:bodyPr>
          <a:lstStyle/>
          <a:p>
            <a:pPr indent="457200">
              <a:lnSpc>
                <a:spcPct val="150000"/>
              </a:lnSpc>
            </a:pPr>
            <a:r>
              <a:rPr lang="en-US" altLang="zh-CN" b="1" dirty="0"/>
              <a:t>4.</a:t>
            </a:r>
            <a:r>
              <a:rPr lang="zh-CN" altLang="en-US" b="1" dirty="0"/>
              <a:t>编辑边</a:t>
            </a:r>
          </a:p>
          <a:p>
            <a:pPr indent="457200">
              <a:lnSpc>
                <a:spcPct val="150000"/>
              </a:lnSpc>
            </a:pPr>
            <a:r>
              <a:rPr lang="zh-CN" altLang="en-US" dirty="0"/>
              <a:t>边是连接两个顶点的直线，它可以形成多边形的边。选择“边”子层级后，即可打开“编辑边”卷展栏，该卷展栏包括所有关于边的操作。</a:t>
            </a:r>
          </a:p>
        </p:txBody>
      </p:sp>
      <p:pic>
        <p:nvPicPr>
          <p:cNvPr id="2" name="图片 1">
            <a:extLst>
              <a:ext uri="{FF2B5EF4-FFF2-40B4-BE49-F238E27FC236}">
                <a16:creationId xmlns:a16="http://schemas.microsoft.com/office/drawing/2014/main" id="{7BBA51C5-50FD-4911-8769-6A06D229683E}"/>
              </a:ext>
            </a:extLst>
          </p:cNvPr>
          <p:cNvPicPr>
            <a:picLocks noChangeAspect="1"/>
          </p:cNvPicPr>
          <p:nvPr/>
        </p:nvPicPr>
        <p:blipFill>
          <a:blip r:embed="rId2"/>
          <a:stretch>
            <a:fillRect/>
          </a:stretch>
        </p:blipFill>
        <p:spPr>
          <a:xfrm>
            <a:off x="4664013" y="2818916"/>
            <a:ext cx="2299559" cy="3337553"/>
          </a:xfrm>
          <a:prstGeom prst="rect">
            <a:avLst/>
          </a:prstGeom>
        </p:spPr>
      </p:pic>
    </p:spTree>
    <p:extLst>
      <p:ext uri="{BB962C8B-B14F-4D97-AF65-F5344CB8AC3E}">
        <p14:creationId xmlns:p14="http://schemas.microsoft.com/office/powerpoint/2010/main" val="307228805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2045695" y="1335460"/>
            <a:ext cx="8100610" cy="1296637"/>
          </a:xfrm>
          <a:prstGeom prst="rect">
            <a:avLst/>
          </a:prstGeom>
          <a:noFill/>
        </p:spPr>
        <p:txBody>
          <a:bodyPr wrap="square" rtlCol="0">
            <a:spAutoFit/>
          </a:bodyPr>
          <a:lstStyle/>
          <a:p>
            <a:pPr indent="457200">
              <a:lnSpc>
                <a:spcPct val="150000"/>
              </a:lnSpc>
            </a:pPr>
            <a:r>
              <a:rPr lang="en-US" altLang="zh-CN" b="1" dirty="0"/>
              <a:t>5.“</a:t>
            </a:r>
            <a:r>
              <a:rPr lang="zh-CN" altLang="en-US" b="1" dirty="0"/>
              <a:t>编辑边界”卷展栏</a:t>
            </a:r>
          </a:p>
          <a:p>
            <a:pPr indent="457200">
              <a:lnSpc>
                <a:spcPct val="150000"/>
              </a:lnSpc>
            </a:pPr>
            <a:r>
              <a:rPr lang="zh-CN" altLang="en-US" dirty="0"/>
              <a:t>边界是网格的线性部分，通常可以描述为孔洞的边缘。选择“边界”子层级后，即可打开“编辑边界”卷展栏。</a:t>
            </a:r>
          </a:p>
        </p:txBody>
      </p:sp>
      <p:pic>
        <p:nvPicPr>
          <p:cNvPr id="2" name="图片 1">
            <a:extLst>
              <a:ext uri="{FF2B5EF4-FFF2-40B4-BE49-F238E27FC236}">
                <a16:creationId xmlns:a16="http://schemas.microsoft.com/office/drawing/2014/main" id="{DBF008D2-A50B-440D-91EB-AE3CCA4ED848}"/>
              </a:ext>
            </a:extLst>
          </p:cNvPr>
          <p:cNvPicPr>
            <a:picLocks noChangeAspect="1"/>
          </p:cNvPicPr>
          <p:nvPr/>
        </p:nvPicPr>
        <p:blipFill>
          <a:blip r:embed="rId2"/>
          <a:stretch>
            <a:fillRect/>
          </a:stretch>
        </p:blipFill>
        <p:spPr>
          <a:xfrm>
            <a:off x="4348581" y="3514987"/>
            <a:ext cx="2693763" cy="2636853"/>
          </a:xfrm>
          <a:prstGeom prst="rect">
            <a:avLst/>
          </a:prstGeom>
        </p:spPr>
      </p:pic>
    </p:spTree>
    <p:extLst>
      <p:ext uri="{BB962C8B-B14F-4D97-AF65-F5344CB8AC3E}">
        <p14:creationId xmlns:p14="http://schemas.microsoft.com/office/powerpoint/2010/main" val="171085488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1957913" y="1073671"/>
            <a:ext cx="8100610" cy="2127634"/>
          </a:xfrm>
          <a:prstGeom prst="rect">
            <a:avLst/>
          </a:prstGeom>
          <a:noFill/>
        </p:spPr>
        <p:txBody>
          <a:bodyPr wrap="square" rtlCol="0">
            <a:spAutoFit/>
          </a:bodyPr>
          <a:lstStyle/>
          <a:p>
            <a:pPr indent="457200">
              <a:lnSpc>
                <a:spcPct val="150000"/>
              </a:lnSpc>
            </a:pPr>
            <a:r>
              <a:rPr lang="en-US" altLang="zh-CN" b="1" dirty="0"/>
              <a:t>6.“</a:t>
            </a:r>
            <a:r>
              <a:rPr lang="zh-CN" altLang="en-US" b="1" dirty="0"/>
              <a:t>编辑多边形”卷展栏</a:t>
            </a:r>
            <a:r>
              <a:rPr lang="en-US" altLang="zh-CN" b="1" dirty="0"/>
              <a:t>/“</a:t>
            </a:r>
            <a:r>
              <a:rPr lang="zh-CN" altLang="en-US" b="1" dirty="0"/>
              <a:t>编辑元素”卷展栏	 </a:t>
            </a:r>
          </a:p>
          <a:p>
            <a:pPr indent="457200">
              <a:lnSpc>
                <a:spcPct val="150000"/>
              </a:lnSpc>
            </a:pPr>
            <a:r>
              <a:rPr lang="en-US" altLang="zh-CN" dirty="0"/>
              <a:t>“</a:t>
            </a:r>
            <a:r>
              <a:rPr lang="zh-CN" altLang="en-US" dirty="0"/>
              <a:t>多边形”与“元素”子层级是兼容的，用户可在二者之间切换，并且将保留所有现在的选择。在“编辑元素”卷展栏中包含常见的多边形和元素命令，而在“编辑多边形”卷展栏中包含“编辑元素”卷展栏中的这些命令以及多边形特有的多个命令。</a:t>
            </a:r>
          </a:p>
        </p:txBody>
      </p:sp>
      <p:pic>
        <p:nvPicPr>
          <p:cNvPr id="3" name="图片 2">
            <a:extLst>
              <a:ext uri="{FF2B5EF4-FFF2-40B4-BE49-F238E27FC236}">
                <a16:creationId xmlns:a16="http://schemas.microsoft.com/office/drawing/2014/main" id="{01A6B73D-7903-499A-B0E6-A360679726C4}"/>
              </a:ext>
            </a:extLst>
          </p:cNvPr>
          <p:cNvPicPr>
            <a:picLocks noChangeAspect="1"/>
          </p:cNvPicPr>
          <p:nvPr/>
        </p:nvPicPr>
        <p:blipFill>
          <a:blip r:embed="rId2"/>
          <a:stretch>
            <a:fillRect/>
          </a:stretch>
        </p:blipFill>
        <p:spPr>
          <a:xfrm>
            <a:off x="2155970" y="3429000"/>
            <a:ext cx="9282569" cy="2820404"/>
          </a:xfrm>
          <a:prstGeom prst="rect">
            <a:avLst/>
          </a:prstGeom>
        </p:spPr>
      </p:pic>
    </p:spTree>
    <p:extLst>
      <p:ext uri="{BB962C8B-B14F-4D97-AF65-F5344CB8AC3E}">
        <p14:creationId xmlns:p14="http://schemas.microsoft.com/office/powerpoint/2010/main" val="333288357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5285521" y="1073671"/>
            <a:ext cx="1620957" cy="523220"/>
          </a:xfrm>
          <a:prstGeom prst="rect">
            <a:avLst/>
          </a:prstGeom>
          <a:noFill/>
        </p:spPr>
        <p:txBody>
          <a:bodyPr wrap="none" rtlCol="0">
            <a:spAutoFit/>
          </a:bodyPr>
          <a:lstStyle/>
          <a:p>
            <a:r>
              <a:rPr lang="zh-CN" altLang="zh-CN" sz="2800" b="1" dirty="0"/>
              <a:t>内容</a:t>
            </a:r>
            <a:r>
              <a:rPr lang="zh-CN" altLang="en-US" sz="2800" b="1" dirty="0"/>
              <a:t>导读</a:t>
            </a:r>
            <a:endParaRPr lang="zh-CN" altLang="zh-CN" sz="2800" dirty="0"/>
          </a:p>
        </p:txBody>
      </p:sp>
      <p:sp>
        <p:nvSpPr>
          <p:cNvPr id="11" name="文本框 10">
            <a:extLst>
              <a:ext uri="{FF2B5EF4-FFF2-40B4-BE49-F238E27FC236}">
                <a16:creationId xmlns:a16="http://schemas.microsoft.com/office/drawing/2014/main" id="{99E071AF-C086-4E56-96BE-D255ABC37703}"/>
              </a:ext>
            </a:extLst>
          </p:cNvPr>
          <p:cNvSpPr txBox="1"/>
          <p:nvPr/>
        </p:nvSpPr>
        <p:spPr>
          <a:xfrm>
            <a:off x="1602275" y="1922223"/>
            <a:ext cx="9235866" cy="2543132"/>
          </a:xfrm>
          <a:prstGeom prst="rect">
            <a:avLst/>
          </a:prstGeom>
          <a:noFill/>
        </p:spPr>
        <p:txBody>
          <a:bodyPr wrap="square" rtlCol="0">
            <a:spAutoFit/>
          </a:bodyPr>
          <a:lstStyle/>
          <a:p>
            <a:pPr indent="457200">
              <a:lnSpc>
                <a:spcPct val="150000"/>
              </a:lnSpc>
            </a:pPr>
            <a:r>
              <a:rPr lang="zh-CN" altLang="en-US" dirty="0"/>
              <a:t>在</a:t>
            </a:r>
            <a:r>
              <a:rPr lang="en-US" altLang="zh-CN" dirty="0"/>
              <a:t>3ds Max</a:t>
            </a:r>
            <a:r>
              <a:rPr lang="zh-CN" altLang="en-US" dirty="0"/>
              <a:t>中，除了内置的几何体模型外，用户可以通过对二维图形的挤压、放样等操作来制作三维模型，还可以利用基础模型、面片、网格等来创建三维物体。本章将对这些复杂一些的建模技术进行介绍。</a:t>
            </a:r>
          </a:p>
          <a:p>
            <a:pPr indent="457200">
              <a:lnSpc>
                <a:spcPct val="150000"/>
              </a:lnSpc>
            </a:pPr>
            <a:r>
              <a:rPr lang="zh-CN" altLang="en-US" dirty="0"/>
              <a:t>通过对本章内容的学习，读者可以更加全面地了解建模的方法，掌握各种建模的操作方法，从而高效地创建出自己想要的模型。</a:t>
            </a:r>
          </a:p>
          <a:p>
            <a:pPr indent="457200">
              <a:lnSpc>
                <a:spcPct val="150000"/>
              </a:lnSpc>
            </a:pPr>
            <a:r>
              <a:rPr lang="zh-CN" altLang="en-US" dirty="0"/>
              <a:t> </a:t>
            </a:r>
          </a:p>
        </p:txBody>
      </p:sp>
    </p:spTree>
    <p:extLst>
      <p:ext uri="{BB962C8B-B14F-4D97-AF65-F5344CB8AC3E}">
        <p14:creationId xmlns:p14="http://schemas.microsoft.com/office/powerpoint/2010/main" val="323478427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1957913" y="1073671"/>
            <a:ext cx="8100610" cy="1296637"/>
          </a:xfrm>
          <a:prstGeom prst="rect">
            <a:avLst/>
          </a:prstGeom>
          <a:noFill/>
        </p:spPr>
        <p:txBody>
          <a:bodyPr wrap="square" rtlCol="0">
            <a:spAutoFit/>
          </a:bodyPr>
          <a:lstStyle/>
          <a:p>
            <a:pPr indent="457200">
              <a:lnSpc>
                <a:spcPct val="150000"/>
              </a:lnSpc>
            </a:pPr>
            <a:r>
              <a:rPr lang="en-US" altLang="zh-CN" b="1" dirty="0"/>
              <a:t>7.“</a:t>
            </a:r>
            <a:r>
              <a:rPr lang="zh-CN" altLang="en-US" b="1" dirty="0"/>
              <a:t>编辑几何体”卷展栏</a:t>
            </a:r>
          </a:p>
          <a:p>
            <a:pPr indent="457200">
              <a:lnSpc>
                <a:spcPct val="150000"/>
              </a:lnSpc>
            </a:pPr>
            <a:r>
              <a:rPr lang="zh-CN" altLang="en-US" dirty="0"/>
              <a:t>“编辑几何体”卷展栏提供了用于在定层级或子对象层级更改多边形对象几何体的全局控件，在所有对象层级都可以使用。</a:t>
            </a:r>
          </a:p>
        </p:txBody>
      </p:sp>
      <p:pic>
        <p:nvPicPr>
          <p:cNvPr id="2" name="图片 1">
            <a:extLst>
              <a:ext uri="{FF2B5EF4-FFF2-40B4-BE49-F238E27FC236}">
                <a16:creationId xmlns:a16="http://schemas.microsoft.com/office/drawing/2014/main" id="{965FACD3-FC34-4FF9-822F-9B015E2465C0}"/>
              </a:ext>
            </a:extLst>
          </p:cNvPr>
          <p:cNvPicPr>
            <a:picLocks noChangeAspect="1"/>
          </p:cNvPicPr>
          <p:nvPr/>
        </p:nvPicPr>
        <p:blipFill>
          <a:blip r:embed="rId2"/>
          <a:stretch>
            <a:fillRect/>
          </a:stretch>
        </p:blipFill>
        <p:spPr>
          <a:xfrm>
            <a:off x="5089769" y="3045204"/>
            <a:ext cx="1420942" cy="3154061"/>
          </a:xfrm>
          <a:prstGeom prst="rect">
            <a:avLst/>
          </a:prstGeom>
        </p:spPr>
      </p:pic>
    </p:spTree>
    <p:extLst>
      <p:ext uri="{BB962C8B-B14F-4D97-AF65-F5344CB8AC3E}">
        <p14:creationId xmlns:p14="http://schemas.microsoft.com/office/powerpoint/2010/main" val="380599891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1806517" y="846758"/>
            <a:ext cx="8100610" cy="1431289"/>
          </a:xfrm>
          <a:prstGeom prst="rect">
            <a:avLst/>
          </a:prstGeom>
          <a:noFill/>
        </p:spPr>
        <p:txBody>
          <a:bodyPr wrap="square" rtlCol="0">
            <a:spAutoFit/>
          </a:bodyPr>
          <a:lstStyle/>
          <a:p>
            <a:pPr indent="457200" algn="ctr">
              <a:lnSpc>
                <a:spcPct val="200000"/>
              </a:lnSpc>
            </a:pPr>
            <a:r>
              <a:rPr lang="zh-CN" altLang="en-US" sz="2800" b="1" dirty="0"/>
              <a:t>上手操作：制作酒瓶盖模型</a:t>
            </a:r>
            <a:endParaRPr lang="en-US" altLang="zh-CN" sz="2800" b="1" dirty="0"/>
          </a:p>
          <a:p>
            <a:pPr indent="457200">
              <a:lnSpc>
                <a:spcPct val="200000"/>
              </a:lnSpc>
            </a:pPr>
            <a:r>
              <a:rPr lang="zh-CN" altLang="en-US" b="1" dirty="0"/>
              <a:t>本案例将利用基础模型制作一个钥匙扣模型。</a:t>
            </a:r>
          </a:p>
        </p:txBody>
      </p:sp>
      <p:pic>
        <p:nvPicPr>
          <p:cNvPr id="4" name="图片 3">
            <a:extLst>
              <a:ext uri="{FF2B5EF4-FFF2-40B4-BE49-F238E27FC236}">
                <a16:creationId xmlns:a16="http://schemas.microsoft.com/office/drawing/2014/main" id="{8D19641E-2BF1-4DE5-91C2-4C98EB0B9884}"/>
              </a:ext>
            </a:extLst>
          </p:cNvPr>
          <p:cNvPicPr>
            <a:picLocks noChangeAspect="1"/>
          </p:cNvPicPr>
          <p:nvPr/>
        </p:nvPicPr>
        <p:blipFill>
          <a:blip r:embed="rId2"/>
          <a:stretch>
            <a:fillRect/>
          </a:stretch>
        </p:blipFill>
        <p:spPr>
          <a:xfrm>
            <a:off x="3939219" y="3191830"/>
            <a:ext cx="4810440" cy="2819412"/>
          </a:xfrm>
          <a:prstGeom prst="rect">
            <a:avLst/>
          </a:prstGeom>
        </p:spPr>
      </p:pic>
    </p:spTree>
    <p:extLst>
      <p:ext uri="{BB962C8B-B14F-4D97-AF65-F5344CB8AC3E}">
        <p14:creationId xmlns:p14="http://schemas.microsoft.com/office/powerpoint/2010/main" val="38580496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extLst>
              <a:ext uri="{FF2B5EF4-FFF2-40B4-BE49-F238E27FC236}">
                <a16:creationId xmlns:a16="http://schemas.microsoft.com/office/drawing/2014/main" id="{8AFACE2C-F493-4AF1-9D95-2B23499B686A}"/>
              </a:ext>
            </a:extLst>
          </p:cNvPr>
          <p:cNvSpPr/>
          <p:nvPr/>
        </p:nvSpPr>
        <p:spPr>
          <a:xfrm>
            <a:off x="4607673" y="3863679"/>
            <a:ext cx="3262432" cy="1015663"/>
          </a:xfrm>
          <a:prstGeom prst="rect">
            <a:avLst/>
          </a:prstGeom>
        </p:spPr>
        <p:txBody>
          <a:bodyPr wrap="none">
            <a:spAutoFit/>
          </a:bodyPr>
          <a:lstStyle/>
          <a:p>
            <a:pPr algn="ctr"/>
            <a:r>
              <a:rPr lang="zh-CN" altLang="en-US" sz="6000" b="1" dirty="0">
                <a:latin typeface="+mn-ea"/>
              </a:rPr>
              <a:t>课堂演练</a:t>
            </a:r>
          </a:p>
        </p:txBody>
      </p:sp>
    </p:spTree>
    <p:extLst>
      <p:ext uri="{BB962C8B-B14F-4D97-AF65-F5344CB8AC3E}">
        <p14:creationId xmlns:p14="http://schemas.microsoft.com/office/powerpoint/2010/main" val="102542428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1806517" y="1073671"/>
            <a:ext cx="8690900" cy="465640"/>
          </a:xfrm>
          <a:prstGeom prst="rect">
            <a:avLst/>
          </a:prstGeom>
          <a:noFill/>
        </p:spPr>
        <p:txBody>
          <a:bodyPr wrap="square" rtlCol="0">
            <a:spAutoFit/>
          </a:bodyPr>
          <a:lstStyle/>
          <a:p>
            <a:pPr indent="457200">
              <a:lnSpc>
                <a:spcPct val="150000"/>
              </a:lnSpc>
            </a:pPr>
            <a:r>
              <a:rPr lang="zh-CN" altLang="en-US"/>
              <a:t>下面将利用本章所学的多边形建模知识制作一个小鲸鱼模型</a:t>
            </a:r>
            <a:endParaRPr lang="zh-CN" altLang="zh-CN" dirty="0"/>
          </a:p>
        </p:txBody>
      </p:sp>
      <p:pic>
        <p:nvPicPr>
          <p:cNvPr id="2" name="图片 1">
            <a:extLst>
              <a:ext uri="{FF2B5EF4-FFF2-40B4-BE49-F238E27FC236}">
                <a16:creationId xmlns:a16="http://schemas.microsoft.com/office/drawing/2014/main" id="{65937C7F-3908-4162-885A-73F4BE9E18C3}"/>
              </a:ext>
            </a:extLst>
          </p:cNvPr>
          <p:cNvPicPr>
            <a:picLocks noChangeAspect="1"/>
          </p:cNvPicPr>
          <p:nvPr/>
        </p:nvPicPr>
        <p:blipFill>
          <a:blip r:embed="rId2"/>
          <a:stretch>
            <a:fillRect/>
          </a:stretch>
        </p:blipFill>
        <p:spPr>
          <a:xfrm>
            <a:off x="2241646" y="2020414"/>
            <a:ext cx="7010841" cy="4116833"/>
          </a:xfrm>
          <a:prstGeom prst="rect">
            <a:avLst/>
          </a:prstGeom>
        </p:spPr>
      </p:pic>
    </p:spTree>
    <p:extLst>
      <p:ext uri="{BB962C8B-B14F-4D97-AF65-F5344CB8AC3E}">
        <p14:creationId xmlns:p14="http://schemas.microsoft.com/office/powerpoint/2010/main" val="387844753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extLst>
              <a:ext uri="{FF2B5EF4-FFF2-40B4-BE49-F238E27FC236}">
                <a16:creationId xmlns:a16="http://schemas.microsoft.com/office/drawing/2014/main" id="{8AFACE2C-F493-4AF1-9D95-2B23499B686A}"/>
              </a:ext>
            </a:extLst>
          </p:cNvPr>
          <p:cNvSpPr/>
          <p:nvPr/>
        </p:nvSpPr>
        <p:spPr>
          <a:xfrm>
            <a:off x="4607673" y="3863679"/>
            <a:ext cx="3262433" cy="1015663"/>
          </a:xfrm>
          <a:prstGeom prst="rect">
            <a:avLst/>
          </a:prstGeom>
        </p:spPr>
        <p:txBody>
          <a:bodyPr wrap="none">
            <a:spAutoFit/>
          </a:bodyPr>
          <a:lstStyle/>
          <a:p>
            <a:pPr algn="ctr"/>
            <a:r>
              <a:rPr lang="zh-CN" altLang="en-US" sz="6000" b="1" dirty="0">
                <a:latin typeface="+mn-ea"/>
              </a:rPr>
              <a:t>课后作业</a:t>
            </a:r>
          </a:p>
        </p:txBody>
      </p:sp>
    </p:spTree>
    <p:extLst>
      <p:ext uri="{BB962C8B-B14F-4D97-AF65-F5344CB8AC3E}">
        <p14:creationId xmlns:p14="http://schemas.microsoft.com/office/powerpoint/2010/main" val="78127074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1891761" y="1108956"/>
            <a:ext cx="8097376" cy="3893502"/>
          </a:xfrm>
          <a:prstGeom prst="rect">
            <a:avLst/>
          </a:prstGeom>
          <a:noFill/>
        </p:spPr>
        <p:txBody>
          <a:bodyPr wrap="square" rtlCol="0">
            <a:spAutoFit/>
          </a:bodyPr>
          <a:lstStyle/>
          <a:p>
            <a:pPr indent="457200">
              <a:lnSpc>
                <a:spcPct val="200000"/>
              </a:lnSpc>
            </a:pPr>
            <a:r>
              <a:rPr lang="zh-CN" altLang="en-US" b="1" dirty="0"/>
              <a:t>一、填空题</a:t>
            </a:r>
          </a:p>
          <a:p>
            <a:pPr indent="457200">
              <a:lnSpc>
                <a:spcPct val="200000"/>
              </a:lnSpc>
            </a:pPr>
            <a:r>
              <a:rPr lang="en-US" altLang="zh-CN" b="1" dirty="0"/>
              <a:t>1</a:t>
            </a:r>
            <a:r>
              <a:rPr lang="zh-CN" altLang="en-US" b="1" dirty="0"/>
              <a:t>、几何物体模型的结构是由 </a:t>
            </a:r>
            <a:r>
              <a:rPr lang="zh-CN" altLang="en-US" b="1" u="sng" dirty="0"/>
              <a:t>         </a:t>
            </a:r>
            <a:r>
              <a:rPr lang="zh-CN" altLang="en-US" b="1" dirty="0"/>
              <a:t>、</a:t>
            </a:r>
            <a:r>
              <a:rPr lang="zh-CN" altLang="en-US" b="1" u="sng" dirty="0"/>
              <a:t>           </a:t>
            </a:r>
            <a:r>
              <a:rPr lang="zh-CN" altLang="en-US" b="1" dirty="0"/>
              <a:t> 和 </a:t>
            </a:r>
            <a:r>
              <a:rPr lang="zh-CN" altLang="en-US" b="1" u="sng" dirty="0"/>
              <a:t>           </a:t>
            </a:r>
            <a:r>
              <a:rPr lang="zh-CN" altLang="en-US" b="1" dirty="0"/>
              <a:t>三要素构成。</a:t>
            </a:r>
          </a:p>
          <a:p>
            <a:pPr indent="457200">
              <a:lnSpc>
                <a:spcPct val="200000"/>
              </a:lnSpc>
            </a:pPr>
            <a:r>
              <a:rPr lang="en-US" altLang="zh-CN" b="1" dirty="0"/>
              <a:t>2</a:t>
            </a:r>
            <a:r>
              <a:rPr lang="zh-CN" altLang="en-US" b="1" dirty="0"/>
              <a:t>、</a:t>
            </a:r>
            <a:r>
              <a:rPr lang="en-US" altLang="zh-CN" b="1" dirty="0"/>
              <a:t>NURBS</a:t>
            </a:r>
            <a:r>
              <a:rPr lang="zh-CN" altLang="en-US" b="1" dirty="0"/>
              <a:t>曲线包含  </a:t>
            </a:r>
            <a:r>
              <a:rPr lang="zh-CN" altLang="en-US" b="1" u="sng" dirty="0"/>
              <a:t>            </a:t>
            </a:r>
            <a:r>
              <a:rPr lang="zh-CN" altLang="en-US" b="1" dirty="0"/>
              <a:t>和</a:t>
            </a:r>
            <a:r>
              <a:rPr lang="zh-CN" altLang="en-US" b="1" u="sng" dirty="0"/>
              <a:t>           </a:t>
            </a:r>
            <a:r>
              <a:rPr lang="zh-CN" altLang="en-US" b="1" dirty="0"/>
              <a:t>  ，</a:t>
            </a:r>
            <a:r>
              <a:rPr lang="en-US" altLang="zh-CN" b="1" dirty="0"/>
              <a:t>NURBS</a:t>
            </a:r>
            <a:r>
              <a:rPr lang="zh-CN" altLang="en-US" b="1" dirty="0"/>
              <a:t>曲面包含  </a:t>
            </a:r>
            <a:r>
              <a:rPr lang="zh-CN" altLang="en-US" b="1" u="sng" dirty="0"/>
              <a:t>          </a:t>
            </a:r>
            <a:r>
              <a:rPr lang="zh-CN" altLang="en-US" b="1" dirty="0"/>
              <a:t>和</a:t>
            </a:r>
            <a:r>
              <a:rPr lang="zh-CN" altLang="en-US" b="1" u="sng" dirty="0"/>
              <a:t>           </a:t>
            </a:r>
            <a:r>
              <a:rPr lang="zh-CN" altLang="en-US" b="1" dirty="0"/>
              <a:t>。</a:t>
            </a:r>
          </a:p>
          <a:p>
            <a:pPr indent="457200">
              <a:lnSpc>
                <a:spcPct val="200000"/>
              </a:lnSpc>
            </a:pPr>
            <a:r>
              <a:rPr lang="en-US" altLang="zh-CN" b="1" dirty="0"/>
              <a:t>3</a:t>
            </a:r>
            <a:r>
              <a:rPr lang="zh-CN" altLang="en-US" b="1" dirty="0"/>
              <a:t>、</a:t>
            </a:r>
            <a:r>
              <a:rPr lang="en-US" altLang="zh-CN" b="1" dirty="0"/>
              <a:t>NURBS</a:t>
            </a:r>
            <a:r>
              <a:rPr lang="zh-CN" altLang="en-US" b="1" dirty="0"/>
              <a:t>工具箱中的工具主要包括</a:t>
            </a:r>
            <a:r>
              <a:rPr lang="zh-CN" altLang="en-US" b="1" u="sng" dirty="0"/>
              <a:t>           </a:t>
            </a:r>
            <a:r>
              <a:rPr lang="zh-CN" altLang="en-US" b="1" dirty="0"/>
              <a:t> 、</a:t>
            </a:r>
            <a:r>
              <a:rPr lang="zh-CN" altLang="en-US" b="1" u="sng" dirty="0"/>
              <a:t>          </a:t>
            </a:r>
            <a:r>
              <a:rPr lang="zh-CN" altLang="en-US" b="1" dirty="0"/>
              <a:t> 和 </a:t>
            </a:r>
            <a:r>
              <a:rPr lang="zh-CN" altLang="en-US" b="1" u="sng" dirty="0"/>
              <a:t>           </a:t>
            </a:r>
            <a:r>
              <a:rPr lang="zh-CN" altLang="en-US" b="1" dirty="0"/>
              <a:t>三种类型。</a:t>
            </a:r>
          </a:p>
          <a:p>
            <a:pPr indent="457200">
              <a:lnSpc>
                <a:spcPct val="200000"/>
              </a:lnSpc>
            </a:pPr>
            <a:r>
              <a:rPr lang="en-US" altLang="zh-CN" b="1" dirty="0"/>
              <a:t>4</a:t>
            </a:r>
            <a:r>
              <a:rPr lang="zh-CN" altLang="en-US" b="1" dirty="0"/>
              <a:t>、多边形建模与网格建模的思路很接近，其不同点在于网格建模  </a:t>
            </a:r>
            <a:r>
              <a:rPr lang="zh-CN" altLang="en-US" b="1" u="sng" dirty="0"/>
              <a:t>              </a:t>
            </a:r>
            <a:r>
              <a:rPr lang="zh-CN" altLang="en-US" b="1" dirty="0"/>
              <a:t> ，而多边形建模 </a:t>
            </a:r>
            <a:r>
              <a:rPr lang="zh-CN" altLang="en-US" b="1" u="sng" dirty="0"/>
              <a:t>                  </a:t>
            </a:r>
            <a:r>
              <a:rPr lang="zh-CN" altLang="en-US" b="1" dirty="0"/>
              <a:t>  。</a:t>
            </a:r>
          </a:p>
        </p:txBody>
      </p:sp>
    </p:spTree>
    <p:extLst>
      <p:ext uri="{BB962C8B-B14F-4D97-AF65-F5344CB8AC3E}">
        <p14:creationId xmlns:p14="http://schemas.microsoft.com/office/powerpoint/2010/main" val="85324080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1806517" y="811473"/>
            <a:ext cx="8097376" cy="5036122"/>
          </a:xfrm>
          <a:prstGeom prst="rect">
            <a:avLst/>
          </a:prstGeom>
          <a:noFill/>
        </p:spPr>
        <p:txBody>
          <a:bodyPr wrap="square" rtlCol="0">
            <a:spAutoFit/>
          </a:bodyPr>
          <a:lstStyle/>
          <a:p>
            <a:pPr indent="457200">
              <a:lnSpc>
                <a:spcPct val="150000"/>
              </a:lnSpc>
            </a:pPr>
            <a:r>
              <a:rPr lang="zh-CN" altLang="en-US" b="1" dirty="0"/>
              <a:t>二、选择题</a:t>
            </a:r>
          </a:p>
          <a:p>
            <a:pPr indent="457200">
              <a:lnSpc>
                <a:spcPct val="150000"/>
              </a:lnSpc>
            </a:pPr>
            <a:r>
              <a:rPr lang="en-US" altLang="zh-CN" b="1" dirty="0"/>
              <a:t>1</a:t>
            </a:r>
            <a:r>
              <a:rPr lang="zh-CN" altLang="en-US" b="1" dirty="0"/>
              <a:t>、</a:t>
            </a:r>
            <a:r>
              <a:rPr lang="en-US" altLang="zh-CN" b="1" dirty="0"/>
              <a:t>NURBS</a:t>
            </a:r>
            <a:r>
              <a:rPr lang="zh-CN" altLang="en-US" b="1" dirty="0"/>
              <a:t>曲线造型包括（    ）种线条类型。</a:t>
            </a:r>
          </a:p>
          <a:p>
            <a:pPr indent="457200">
              <a:lnSpc>
                <a:spcPct val="150000"/>
              </a:lnSpc>
            </a:pPr>
            <a:r>
              <a:rPr lang="en-US" altLang="zh-CN" b="1" dirty="0"/>
              <a:t>A</a:t>
            </a:r>
            <a:r>
              <a:rPr lang="zh-CN" altLang="en-US" b="1" dirty="0"/>
              <a:t>、</a:t>
            </a:r>
            <a:r>
              <a:rPr lang="en-US" altLang="zh-CN" b="1" dirty="0"/>
              <a:t>1						B</a:t>
            </a:r>
            <a:r>
              <a:rPr lang="zh-CN" altLang="en-US" b="1" dirty="0"/>
              <a:t>、</a:t>
            </a:r>
            <a:r>
              <a:rPr lang="en-US" altLang="zh-CN" b="1" dirty="0"/>
              <a:t>2</a:t>
            </a:r>
          </a:p>
          <a:p>
            <a:pPr indent="457200">
              <a:lnSpc>
                <a:spcPct val="150000"/>
              </a:lnSpc>
            </a:pPr>
            <a:r>
              <a:rPr lang="en-US" altLang="zh-CN" b="1" dirty="0"/>
              <a:t>C</a:t>
            </a:r>
            <a:r>
              <a:rPr lang="zh-CN" altLang="en-US" b="1" dirty="0"/>
              <a:t>、</a:t>
            </a:r>
            <a:r>
              <a:rPr lang="en-US" altLang="zh-CN" b="1" dirty="0"/>
              <a:t>3						D</a:t>
            </a:r>
            <a:r>
              <a:rPr lang="zh-CN" altLang="en-US" b="1" dirty="0"/>
              <a:t>、</a:t>
            </a:r>
            <a:r>
              <a:rPr lang="en-US" altLang="zh-CN" b="1" dirty="0"/>
              <a:t>4</a:t>
            </a:r>
          </a:p>
          <a:p>
            <a:pPr indent="457200">
              <a:lnSpc>
                <a:spcPct val="150000"/>
              </a:lnSpc>
            </a:pPr>
            <a:r>
              <a:rPr lang="en-US" altLang="zh-CN" b="1" dirty="0"/>
              <a:t>2</a:t>
            </a:r>
            <a:r>
              <a:rPr lang="zh-CN" altLang="en-US" b="1" dirty="0"/>
              <a:t>、下面哪一项是“可编辑网格”堆栈的次物体（    ）。</a:t>
            </a:r>
          </a:p>
          <a:p>
            <a:pPr indent="457200">
              <a:lnSpc>
                <a:spcPct val="150000"/>
              </a:lnSpc>
            </a:pPr>
            <a:r>
              <a:rPr lang="en-US" altLang="zh-CN" b="1" dirty="0"/>
              <a:t>A</a:t>
            </a:r>
            <a:r>
              <a:rPr lang="zh-CN" altLang="en-US" b="1" dirty="0"/>
              <a:t>、顶点、边、面、多边形和元素</a:t>
            </a:r>
          </a:p>
          <a:p>
            <a:pPr indent="457200">
              <a:lnSpc>
                <a:spcPct val="150000"/>
              </a:lnSpc>
            </a:pPr>
            <a:r>
              <a:rPr lang="en-US" altLang="zh-CN" b="1" dirty="0"/>
              <a:t>B</a:t>
            </a:r>
            <a:r>
              <a:rPr lang="zh-CN" altLang="en-US" b="1" dirty="0"/>
              <a:t>、顶点、线段和样条线</a:t>
            </a:r>
          </a:p>
          <a:p>
            <a:pPr indent="457200">
              <a:lnSpc>
                <a:spcPct val="150000"/>
              </a:lnSpc>
            </a:pPr>
            <a:r>
              <a:rPr lang="en-US" altLang="zh-CN" b="1" dirty="0"/>
              <a:t>C</a:t>
            </a:r>
            <a:r>
              <a:rPr lang="zh-CN" altLang="en-US" b="1" dirty="0"/>
              <a:t>、顶点、边界和面片</a:t>
            </a:r>
          </a:p>
          <a:p>
            <a:pPr indent="457200">
              <a:lnSpc>
                <a:spcPct val="150000"/>
              </a:lnSpc>
            </a:pPr>
            <a:r>
              <a:rPr lang="en-US" altLang="zh-CN" b="1" dirty="0"/>
              <a:t>D</a:t>
            </a:r>
            <a:r>
              <a:rPr lang="zh-CN" altLang="en-US" b="1" dirty="0"/>
              <a:t>、顶点、</a:t>
            </a:r>
            <a:r>
              <a:rPr lang="en-US" altLang="zh-CN" b="1" dirty="0"/>
              <a:t>CV</a:t>
            </a:r>
            <a:r>
              <a:rPr lang="zh-CN" altLang="en-US" b="1" dirty="0"/>
              <a:t>和面</a:t>
            </a:r>
          </a:p>
          <a:p>
            <a:pPr indent="457200">
              <a:lnSpc>
                <a:spcPct val="150000"/>
              </a:lnSpc>
            </a:pPr>
            <a:r>
              <a:rPr lang="en-US" altLang="zh-CN" b="1" dirty="0"/>
              <a:t>3</a:t>
            </a:r>
            <a:r>
              <a:rPr lang="zh-CN" altLang="en-US" b="1" dirty="0"/>
              <a:t>、下面哪个对象类型不是几何体的对象类型（  </a:t>
            </a:r>
            <a:r>
              <a:rPr lang="en-US" altLang="zh-CN" b="1" dirty="0"/>
              <a:t> </a:t>
            </a:r>
            <a:r>
              <a:rPr lang="zh-CN" altLang="en-US" b="1" dirty="0"/>
              <a:t>）。</a:t>
            </a:r>
          </a:p>
          <a:p>
            <a:pPr indent="457200">
              <a:lnSpc>
                <a:spcPct val="150000"/>
              </a:lnSpc>
            </a:pPr>
            <a:r>
              <a:rPr lang="en-US" altLang="zh-CN" b="1" dirty="0"/>
              <a:t>A</a:t>
            </a:r>
            <a:r>
              <a:rPr lang="zh-CN" altLang="en-US" b="1" dirty="0"/>
              <a:t>、粒子系统					</a:t>
            </a:r>
            <a:r>
              <a:rPr lang="en-US" altLang="zh-CN" b="1" dirty="0"/>
              <a:t>B</a:t>
            </a:r>
            <a:r>
              <a:rPr lang="zh-CN" altLang="en-US" b="1" dirty="0"/>
              <a:t>、放样对象</a:t>
            </a:r>
          </a:p>
          <a:p>
            <a:pPr indent="457200">
              <a:lnSpc>
                <a:spcPct val="150000"/>
              </a:lnSpc>
            </a:pPr>
            <a:r>
              <a:rPr lang="en-US" altLang="zh-CN" b="1" dirty="0"/>
              <a:t>C</a:t>
            </a:r>
            <a:r>
              <a:rPr lang="zh-CN" altLang="en-US" b="1" dirty="0"/>
              <a:t>、辅助对象					</a:t>
            </a:r>
            <a:r>
              <a:rPr lang="en-US" altLang="zh-CN" b="1" dirty="0"/>
              <a:t>D</a:t>
            </a:r>
            <a:r>
              <a:rPr lang="zh-CN" altLang="en-US" b="1" dirty="0"/>
              <a:t>、网格对象</a:t>
            </a:r>
          </a:p>
        </p:txBody>
      </p:sp>
    </p:spTree>
    <p:extLst>
      <p:ext uri="{BB962C8B-B14F-4D97-AF65-F5344CB8AC3E}">
        <p14:creationId xmlns:p14="http://schemas.microsoft.com/office/powerpoint/2010/main" val="303852670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2248222" y="1073671"/>
            <a:ext cx="8097376" cy="2958630"/>
          </a:xfrm>
          <a:prstGeom prst="rect">
            <a:avLst/>
          </a:prstGeom>
          <a:noFill/>
        </p:spPr>
        <p:txBody>
          <a:bodyPr wrap="square" rtlCol="0">
            <a:spAutoFit/>
          </a:bodyPr>
          <a:lstStyle/>
          <a:p>
            <a:pPr indent="457200">
              <a:lnSpc>
                <a:spcPct val="150000"/>
              </a:lnSpc>
            </a:pPr>
            <a:r>
              <a:rPr lang="en-US" altLang="zh-CN" b="1"/>
              <a:t>4</a:t>
            </a:r>
            <a:r>
              <a:rPr lang="zh-CN" altLang="en-US" b="1"/>
              <a:t>、下面哪一个不属于可编辑多边形对象的子对象级别（    ）。</a:t>
            </a:r>
          </a:p>
          <a:p>
            <a:pPr indent="457200">
              <a:lnSpc>
                <a:spcPct val="150000"/>
              </a:lnSpc>
            </a:pPr>
            <a:r>
              <a:rPr lang="en-US" altLang="zh-CN" b="1"/>
              <a:t>A</a:t>
            </a:r>
            <a:r>
              <a:rPr lang="zh-CN" altLang="en-US" b="1"/>
              <a:t>、顶点						</a:t>
            </a:r>
            <a:r>
              <a:rPr lang="en-US" altLang="zh-CN" b="1"/>
              <a:t>B</a:t>
            </a:r>
            <a:r>
              <a:rPr lang="zh-CN" altLang="en-US" b="1"/>
              <a:t>、边界</a:t>
            </a:r>
          </a:p>
          <a:p>
            <a:pPr indent="457200">
              <a:lnSpc>
                <a:spcPct val="150000"/>
              </a:lnSpc>
            </a:pPr>
            <a:r>
              <a:rPr lang="en-US" altLang="zh-CN" b="1"/>
              <a:t>C</a:t>
            </a:r>
            <a:r>
              <a:rPr lang="zh-CN" altLang="en-US" b="1"/>
              <a:t>、多边形					</a:t>
            </a:r>
            <a:r>
              <a:rPr lang="en-US" altLang="zh-CN" b="1"/>
              <a:t>D</a:t>
            </a:r>
            <a:r>
              <a:rPr lang="zh-CN" altLang="en-US" b="1"/>
              <a:t>、面片</a:t>
            </a:r>
          </a:p>
          <a:p>
            <a:pPr indent="457200">
              <a:lnSpc>
                <a:spcPct val="150000"/>
              </a:lnSpc>
            </a:pPr>
            <a:r>
              <a:rPr lang="en-US" altLang="zh-CN" b="1"/>
              <a:t>5</a:t>
            </a:r>
            <a:r>
              <a:rPr lang="zh-CN" altLang="en-US" b="1"/>
              <a:t>、下面哪种几何体不能直接转换成</a:t>
            </a:r>
            <a:r>
              <a:rPr lang="en-US" altLang="zh-CN" b="1"/>
              <a:t>NURBS</a:t>
            </a:r>
            <a:r>
              <a:rPr lang="zh-CN" altLang="en-US" b="1"/>
              <a:t>（    ）。</a:t>
            </a:r>
          </a:p>
          <a:p>
            <a:pPr indent="457200">
              <a:lnSpc>
                <a:spcPct val="150000"/>
              </a:lnSpc>
            </a:pPr>
            <a:r>
              <a:rPr lang="en-US" altLang="zh-CN" b="1"/>
              <a:t>A</a:t>
            </a:r>
            <a:r>
              <a:rPr lang="zh-CN" altLang="en-US" b="1"/>
              <a:t>、标准几何体				</a:t>
            </a:r>
            <a:r>
              <a:rPr lang="en-US" altLang="zh-CN" b="1"/>
              <a:t>B</a:t>
            </a:r>
            <a:r>
              <a:rPr lang="zh-CN" altLang="en-US" b="1"/>
              <a:t>、扩展几何体</a:t>
            </a:r>
          </a:p>
          <a:p>
            <a:pPr indent="457200">
              <a:lnSpc>
                <a:spcPct val="150000"/>
              </a:lnSpc>
            </a:pPr>
            <a:r>
              <a:rPr lang="en-US" altLang="zh-CN" b="1"/>
              <a:t>C</a:t>
            </a:r>
            <a:r>
              <a:rPr lang="zh-CN" altLang="en-US" b="1"/>
              <a:t>、放样几何体				</a:t>
            </a:r>
            <a:r>
              <a:rPr lang="en-US" altLang="zh-CN" b="1"/>
              <a:t>D</a:t>
            </a:r>
            <a:r>
              <a:rPr lang="zh-CN" altLang="en-US" b="1"/>
              <a:t>、布尔运算得到的几何体</a:t>
            </a:r>
            <a:endParaRPr lang="zh-CN" altLang="en-US" b="1" dirty="0"/>
          </a:p>
        </p:txBody>
      </p:sp>
    </p:spTree>
    <p:extLst>
      <p:ext uri="{BB962C8B-B14F-4D97-AF65-F5344CB8AC3E}">
        <p14:creationId xmlns:p14="http://schemas.microsoft.com/office/powerpoint/2010/main" val="136670623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2248222" y="1073671"/>
            <a:ext cx="8097376" cy="881139"/>
          </a:xfrm>
          <a:prstGeom prst="rect">
            <a:avLst/>
          </a:prstGeom>
          <a:noFill/>
        </p:spPr>
        <p:txBody>
          <a:bodyPr wrap="square" rtlCol="0">
            <a:spAutoFit/>
          </a:bodyPr>
          <a:lstStyle/>
          <a:p>
            <a:pPr indent="457200">
              <a:lnSpc>
                <a:spcPct val="150000"/>
              </a:lnSpc>
            </a:pPr>
            <a:r>
              <a:rPr lang="zh-CN" altLang="en-US" b="1" dirty="0"/>
              <a:t>三、操作题</a:t>
            </a:r>
          </a:p>
          <a:p>
            <a:pPr indent="457200">
              <a:lnSpc>
                <a:spcPct val="150000"/>
              </a:lnSpc>
            </a:pPr>
            <a:r>
              <a:rPr lang="zh-CN" altLang="en-US" b="1" dirty="0"/>
              <a:t>利用本章所学知识制作一个小考拉模型。</a:t>
            </a:r>
          </a:p>
        </p:txBody>
      </p:sp>
      <p:pic>
        <p:nvPicPr>
          <p:cNvPr id="2" name="图片 1">
            <a:extLst>
              <a:ext uri="{FF2B5EF4-FFF2-40B4-BE49-F238E27FC236}">
                <a16:creationId xmlns:a16="http://schemas.microsoft.com/office/drawing/2014/main" id="{6230562D-7B17-492C-8BF7-1AF830638513}"/>
              </a:ext>
            </a:extLst>
          </p:cNvPr>
          <p:cNvPicPr>
            <a:picLocks noChangeAspect="1"/>
          </p:cNvPicPr>
          <p:nvPr/>
        </p:nvPicPr>
        <p:blipFill>
          <a:blip r:embed="rId2"/>
          <a:stretch>
            <a:fillRect/>
          </a:stretch>
        </p:blipFill>
        <p:spPr>
          <a:xfrm>
            <a:off x="2632565" y="2340683"/>
            <a:ext cx="6696195" cy="4013622"/>
          </a:xfrm>
          <a:prstGeom prst="rect">
            <a:avLst/>
          </a:prstGeom>
        </p:spPr>
      </p:pic>
    </p:spTree>
    <p:extLst>
      <p:ext uri="{BB962C8B-B14F-4D97-AF65-F5344CB8AC3E}">
        <p14:creationId xmlns:p14="http://schemas.microsoft.com/office/powerpoint/2010/main" val="407713232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7" name="矩形 6"/>
          <p:cNvSpPr/>
          <p:nvPr/>
        </p:nvSpPr>
        <p:spPr>
          <a:xfrm>
            <a:off x="0" y="2964788"/>
            <a:ext cx="12192000" cy="3893212"/>
          </a:xfrm>
          <a:prstGeom prst="rect">
            <a:avLst/>
          </a:prstGeom>
          <a:gradFill>
            <a:gsLst>
              <a:gs pos="2000">
                <a:schemeClr val="accent1">
                  <a:lumMod val="5000"/>
                  <a:lumOff val="95000"/>
                  <a:alpha val="0"/>
                </a:schemeClr>
              </a:gs>
              <a:gs pos="35000">
                <a:srgbClr val="CDB8AD">
                  <a:alpha val="20000"/>
                </a:srgbClr>
              </a:gs>
              <a:gs pos="94000">
                <a:schemeClr val="tx1">
                  <a:lumMod val="95000"/>
                  <a:lumOff val="5000"/>
                  <a:alpha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p:cNvGrpSpPr/>
          <p:nvPr/>
        </p:nvGrpSpPr>
        <p:grpSpPr>
          <a:xfrm>
            <a:off x="7354628" y="942361"/>
            <a:ext cx="2825756" cy="4400550"/>
            <a:chOff x="7721289" y="1228725"/>
            <a:chExt cx="2825756" cy="4400550"/>
          </a:xfrm>
          <a:solidFill>
            <a:srgbClr val="EDA221"/>
          </a:solidFill>
        </p:grpSpPr>
        <p:sp>
          <p:nvSpPr>
            <p:cNvPr id="4" name="任意多边形: 形状 3"/>
            <p:cNvSpPr/>
            <p:nvPr/>
          </p:nvSpPr>
          <p:spPr>
            <a:xfrm>
              <a:off x="7721289" y="1228725"/>
              <a:ext cx="2825756" cy="4400550"/>
            </a:xfrm>
            <a:custGeom>
              <a:avLst/>
              <a:gdLst>
                <a:gd name="connsiteX0" fmla="*/ 2576979 w 2825756"/>
                <a:gd name="connsiteY0" fmla="*/ 362685 h 4400550"/>
                <a:gd name="connsiteX1" fmla="*/ 2576979 w 2825756"/>
                <a:gd name="connsiteY1" fmla="*/ 3992147 h 4400550"/>
                <a:gd name="connsiteX2" fmla="*/ 2199786 w 2825756"/>
                <a:gd name="connsiteY2" fmla="*/ 3992147 h 4400550"/>
                <a:gd name="connsiteX3" fmla="*/ 2199786 w 2825756"/>
                <a:gd name="connsiteY3" fmla="*/ 3646597 h 4400550"/>
                <a:gd name="connsiteX4" fmla="*/ 2445696 w 2825756"/>
                <a:gd name="connsiteY4" fmla="*/ 3646597 h 4400550"/>
                <a:gd name="connsiteX5" fmla="*/ 2445696 w 2825756"/>
                <a:gd name="connsiteY5" fmla="*/ 3939804 h 4400550"/>
                <a:gd name="connsiteX6" fmla="*/ 2491415 w 2825756"/>
                <a:gd name="connsiteY6" fmla="*/ 3939804 h 4400550"/>
                <a:gd name="connsiteX7" fmla="*/ 2491415 w 2825756"/>
                <a:gd name="connsiteY7" fmla="*/ 3612471 h 4400550"/>
                <a:gd name="connsiteX8" fmla="*/ 2479822 w 2825756"/>
                <a:gd name="connsiteY8" fmla="*/ 3612471 h 4400550"/>
                <a:gd name="connsiteX9" fmla="*/ 2479822 w 2825756"/>
                <a:gd name="connsiteY9" fmla="*/ 3600878 h 4400550"/>
                <a:gd name="connsiteX10" fmla="*/ 2152489 w 2825756"/>
                <a:gd name="connsiteY10" fmla="*/ 3600878 h 4400550"/>
                <a:gd name="connsiteX11" fmla="*/ 2152489 w 2825756"/>
                <a:gd name="connsiteY11" fmla="*/ 3646597 h 4400550"/>
                <a:gd name="connsiteX12" fmla="*/ 2154066 w 2825756"/>
                <a:gd name="connsiteY12" fmla="*/ 3646597 h 4400550"/>
                <a:gd name="connsiteX13" fmla="*/ 2154066 w 2825756"/>
                <a:gd name="connsiteY13" fmla="*/ 4037865 h 4400550"/>
                <a:gd name="connsiteX14" fmla="*/ 2199786 w 2825756"/>
                <a:gd name="connsiteY14" fmla="*/ 4037865 h 4400550"/>
                <a:gd name="connsiteX15" fmla="*/ 2199786 w 2825756"/>
                <a:gd name="connsiteY15" fmla="*/ 4037867 h 4400550"/>
                <a:gd name="connsiteX16" fmla="*/ 2613910 w 2825756"/>
                <a:gd name="connsiteY16" fmla="*/ 4037867 h 4400550"/>
                <a:gd name="connsiteX17" fmla="*/ 2613910 w 2825756"/>
                <a:gd name="connsiteY17" fmla="*/ 4037865 h 4400550"/>
                <a:gd name="connsiteX18" fmla="*/ 2622698 w 2825756"/>
                <a:gd name="connsiteY18" fmla="*/ 4037865 h 4400550"/>
                <a:gd name="connsiteX19" fmla="*/ 2622698 w 2825756"/>
                <a:gd name="connsiteY19" fmla="*/ 362685 h 4400550"/>
                <a:gd name="connsiteX20" fmla="*/ 238471 w 2825756"/>
                <a:gd name="connsiteY20" fmla="*/ 362684 h 4400550"/>
                <a:gd name="connsiteX21" fmla="*/ 238471 w 2825756"/>
                <a:gd name="connsiteY21" fmla="*/ 362686 h 4400550"/>
                <a:gd name="connsiteX22" fmla="*/ 229683 w 2825756"/>
                <a:gd name="connsiteY22" fmla="*/ 362686 h 4400550"/>
                <a:gd name="connsiteX23" fmla="*/ 229683 w 2825756"/>
                <a:gd name="connsiteY23" fmla="*/ 4037866 h 4400550"/>
                <a:gd name="connsiteX24" fmla="*/ 275402 w 2825756"/>
                <a:gd name="connsiteY24" fmla="*/ 4037866 h 4400550"/>
                <a:gd name="connsiteX25" fmla="*/ 275402 w 2825756"/>
                <a:gd name="connsiteY25" fmla="*/ 408404 h 4400550"/>
                <a:gd name="connsiteX26" fmla="*/ 652595 w 2825756"/>
                <a:gd name="connsiteY26" fmla="*/ 408404 h 4400550"/>
                <a:gd name="connsiteX27" fmla="*/ 652595 w 2825756"/>
                <a:gd name="connsiteY27" fmla="*/ 753954 h 4400550"/>
                <a:gd name="connsiteX28" fmla="*/ 406685 w 2825756"/>
                <a:gd name="connsiteY28" fmla="*/ 753954 h 4400550"/>
                <a:gd name="connsiteX29" fmla="*/ 406685 w 2825756"/>
                <a:gd name="connsiteY29" fmla="*/ 460747 h 4400550"/>
                <a:gd name="connsiteX30" fmla="*/ 360966 w 2825756"/>
                <a:gd name="connsiteY30" fmla="*/ 460747 h 4400550"/>
                <a:gd name="connsiteX31" fmla="*/ 360966 w 2825756"/>
                <a:gd name="connsiteY31" fmla="*/ 788080 h 4400550"/>
                <a:gd name="connsiteX32" fmla="*/ 372559 w 2825756"/>
                <a:gd name="connsiteY32" fmla="*/ 788080 h 4400550"/>
                <a:gd name="connsiteX33" fmla="*/ 372559 w 2825756"/>
                <a:gd name="connsiteY33" fmla="*/ 799673 h 4400550"/>
                <a:gd name="connsiteX34" fmla="*/ 699892 w 2825756"/>
                <a:gd name="connsiteY34" fmla="*/ 799673 h 4400550"/>
                <a:gd name="connsiteX35" fmla="*/ 699892 w 2825756"/>
                <a:gd name="connsiteY35" fmla="*/ 753954 h 4400550"/>
                <a:gd name="connsiteX36" fmla="*/ 698315 w 2825756"/>
                <a:gd name="connsiteY36" fmla="*/ 753954 h 4400550"/>
                <a:gd name="connsiteX37" fmla="*/ 698315 w 2825756"/>
                <a:gd name="connsiteY37" fmla="*/ 362686 h 4400550"/>
                <a:gd name="connsiteX38" fmla="*/ 652595 w 2825756"/>
                <a:gd name="connsiteY38" fmla="*/ 362686 h 4400550"/>
                <a:gd name="connsiteX39" fmla="*/ 652595 w 2825756"/>
                <a:gd name="connsiteY39" fmla="*/ 362684 h 4400550"/>
                <a:gd name="connsiteX40" fmla="*/ 0 w 2825756"/>
                <a:gd name="connsiteY40" fmla="*/ 0 h 4400550"/>
                <a:gd name="connsiteX41" fmla="*/ 2825756 w 2825756"/>
                <a:gd name="connsiteY41" fmla="*/ 0 h 4400550"/>
                <a:gd name="connsiteX42" fmla="*/ 2825756 w 2825756"/>
                <a:gd name="connsiteY42" fmla="*/ 4400550 h 4400550"/>
                <a:gd name="connsiteX43" fmla="*/ 0 w 2825756"/>
                <a:gd name="connsiteY43" fmla="*/ 4400550 h 4400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2825756" h="4400550">
                  <a:moveTo>
                    <a:pt x="2576979" y="362685"/>
                  </a:moveTo>
                  <a:lnTo>
                    <a:pt x="2576979" y="3992147"/>
                  </a:lnTo>
                  <a:lnTo>
                    <a:pt x="2199786" y="3992147"/>
                  </a:lnTo>
                  <a:lnTo>
                    <a:pt x="2199786" y="3646597"/>
                  </a:lnTo>
                  <a:lnTo>
                    <a:pt x="2445696" y="3646597"/>
                  </a:lnTo>
                  <a:lnTo>
                    <a:pt x="2445696" y="3939804"/>
                  </a:lnTo>
                  <a:lnTo>
                    <a:pt x="2491415" y="3939804"/>
                  </a:lnTo>
                  <a:lnTo>
                    <a:pt x="2491415" y="3612471"/>
                  </a:lnTo>
                  <a:lnTo>
                    <a:pt x="2479822" y="3612471"/>
                  </a:lnTo>
                  <a:lnTo>
                    <a:pt x="2479822" y="3600878"/>
                  </a:lnTo>
                  <a:lnTo>
                    <a:pt x="2152489" y="3600878"/>
                  </a:lnTo>
                  <a:lnTo>
                    <a:pt x="2152489" y="3646597"/>
                  </a:lnTo>
                  <a:lnTo>
                    <a:pt x="2154066" y="3646597"/>
                  </a:lnTo>
                  <a:lnTo>
                    <a:pt x="2154066" y="4037865"/>
                  </a:lnTo>
                  <a:lnTo>
                    <a:pt x="2199786" y="4037865"/>
                  </a:lnTo>
                  <a:lnTo>
                    <a:pt x="2199786" y="4037867"/>
                  </a:lnTo>
                  <a:lnTo>
                    <a:pt x="2613910" y="4037867"/>
                  </a:lnTo>
                  <a:lnTo>
                    <a:pt x="2613910" y="4037865"/>
                  </a:lnTo>
                  <a:lnTo>
                    <a:pt x="2622698" y="4037865"/>
                  </a:lnTo>
                  <a:lnTo>
                    <a:pt x="2622698" y="362685"/>
                  </a:lnTo>
                  <a:close/>
                  <a:moveTo>
                    <a:pt x="238471" y="362684"/>
                  </a:moveTo>
                  <a:lnTo>
                    <a:pt x="238471" y="362686"/>
                  </a:lnTo>
                  <a:lnTo>
                    <a:pt x="229683" y="362686"/>
                  </a:lnTo>
                  <a:lnTo>
                    <a:pt x="229683" y="4037866"/>
                  </a:lnTo>
                  <a:lnTo>
                    <a:pt x="275402" y="4037866"/>
                  </a:lnTo>
                  <a:lnTo>
                    <a:pt x="275402" y="408404"/>
                  </a:lnTo>
                  <a:lnTo>
                    <a:pt x="652595" y="408404"/>
                  </a:lnTo>
                  <a:lnTo>
                    <a:pt x="652595" y="753954"/>
                  </a:lnTo>
                  <a:lnTo>
                    <a:pt x="406685" y="753954"/>
                  </a:lnTo>
                  <a:lnTo>
                    <a:pt x="406685" y="460747"/>
                  </a:lnTo>
                  <a:lnTo>
                    <a:pt x="360966" y="460747"/>
                  </a:lnTo>
                  <a:lnTo>
                    <a:pt x="360966" y="788080"/>
                  </a:lnTo>
                  <a:lnTo>
                    <a:pt x="372559" y="788080"/>
                  </a:lnTo>
                  <a:lnTo>
                    <a:pt x="372559" y="799673"/>
                  </a:lnTo>
                  <a:lnTo>
                    <a:pt x="699892" y="799673"/>
                  </a:lnTo>
                  <a:lnTo>
                    <a:pt x="699892" y="753954"/>
                  </a:lnTo>
                  <a:lnTo>
                    <a:pt x="698315" y="753954"/>
                  </a:lnTo>
                  <a:lnTo>
                    <a:pt x="698315" y="362686"/>
                  </a:lnTo>
                  <a:lnTo>
                    <a:pt x="652595" y="362686"/>
                  </a:lnTo>
                  <a:lnTo>
                    <a:pt x="652595" y="362684"/>
                  </a:lnTo>
                  <a:close/>
                  <a:moveTo>
                    <a:pt x="0" y="0"/>
                  </a:moveTo>
                  <a:lnTo>
                    <a:pt x="2825756" y="0"/>
                  </a:lnTo>
                  <a:lnTo>
                    <a:pt x="2825756" y="4400550"/>
                  </a:lnTo>
                  <a:lnTo>
                    <a:pt x="0" y="440055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flipH="1">
              <a:off x="8279567" y="2459504"/>
              <a:ext cx="830997" cy="1938992"/>
            </a:xfrm>
            <a:prstGeom prst="rect">
              <a:avLst/>
            </a:prstGeom>
            <a:grpFill/>
            <a:ln>
              <a:noFill/>
            </a:ln>
          </p:spPr>
          <p:txBody>
            <a:bodyPr wrap="square" rtlCol="0">
              <a:spAutoFit/>
            </a:bodyPr>
            <a:lstStyle/>
            <a:p>
              <a:r>
                <a:rPr lang="zh-CN" altLang="en-US" sz="4000" dirty="0">
                  <a:solidFill>
                    <a:schemeClr val="bg1"/>
                  </a:solidFill>
                  <a:latin typeface="站酷小薇LOGO体" panose="02010600010101010101" pitchFamily="2" charset="-122"/>
                  <a:ea typeface="站酷小薇LOGO体" panose="02010600010101010101" pitchFamily="2" charset="-122"/>
                </a:rPr>
                <a:t>致  </a:t>
              </a:r>
              <a:endParaRPr lang="en-US" altLang="zh-CN" sz="4000" dirty="0">
                <a:solidFill>
                  <a:schemeClr val="bg1"/>
                </a:solidFill>
                <a:latin typeface="站酷小薇LOGO体" panose="02010600010101010101" pitchFamily="2" charset="-122"/>
                <a:ea typeface="站酷小薇LOGO体" panose="02010600010101010101" pitchFamily="2" charset="-122"/>
              </a:endParaRPr>
            </a:p>
            <a:p>
              <a:endParaRPr lang="en-US" altLang="zh-CN" sz="4000" dirty="0">
                <a:solidFill>
                  <a:schemeClr val="bg1"/>
                </a:solidFill>
                <a:latin typeface="站酷小薇LOGO体" panose="02010600010101010101" pitchFamily="2" charset="-122"/>
                <a:ea typeface="站酷小薇LOGO体" panose="02010600010101010101" pitchFamily="2" charset="-122"/>
              </a:endParaRPr>
            </a:p>
            <a:p>
              <a:r>
                <a:rPr lang="zh-CN" altLang="en-US" sz="4000" dirty="0">
                  <a:solidFill>
                    <a:schemeClr val="bg1"/>
                  </a:solidFill>
                  <a:latin typeface="站酷小薇LOGO体" panose="02010600010101010101" pitchFamily="2" charset="-122"/>
                  <a:ea typeface="站酷小薇LOGO体" panose="02010600010101010101" pitchFamily="2" charset="-122"/>
                </a:rPr>
                <a:t>谢 </a:t>
              </a:r>
            </a:p>
          </p:txBody>
        </p:sp>
        <p:sp>
          <p:nvSpPr>
            <p:cNvPr id="6" name="矩形 5"/>
            <p:cNvSpPr/>
            <p:nvPr/>
          </p:nvSpPr>
          <p:spPr>
            <a:xfrm>
              <a:off x="9274806" y="1801453"/>
              <a:ext cx="553998" cy="3617075"/>
            </a:xfrm>
            <a:prstGeom prst="rect">
              <a:avLst/>
            </a:prstGeom>
            <a:grpFill/>
            <a:ln>
              <a:noFill/>
            </a:ln>
          </p:spPr>
          <p:txBody>
            <a:bodyPr vert="eaVert" wrap="square">
              <a:spAutoFit/>
            </a:bodyPr>
            <a:lstStyle/>
            <a:p>
              <a:pPr algn="ctr"/>
              <a:r>
                <a:rPr lang="en-US" altLang="zh-CN" sz="1200" spc="300" dirty="0">
                  <a:solidFill>
                    <a:schemeClr val="bg1"/>
                  </a:solidFill>
                  <a:latin typeface="Times New Roman" panose="02020603050405020304" pitchFamily="18" charset="0"/>
                  <a:ea typeface="隶书" panose="02010509060101010101" pitchFamily="49" charset="-122"/>
                  <a:cs typeface="Times New Roman" panose="02020603050405020304" pitchFamily="18" charset="0"/>
                </a:rPr>
                <a:t>The man who has made up his mind to win will never say impossible</a:t>
              </a:r>
              <a:endParaRPr lang="zh-CN" altLang="en-US" sz="1200" spc="300" dirty="0">
                <a:solidFill>
                  <a:schemeClr val="bg1"/>
                </a:solidFill>
                <a:latin typeface="Times New Roman" panose="02020603050405020304" pitchFamily="18" charset="0"/>
                <a:ea typeface="隶书" panose="02010509060101010101" pitchFamily="49" charset="-122"/>
                <a:cs typeface="Times New Roman" panose="02020603050405020304" pitchFamily="18" charset="0"/>
              </a:endParaRPr>
            </a:p>
          </p:txBody>
        </p:sp>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a:extLst>
              <a:ext uri="{FF2B5EF4-FFF2-40B4-BE49-F238E27FC236}">
                <a16:creationId xmlns:a16="http://schemas.microsoft.com/office/drawing/2014/main" id="{B2AF2423-74DA-4324-A508-1E094A061F78}"/>
              </a:ext>
            </a:extLst>
          </p:cNvPr>
          <p:cNvGrpSpPr/>
          <p:nvPr/>
        </p:nvGrpSpPr>
        <p:grpSpPr>
          <a:xfrm>
            <a:off x="7237050" y="902807"/>
            <a:ext cx="1065099" cy="688802"/>
            <a:chOff x="7384437" y="806121"/>
            <a:chExt cx="1065099" cy="688802"/>
          </a:xfrm>
        </p:grpSpPr>
        <p:sp>
          <p:nvSpPr>
            <p:cNvPr id="2" name="文本框 1">
              <a:extLst>
                <a:ext uri="{FF2B5EF4-FFF2-40B4-BE49-F238E27FC236}">
                  <a16:creationId xmlns:a16="http://schemas.microsoft.com/office/drawing/2014/main" id="{51462C79-EED8-4446-9394-C84809A93914}"/>
                </a:ext>
              </a:extLst>
            </p:cNvPr>
            <p:cNvSpPr txBox="1"/>
            <p:nvPr/>
          </p:nvSpPr>
          <p:spPr>
            <a:xfrm>
              <a:off x="7384437" y="806121"/>
              <a:ext cx="573232" cy="530770"/>
            </a:xfrm>
            <a:custGeom>
              <a:avLst/>
              <a:gdLst/>
              <a:ahLst/>
              <a:cxnLst/>
              <a:rect l="l" t="t" r="r" b="b"/>
              <a:pathLst>
                <a:path w="900113" h="833437">
                  <a:moveTo>
                    <a:pt x="690563" y="795337"/>
                  </a:moveTo>
                  <a:lnTo>
                    <a:pt x="721023" y="795337"/>
                  </a:lnTo>
                  <a:lnTo>
                    <a:pt x="690563" y="813360"/>
                  </a:lnTo>
                  <a:close/>
                  <a:moveTo>
                    <a:pt x="247724" y="38100"/>
                  </a:moveTo>
                  <a:cubicBezTo>
                    <a:pt x="201885" y="38100"/>
                    <a:pt x="163426" y="72231"/>
                    <a:pt x="132345" y="140493"/>
                  </a:cubicBezTo>
                  <a:cubicBezTo>
                    <a:pt x="101265" y="208756"/>
                    <a:pt x="85725" y="300037"/>
                    <a:pt x="85725" y="414337"/>
                  </a:cubicBezTo>
                  <a:cubicBezTo>
                    <a:pt x="85725" y="534987"/>
                    <a:pt x="101265" y="628650"/>
                    <a:pt x="132345" y="695325"/>
                  </a:cubicBezTo>
                  <a:cubicBezTo>
                    <a:pt x="163426" y="762000"/>
                    <a:pt x="201885" y="795337"/>
                    <a:pt x="247724" y="795337"/>
                  </a:cubicBezTo>
                  <a:cubicBezTo>
                    <a:pt x="296838" y="795337"/>
                    <a:pt x="335297" y="762000"/>
                    <a:pt x="363103" y="695325"/>
                  </a:cubicBezTo>
                  <a:cubicBezTo>
                    <a:pt x="390909" y="628650"/>
                    <a:pt x="404813" y="534987"/>
                    <a:pt x="404813" y="414337"/>
                  </a:cubicBezTo>
                  <a:cubicBezTo>
                    <a:pt x="404813" y="300037"/>
                    <a:pt x="391716" y="208756"/>
                    <a:pt x="365522" y="140493"/>
                  </a:cubicBezTo>
                  <a:cubicBezTo>
                    <a:pt x="339328" y="72231"/>
                    <a:pt x="300062" y="38100"/>
                    <a:pt x="247724" y="38100"/>
                  </a:cubicBezTo>
                  <a:close/>
                  <a:moveTo>
                    <a:pt x="881063" y="0"/>
                  </a:moveTo>
                  <a:lnTo>
                    <a:pt x="900113" y="0"/>
                  </a:lnTo>
                  <a:lnTo>
                    <a:pt x="900113" y="689370"/>
                  </a:lnTo>
                  <a:lnTo>
                    <a:pt x="821267" y="736023"/>
                  </a:lnTo>
                  <a:lnTo>
                    <a:pt x="823913" y="719658"/>
                  </a:lnTo>
                  <a:lnTo>
                    <a:pt x="823913" y="147339"/>
                  </a:lnTo>
                  <a:cubicBezTo>
                    <a:pt x="823913" y="134739"/>
                    <a:pt x="819944" y="124494"/>
                    <a:pt x="812006" y="116606"/>
                  </a:cubicBezTo>
                  <a:cubicBezTo>
                    <a:pt x="804069" y="108719"/>
                    <a:pt x="792162" y="104775"/>
                    <a:pt x="776287" y="104775"/>
                  </a:cubicBezTo>
                  <a:lnTo>
                    <a:pt x="690563" y="104775"/>
                  </a:lnTo>
                  <a:lnTo>
                    <a:pt x="690563" y="76200"/>
                  </a:lnTo>
                  <a:lnTo>
                    <a:pt x="733425" y="76200"/>
                  </a:lnTo>
                  <a:cubicBezTo>
                    <a:pt x="771525" y="76200"/>
                    <a:pt x="802481" y="69850"/>
                    <a:pt x="826294" y="57150"/>
                  </a:cubicBezTo>
                  <a:cubicBezTo>
                    <a:pt x="850106" y="44450"/>
                    <a:pt x="868363" y="25400"/>
                    <a:pt x="881063" y="0"/>
                  </a:cubicBezTo>
                  <a:close/>
                  <a:moveTo>
                    <a:pt x="247650" y="0"/>
                  </a:moveTo>
                  <a:cubicBezTo>
                    <a:pt x="317500" y="0"/>
                    <a:pt x="375444" y="36512"/>
                    <a:pt x="421481" y="109537"/>
                  </a:cubicBezTo>
                  <a:cubicBezTo>
                    <a:pt x="467519" y="182562"/>
                    <a:pt x="490537" y="284162"/>
                    <a:pt x="490537" y="414337"/>
                  </a:cubicBezTo>
                  <a:cubicBezTo>
                    <a:pt x="490537" y="544512"/>
                    <a:pt x="467519" y="646906"/>
                    <a:pt x="421481" y="721518"/>
                  </a:cubicBezTo>
                  <a:cubicBezTo>
                    <a:pt x="375444" y="796131"/>
                    <a:pt x="317500" y="833437"/>
                    <a:pt x="247650" y="833437"/>
                  </a:cubicBezTo>
                  <a:cubicBezTo>
                    <a:pt x="177800" y="833437"/>
                    <a:pt x="119063" y="796924"/>
                    <a:pt x="71437" y="723900"/>
                  </a:cubicBezTo>
                  <a:cubicBezTo>
                    <a:pt x="23813" y="650875"/>
                    <a:pt x="0" y="547687"/>
                    <a:pt x="0" y="414337"/>
                  </a:cubicBezTo>
                  <a:cubicBezTo>
                    <a:pt x="0" y="290512"/>
                    <a:pt x="23019" y="190500"/>
                    <a:pt x="69056" y="114300"/>
                  </a:cubicBezTo>
                  <a:cubicBezTo>
                    <a:pt x="115094" y="38100"/>
                    <a:pt x="174625" y="0"/>
                    <a:pt x="247650" y="0"/>
                  </a:cubicBezTo>
                  <a:close/>
                </a:path>
              </a:pathLst>
            </a:custGeom>
            <a:solidFill>
              <a:srgbClr val="AD6126"/>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sz="9600" b="1" dirty="0">
                <a:solidFill>
                  <a:srgbClr val="AD6126"/>
                </a:solidFill>
                <a:latin typeface="幼圆" panose="02010509060101010101" pitchFamily="49" charset="-122"/>
                <a:ea typeface="幼圆" panose="02010509060101010101" pitchFamily="49" charset="-122"/>
              </a:endParaRPr>
            </a:p>
          </p:txBody>
        </p:sp>
        <p:cxnSp>
          <p:nvCxnSpPr>
            <p:cNvPr id="3" name="直接连接符 2">
              <a:extLst>
                <a:ext uri="{FF2B5EF4-FFF2-40B4-BE49-F238E27FC236}">
                  <a16:creationId xmlns:a16="http://schemas.microsoft.com/office/drawing/2014/main" id="{1D95A4E9-B9A9-4823-9C3E-3F97BCF3B0C7}"/>
                </a:ext>
              </a:extLst>
            </p:cNvPr>
            <p:cNvCxnSpPr/>
            <p:nvPr/>
          </p:nvCxnSpPr>
          <p:spPr>
            <a:xfrm flipH="1">
              <a:off x="7533737" y="935453"/>
              <a:ext cx="915799" cy="559470"/>
            </a:xfrm>
            <a:prstGeom prst="line">
              <a:avLst/>
            </a:prstGeom>
            <a:ln w="12700">
              <a:gradFill>
                <a:gsLst>
                  <a:gs pos="0">
                    <a:schemeClr val="bg1"/>
                  </a:gs>
                  <a:gs pos="35000">
                    <a:schemeClr val="accent1">
                      <a:lumMod val="20000"/>
                      <a:lumOff val="80000"/>
                    </a:schemeClr>
                  </a:gs>
                  <a:gs pos="68000">
                    <a:srgbClr val="AF8461"/>
                  </a:gs>
                  <a:gs pos="100000">
                    <a:srgbClr val="AD6126"/>
                  </a:gs>
                </a:gsLst>
                <a:lin ang="5400000" scaled="1"/>
              </a:gradFill>
            </a:ln>
          </p:spPr>
          <p:style>
            <a:lnRef idx="1">
              <a:schemeClr val="accent1"/>
            </a:lnRef>
            <a:fillRef idx="0">
              <a:schemeClr val="accent1"/>
            </a:fillRef>
            <a:effectRef idx="0">
              <a:schemeClr val="accent1"/>
            </a:effectRef>
            <a:fontRef idx="minor">
              <a:schemeClr val="tx1"/>
            </a:fontRef>
          </p:style>
        </p:cxnSp>
      </p:grpSp>
      <p:grpSp>
        <p:nvGrpSpPr>
          <p:cNvPr id="13" name="组合 12">
            <a:extLst>
              <a:ext uri="{FF2B5EF4-FFF2-40B4-BE49-F238E27FC236}">
                <a16:creationId xmlns:a16="http://schemas.microsoft.com/office/drawing/2014/main" id="{CDE274CB-D43D-4D29-8ABC-F541929BCFEA}"/>
              </a:ext>
            </a:extLst>
          </p:cNvPr>
          <p:cNvGrpSpPr/>
          <p:nvPr/>
        </p:nvGrpSpPr>
        <p:grpSpPr>
          <a:xfrm>
            <a:off x="7293586" y="2018578"/>
            <a:ext cx="1075500" cy="690809"/>
            <a:chOff x="7413609" y="1847682"/>
            <a:chExt cx="1075500" cy="690809"/>
          </a:xfrm>
        </p:grpSpPr>
        <p:sp>
          <p:nvSpPr>
            <p:cNvPr id="4" name="文本框 3">
              <a:extLst>
                <a:ext uri="{FF2B5EF4-FFF2-40B4-BE49-F238E27FC236}">
                  <a16:creationId xmlns:a16="http://schemas.microsoft.com/office/drawing/2014/main" id="{E3E11741-E0AE-4C99-8BB0-FA2B455F1FD4}"/>
                </a:ext>
              </a:extLst>
            </p:cNvPr>
            <p:cNvSpPr txBox="1"/>
            <p:nvPr/>
          </p:nvSpPr>
          <p:spPr>
            <a:xfrm>
              <a:off x="7413609" y="1847682"/>
              <a:ext cx="708334" cy="518505"/>
            </a:xfrm>
            <a:custGeom>
              <a:avLst/>
              <a:gdLst/>
              <a:ahLst/>
              <a:cxnLst/>
              <a:rect l="l" t="t" r="r" b="b"/>
              <a:pathLst>
                <a:path w="1076325" h="833437">
                  <a:moveTo>
                    <a:pt x="247724" y="38100"/>
                  </a:moveTo>
                  <a:cubicBezTo>
                    <a:pt x="201885" y="38100"/>
                    <a:pt x="163426" y="72231"/>
                    <a:pt x="132345" y="140493"/>
                  </a:cubicBezTo>
                  <a:cubicBezTo>
                    <a:pt x="101265" y="208756"/>
                    <a:pt x="85725" y="300037"/>
                    <a:pt x="85725" y="414337"/>
                  </a:cubicBezTo>
                  <a:cubicBezTo>
                    <a:pt x="85725" y="534987"/>
                    <a:pt x="101265" y="628650"/>
                    <a:pt x="132345" y="695325"/>
                  </a:cubicBezTo>
                  <a:cubicBezTo>
                    <a:pt x="163426" y="762000"/>
                    <a:pt x="201885" y="795337"/>
                    <a:pt x="247724" y="795337"/>
                  </a:cubicBezTo>
                  <a:cubicBezTo>
                    <a:pt x="296838" y="795337"/>
                    <a:pt x="335297" y="762000"/>
                    <a:pt x="363103" y="695325"/>
                  </a:cubicBezTo>
                  <a:cubicBezTo>
                    <a:pt x="390909" y="628650"/>
                    <a:pt x="404813" y="534987"/>
                    <a:pt x="404813" y="414337"/>
                  </a:cubicBezTo>
                  <a:cubicBezTo>
                    <a:pt x="404813" y="300037"/>
                    <a:pt x="391716" y="208756"/>
                    <a:pt x="365522" y="140493"/>
                  </a:cubicBezTo>
                  <a:cubicBezTo>
                    <a:pt x="339328" y="72231"/>
                    <a:pt x="300062" y="38100"/>
                    <a:pt x="247724" y="38100"/>
                  </a:cubicBezTo>
                  <a:close/>
                  <a:moveTo>
                    <a:pt x="852487" y="0"/>
                  </a:moveTo>
                  <a:cubicBezTo>
                    <a:pt x="928687" y="0"/>
                    <a:pt x="985044" y="19050"/>
                    <a:pt x="1021556" y="57150"/>
                  </a:cubicBezTo>
                  <a:cubicBezTo>
                    <a:pt x="1058069" y="95250"/>
                    <a:pt x="1076325" y="142875"/>
                    <a:pt x="1076325" y="200025"/>
                  </a:cubicBezTo>
                  <a:cubicBezTo>
                    <a:pt x="1076325" y="238125"/>
                    <a:pt x="1067594" y="276225"/>
                    <a:pt x="1050131" y="314325"/>
                  </a:cubicBezTo>
                  <a:cubicBezTo>
                    <a:pt x="1032669" y="352425"/>
                    <a:pt x="1004887" y="388937"/>
                    <a:pt x="966787" y="423862"/>
                  </a:cubicBezTo>
                  <a:cubicBezTo>
                    <a:pt x="874712" y="512762"/>
                    <a:pt x="804069" y="584993"/>
                    <a:pt x="754856" y="640556"/>
                  </a:cubicBezTo>
                  <a:cubicBezTo>
                    <a:pt x="705644" y="696118"/>
                    <a:pt x="676275" y="733425"/>
                    <a:pt x="666750" y="752475"/>
                  </a:cubicBezTo>
                  <a:lnTo>
                    <a:pt x="816557" y="752475"/>
                  </a:lnTo>
                  <a:lnTo>
                    <a:pt x="695300" y="823912"/>
                  </a:lnTo>
                  <a:lnTo>
                    <a:pt x="614363" y="823912"/>
                  </a:lnTo>
                  <a:lnTo>
                    <a:pt x="614363" y="762000"/>
                  </a:lnTo>
                  <a:cubicBezTo>
                    <a:pt x="630237" y="733425"/>
                    <a:pt x="656431" y="696912"/>
                    <a:pt x="692944" y="652462"/>
                  </a:cubicBezTo>
                  <a:cubicBezTo>
                    <a:pt x="729456" y="608012"/>
                    <a:pt x="777875" y="555625"/>
                    <a:pt x="838200" y="495300"/>
                  </a:cubicBezTo>
                  <a:cubicBezTo>
                    <a:pt x="890538" y="440779"/>
                    <a:pt x="929022" y="389458"/>
                    <a:pt x="953653" y="341337"/>
                  </a:cubicBezTo>
                  <a:cubicBezTo>
                    <a:pt x="978285" y="293216"/>
                    <a:pt x="990600" y="248295"/>
                    <a:pt x="990600" y="206573"/>
                  </a:cubicBezTo>
                  <a:cubicBezTo>
                    <a:pt x="990600" y="148877"/>
                    <a:pt x="977900" y="104787"/>
                    <a:pt x="952500" y="74302"/>
                  </a:cubicBezTo>
                  <a:cubicBezTo>
                    <a:pt x="927100" y="43817"/>
                    <a:pt x="889000" y="28575"/>
                    <a:pt x="838200" y="28575"/>
                  </a:cubicBezTo>
                  <a:cubicBezTo>
                    <a:pt x="800100" y="28575"/>
                    <a:pt x="767556" y="39092"/>
                    <a:pt x="740569" y="60126"/>
                  </a:cubicBezTo>
                  <a:cubicBezTo>
                    <a:pt x="713581" y="81161"/>
                    <a:pt x="700087" y="107875"/>
                    <a:pt x="700087" y="140270"/>
                  </a:cubicBezTo>
                  <a:cubicBezTo>
                    <a:pt x="700087" y="159668"/>
                    <a:pt x="705644" y="175840"/>
                    <a:pt x="716756" y="188788"/>
                  </a:cubicBezTo>
                  <a:cubicBezTo>
                    <a:pt x="727869" y="201736"/>
                    <a:pt x="733425" y="214684"/>
                    <a:pt x="733425" y="227632"/>
                  </a:cubicBezTo>
                  <a:cubicBezTo>
                    <a:pt x="733425" y="243855"/>
                    <a:pt x="729630" y="256009"/>
                    <a:pt x="722040" y="264095"/>
                  </a:cubicBezTo>
                  <a:cubicBezTo>
                    <a:pt x="714449" y="272182"/>
                    <a:pt x="703064" y="276225"/>
                    <a:pt x="687884" y="276225"/>
                  </a:cubicBezTo>
                  <a:cubicBezTo>
                    <a:pt x="669677" y="276225"/>
                    <a:pt x="655253" y="270668"/>
                    <a:pt x="644612" y="259556"/>
                  </a:cubicBezTo>
                  <a:cubicBezTo>
                    <a:pt x="633971" y="248443"/>
                    <a:pt x="628650" y="230187"/>
                    <a:pt x="628650" y="204787"/>
                  </a:cubicBezTo>
                  <a:cubicBezTo>
                    <a:pt x="628650" y="138112"/>
                    <a:pt x="652463" y="87312"/>
                    <a:pt x="700087" y="52387"/>
                  </a:cubicBezTo>
                  <a:cubicBezTo>
                    <a:pt x="747713" y="17462"/>
                    <a:pt x="798513" y="0"/>
                    <a:pt x="852487" y="0"/>
                  </a:cubicBezTo>
                  <a:close/>
                  <a:moveTo>
                    <a:pt x="247650" y="0"/>
                  </a:moveTo>
                  <a:cubicBezTo>
                    <a:pt x="317500" y="0"/>
                    <a:pt x="375444" y="36512"/>
                    <a:pt x="421481" y="109537"/>
                  </a:cubicBezTo>
                  <a:cubicBezTo>
                    <a:pt x="467519" y="182562"/>
                    <a:pt x="490537" y="284162"/>
                    <a:pt x="490537" y="414337"/>
                  </a:cubicBezTo>
                  <a:cubicBezTo>
                    <a:pt x="490537" y="544512"/>
                    <a:pt x="467519" y="646906"/>
                    <a:pt x="421481" y="721518"/>
                  </a:cubicBezTo>
                  <a:cubicBezTo>
                    <a:pt x="375444" y="796131"/>
                    <a:pt x="317500" y="833437"/>
                    <a:pt x="247650" y="833437"/>
                  </a:cubicBezTo>
                  <a:cubicBezTo>
                    <a:pt x="177800" y="833437"/>
                    <a:pt x="119063" y="796925"/>
                    <a:pt x="71437" y="723900"/>
                  </a:cubicBezTo>
                  <a:cubicBezTo>
                    <a:pt x="23813" y="650875"/>
                    <a:pt x="0" y="547687"/>
                    <a:pt x="0" y="414337"/>
                  </a:cubicBezTo>
                  <a:cubicBezTo>
                    <a:pt x="0" y="290512"/>
                    <a:pt x="23019" y="190500"/>
                    <a:pt x="69056" y="114300"/>
                  </a:cubicBezTo>
                  <a:cubicBezTo>
                    <a:pt x="115094" y="38100"/>
                    <a:pt x="174625" y="0"/>
                    <a:pt x="247650" y="0"/>
                  </a:cubicBezTo>
                  <a:close/>
                </a:path>
              </a:pathLst>
            </a:custGeom>
            <a:solidFill>
              <a:srgbClr val="AD6126"/>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sz="9600" dirty="0">
                <a:solidFill>
                  <a:srgbClr val="AD6126"/>
                </a:solidFill>
                <a:latin typeface="幼圆" panose="02010509060101010101" pitchFamily="49" charset="-122"/>
                <a:ea typeface="幼圆" panose="02010509060101010101" pitchFamily="49" charset="-122"/>
              </a:endParaRPr>
            </a:p>
          </p:txBody>
        </p:sp>
        <p:cxnSp>
          <p:nvCxnSpPr>
            <p:cNvPr id="7" name="直接连接符 6">
              <a:extLst>
                <a:ext uri="{FF2B5EF4-FFF2-40B4-BE49-F238E27FC236}">
                  <a16:creationId xmlns:a16="http://schemas.microsoft.com/office/drawing/2014/main" id="{1155BBDE-66C3-48B0-BDED-F0412293DAEB}"/>
                </a:ext>
              </a:extLst>
            </p:cNvPr>
            <p:cNvCxnSpPr/>
            <p:nvPr/>
          </p:nvCxnSpPr>
          <p:spPr>
            <a:xfrm flipH="1">
              <a:off x="7573310" y="1979021"/>
              <a:ext cx="915799" cy="559470"/>
            </a:xfrm>
            <a:prstGeom prst="line">
              <a:avLst/>
            </a:prstGeom>
            <a:ln w="12700">
              <a:gradFill>
                <a:gsLst>
                  <a:gs pos="0">
                    <a:schemeClr val="bg1"/>
                  </a:gs>
                  <a:gs pos="35000">
                    <a:schemeClr val="accent1">
                      <a:lumMod val="20000"/>
                      <a:lumOff val="80000"/>
                    </a:schemeClr>
                  </a:gs>
                  <a:gs pos="68000">
                    <a:srgbClr val="AF8461"/>
                  </a:gs>
                  <a:gs pos="100000">
                    <a:srgbClr val="AD6126"/>
                  </a:gs>
                </a:gsLst>
                <a:lin ang="5400000" scaled="1"/>
              </a:gradFill>
            </a:ln>
          </p:spPr>
          <p:style>
            <a:lnRef idx="1">
              <a:schemeClr val="accent1"/>
            </a:lnRef>
            <a:fillRef idx="0">
              <a:schemeClr val="accent1"/>
            </a:fillRef>
            <a:effectRef idx="0">
              <a:schemeClr val="accent1"/>
            </a:effectRef>
            <a:fontRef idx="minor">
              <a:schemeClr val="tx1"/>
            </a:fontRef>
          </p:style>
        </p:cxnSp>
      </p:grpSp>
      <p:grpSp>
        <p:nvGrpSpPr>
          <p:cNvPr id="22" name="组合 21">
            <a:extLst>
              <a:ext uri="{FF2B5EF4-FFF2-40B4-BE49-F238E27FC236}">
                <a16:creationId xmlns:a16="http://schemas.microsoft.com/office/drawing/2014/main" id="{3E100ECA-62C2-4BC8-8D79-4F48B8FE2934}"/>
              </a:ext>
            </a:extLst>
          </p:cNvPr>
          <p:cNvGrpSpPr/>
          <p:nvPr/>
        </p:nvGrpSpPr>
        <p:grpSpPr>
          <a:xfrm>
            <a:off x="7408449" y="3070618"/>
            <a:ext cx="1025564" cy="706049"/>
            <a:chOff x="7408449" y="2900140"/>
            <a:chExt cx="1025564" cy="706049"/>
          </a:xfrm>
        </p:grpSpPr>
        <p:sp>
          <p:nvSpPr>
            <p:cNvPr id="5" name="文本框 4">
              <a:extLst>
                <a:ext uri="{FF2B5EF4-FFF2-40B4-BE49-F238E27FC236}">
                  <a16:creationId xmlns:a16="http://schemas.microsoft.com/office/drawing/2014/main" id="{EFCD55F1-7E53-4D94-B849-03B234E0F197}"/>
                </a:ext>
              </a:extLst>
            </p:cNvPr>
            <p:cNvSpPr txBox="1"/>
            <p:nvPr/>
          </p:nvSpPr>
          <p:spPr>
            <a:xfrm>
              <a:off x="7408449" y="2900140"/>
              <a:ext cx="673921" cy="515979"/>
            </a:xfrm>
            <a:custGeom>
              <a:avLst/>
              <a:gdLst/>
              <a:ahLst/>
              <a:cxnLst/>
              <a:rect l="l" t="t" r="r" b="b"/>
              <a:pathLst>
                <a:path w="1083170" h="833437">
                  <a:moveTo>
                    <a:pt x="678582" y="604837"/>
                  </a:moveTo>
                  <a:cubicBezTo>
                    <a:pt x="696789" y="604837"/>
                    <a:pt x="709687" y="612155"/>
                    <a:pt x="717277" y="626789"/>
                  </a:cubicBezTo>
                  <a:cubicBezTo>
                    <a:pt x="724868" y="641424"/>
                    <a:pt x="728663" y="653628"/>
                    <a:pt x="728663" y="663401"/>
                  </a:cubicBezTo>
                  <a:cubicBezTo>
                    <a:pt x="728663" y="679673"/>
                    <a:pt x="725488" y="693489"/>
                    <a:pt x="719138" y="704850"/>
                  </a:cubicBezTo>
                  <a:cubicBezTo>
                    <a:pt x="712788" y="716210"/>
                    <a:pt x="709613" y="726777"/>
                    <a:pt x="709613" y="736550"/>
                  </a:cubicBezTo>
                  <a:cubicBezTo>
                    <a:pt x="709613" y="756096"/>
                    <a:pt x="721680" y="772368"/>
                    <a:pt x="745815" y="785366"/>
                  </a:cubicBezTo>
                  <a:lnTo>
                    <a:pt x="749812" y="786901"/>
                  </a:lnTo>
                  <a:lnTo>
                    <a:pt x="720682" y="804171"/>
                  </a:lnTo>
                  <a:lnTo>
                    <a:pt x="685800" y="785812"/>
                  </a:lnTo>
                  <a:cubicBezTo>
                    <a:pt x="644525" y="754062"/>
                    <a:pt x="623888" y="717550"/>
                    <a:pt x="623888" y="676275"/>
                  </a:cubicBezTo>
                  <a:cubicBezTo>
                    <a:pt x="623888" y="657225"/>
                    <a:pt x="629965" y="640556"/>
                    <a:pt x="642119" y="626268"/>
                  </a:cubicBezTo>
                  <a:cubicBezTo>
                    <a:pt x="654273" y="611981"/>
                    <a:pt x="666428" y="604837"/>
                    <a:pt x="678582" y="604837"/>
                  </a:cubicBezTo>
                  <a:close/>
                  <a:moveTo>
                    <a:pt x="247725" y="38100"/>
                  </a:moveTo>
                  <a:cubicBezTo>
                    <a:pt x="201886" y="38100"/>
                    <a:pt x="163426" y="72231"/>
                    <a:pt x="132346" y="140493"/>
                  </a:cubicBezTo>
                  <a:cubicBezTo>
                    <a:pt x="101265" y="208756"/>
                    <a:pt x="85725" y="300037"/>
                    <a:pt x="85725" y="414337"/>
                  </a:cubicBezTo>
                  <a:cubicBezTo>
                    <a:pt x="85725" y="534987"/>
                    <a:pt x="101265" y="628650"/>
                    <a:pt x="132346" y="695325"/>
                  </a:cubicBezTo>
                  <a:cubicBezTo>
                    <a:pt x="163426" y="762000"/>
                    <a:pt x="201886" y="795337"/>
                    <a:pt x="247725" y="795337"/>
                  </a:cubicBezTo>
                  <a:cubicBezTo>
                    <a:pt x="296838" y="795337"/>
                    <a:pt x="335298" y="762000"/>
                    <a:pt x="363104" y="695325"/>
                  </a:cubicBezTo>
                  <a:cubicBezTo>
                    <a:pt x="390910" y="628650"/>
                    <a:pt x="404813" y="534987"/>
                    <a:pt x="404813" y="414337"/>
                  </a:cubicBezTo>
                  <a:cubicBezTo>
                    <a:pt x="404813" y="300037"/>
                    <a:pt x="391716" y="208756"/>
                    <a:pt x="365522" y="140493"/>
                  </a:cubicBezTo>
                  <a:cubicBezTo>
                    <a:pt x="339328" y="72231"/>
                    <a:pt x="300063" y="38100"/>
                    <a:pt x="247725" y="38100"/>
                  </a:cubicBezTo>
                  <a:close/>
                  <a:moveTo>
                    <a:pt x="842963" y="0"/>
                  </a:moveTo>
                  <a:cubicBezTo>
                    <a:pt x="906463" y="0"/>
                    <a:pt x="957263" y="20017"/>
                    <a:pt x="995363" y="60052"/>
                  </a:cubicBezTo>
                  <a:cubicBezTo>
                    <a:pt x="1033463" y="100087"/>
                    <a:pt x="1052513" y="142527"/>
                    <a:pt x="1052513" y="187374"/>
                  </a:cubicBezTo>
                  <a:cubicBezTo>
                    <a:pt x="1052513" y="235446"/>
                    <a:pt x="1040606" y="276299"/>
                    <a:pt x="1016794" y="309934"/>
                  </a:cubicBezTo>
                  <a:cubicBezTo>
                    <a:pt x="992981" y="343569"/>
                    <a:pt x="955675" y="368399"/>
                    <a:pt x="904875" y="384423"/>
                  </a:cubicBezTo>
                  <a:cubicBezTo>
                    <a:pt x="974725" y="409624"/>
                    <a:pt x="1022350" y="442714"/>
                    <a:pt x="1047750" y="483691"/>
                  </a:cubicBezTo>
                  <a:cubicBezTo>
                    <a:pt x="1060450" y="504180"/>
                    <a:pt x="1069975" y="524662"/>
                    <a:pt x="1076325" y="545138"/>
                  </a:cubicBezTo>
                  <a:lnTo>
                    <a:pt x="1083170" y="589266"/>
                  </a:lnTo>
                  <a:lnTo>
                    <a:pt x="994921" y="641585"/>
                  </a:lnTo>
                  <a:lnTo>
                    <a:pt x="1000125" y="597619"/>
                  </a:lnTo>
                  <a:cubicBezTo>
                    <a:pt x="1000125" y="539774"/>
                    <a:pt x="985044" y="493179"/>
                    <a:pt x="954881" y="457832"/>
                  </a:cubicBezTo>
                  <a:cubicBezTo>
                    <a:pt x="924719" y="422486"/>
                    <a:pt x="868363" y="404812"/>
                    <a:pt x="785813" y="404812"/>
                  </a:cubicBezTo>
                  <a:lnTo>
                    <a:pt x="785813" y="376237"/>
                  </a:lnTo>
                  <a:cubicBezTo>
                    <a:pt x="847676" y="376237"/>
                    <a:pt x="893304" y="360734"/>
                    <a:pt x="922697" y="329728"/>
                  </a:cubicBezTo>
                  <a:cubicBezTo>
                    <a:pt x="952091" y="298723"/>
                    <a:pt x="966788" y="255463"/>
                    <a:pt x="966788" y="199950"/>
                  </a:cubicBezTo>
                  <a:cubicBezTo>
                    <a:pt x="966788" y="154260"/>
                    <a:pt x="955117" y="114275"/>
                    <a:pt x="931776" y="79995"/>
                  </a:cubicBezTo>
                  <a:cubicBezTo>
                    <a:pt x="908435" y="45715"/>
                    <a:pt x="871885" y="28575"/>
                    <a:pt x="822127" y="28575"/>
                  </a:cubicBezTo>
                  <a:cubicBezTo>
                    <a:pt x="800348" y="28575"/>
                    <a:pt x="776945" y="34267"/>
                    <a:pt x="751917" y="45653"/>
                  </a:cubicBezTo>
                  <a:cubicBezTo>
                    <a:pt x="726889" y="57038"/>
                    <a:pt x="714375" y="75728"/>
                    <a:pt x="714375" y="101724"/>
                  </a:cubicBezTo>
                  <a:cubicBezTo>
                    <a:pt x="714375" y="127769"/>
                    <a:pt x="717550" y="144040"/>
                    <a:pt x="723900" y="150539"/>
                  </a:cubicBezTo>
                  <a:cubicBezTo>
                    <a:pt x="730250" y="157038"/>
                    <a:pt x="733425" y="165174"/>
                    <a:pt x="733425" y="174947"/>
                  </a:cubicBezTo>
                  <a:cubicBezTo>
                    <a:pt x="733425" y="191219"/>
                    <a:pt x="730250" y="204229"/>
                    <a:pt x="723900" y="213977"/>
                  </a:cubicBezTo>
                  <a:cubicBezTo>
                    <a:pt x="717550" y="223726"/>
                    <a:pt x="706438" y="228600"/>
                    <a:pt x="690563" y="228600"/>
                  </a:cubicBezTo>
                  <a:cubicBezTo>
                    <a:pt x="677863" y="228600"/>
                    <a:pt x="665956" y="223837"/>
                    <a:pt x="654844" y="214312"/>
                  </a:cubicBezTo>
                  <a:cubicBezTo>
                    <a:pt x="643731" y="204787"/>
                    <a:pt x="638175" y="187325"/>
                    <a:pt x="638175" y="161925"/>
                  </a:cubicBezTo>
                  <a:cubicBezTo>
                    <a:pt x="638175" y="114300"/>
                    <a:pt x="658813" y="75406"/>
                    <a:pt x="700088" y="45243"/>
                  </a:cubicBezTo>
                  <a:cubicBezTo>
                    <a:pt x="741363" y="15081"/>
                    <a:pt x="788988" y="0"/>
                    <a:pt x="842963" y="0"/>
                  </a:cubicBezTo>
                  <a:close/>
                  <a:moveTo>
                    <a:pt x="247650" y="0"/>
                  </a:moveTo>
                  <a:cubicBezTo>
                    <a:pt x="317500" y="0"/>
                    <a:pt x="375444" y="36512"/>
                    <a:pt x="421481" y="109537"/>
                  </a:cubicBezTo>
                  <a:cubicBezTo>
                    <a:pt x="467519" y="182562"/>
                    <a:pt x="490538" y="284162"/>
                    <a:pt x="490538" y="414337"/>
                  </a:cubicBezTo>
                  <a:cubicBezTo>
                    <a:pt x="490538" y="544512"/>
                    <a:pt x="467519" y="646906"/>
                    <a:pt x="421481" y="721518"/>
                  </a:cubicBezTo>
                  <a:cubicBezTo>
                    <a:pt x="375444" y="796131"/>
                    <a:pt x="317500" y="833437"/>
                    <a:pt x="247650" y="833437"/>
                  </a:cubicBezTo>
                  <a:cubicBezTo>
                    <a:pt x="177800" y="833437"/>
                    <a:pt x="119063" y="796925"/>
                    <a:pt x="71438" y="723900"/>
                  </a:cubicBezTo>
                  <a:cubicBezTo>
                    <a:pt x="23813" y="650875"/>
                    <a:pt x="0" y="547687"/>
                    <a:pt x="0" y="414337"/>
                  </a:cubicBezTo>
                  <a:cubicBezTo>
                    <a:pt x="0" y="290512"/>
                    <a:pt x="23019" y="190500"/>
                    <a:pt x="69057" y="114300"/>
                  </a:cubicBezTo>
                  <a:cubicBezTo>
                    <a:pt x="115094" y="38100"/>
                    <a:pt x="174625" y="0"/>
                    <a:pt x="247650" y="0"/>
                  </a:cubicBezTo>
                  <a:close/>
                </a:path>
              </a:pathLst>
            </a:custGeom>
            <a:solidFill>
              <a:srgbClr val="AD6126"/>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sz="9600" dirty="0">
                <a:solidFill>
                  <a:srgbClr val="AD6126"/>
                </a:solidFill>
                <a:latin typeface="幼圆" panose="02010509060101010101" pitchFamily="49" charset="-122"/>
                <a:ea typeface="幼圆" panose="02010509060101010101" pitchFamily="49" charset="-122"/>
              </a:endParaRPr>
            </a:p>
          </p:txBody>
        </p:sp>
        <p:cxnSp>
          <p:nvCxnSpPr>
            <p:cNvPr id="8" name="直接连接符 7">
              <a:extLst>
                <a:ext uri="{FF2B5EF4-FFF2-40B4-BE49-F238E27FC236}">
                  <a16:creationId xmlns:a16="http://schemas.microsoft.com/office/drawing/2014/main" id="{FC40EEEA-082D-4E9C-AD82-845A3CAF94C9}"/>
                </a:ext>
              </a:extLst>
            </p:cNvPr>
            <p:cNvCxnSpPr/>
            <p:nvPr/>
          </p:nvCxnSpPr>
          <p:spPr>
            <a:xfrm flipH="1">
              <a:off x="7518214" y="3046719"/>
              <a:ext cx="915799" cy="559470"/>
            </a:xfrm>
            <a:prstGeom prst="line">
              <a:avLst/>
            </a:prstGeom>
            <a:ln w="12700">
              <a:gradFill>
                <a:gsLst>
                  <a:gs pos="0">
                    <a:schemeClr val="bg1"/>
                  </a:gs>
                  <a:gs pos="35000">
                    <a:schemeClr val="accent1">
                      <a:lumMod val="20000"/>
                      <a:lumOff val="80000"/>
                    </a:schemeClr>
                  </a:gs>
                  <a:gs pos="68000">
                    <a:srgbClr val="AF8461"/>
                  </a:gs>
                  <a:gs pos="100000">
                    <a:srgbClr val="AD6126"/>
                  </a:gs>
                </a:gsLst>
                <a:lin ang="5400000" scaled="1"/>
              </a:gradFill>
            </a:ln>
          </p:spPr>
          <p:style>
            <a:lnRef idx="1">
              <a:schemeClr val="accent1"/>
            </a:lnRef>
            <a:fillRef idx="0">
              <a:schemeClr val="accent1"/>
            </a:fillRef>
            <a:effectRef idx="0">
              <a:schemeClr val="accent1"/>
            </a:effectRef>
            <a:fontRef idx="minor">
              <a:schemeClr val="tx1"/>
            </a:fontRef>
          </p:style>
        </p:cxnSp>
      </p:grpSp>
      <p:sp>
        <p:nvSpPr>
          <p:cNvPr id="10" name="文本框 9">
            <a:hlinkClick r:id="rId2" action="ppaction://hlinksldjump"/>
            <a:extLst>
              <a:ext uri="{FF2B5EF4-FFF2-40B4-BE49-F238E27FC236}">
                <a16:creationId xmlns:a16="http://schemas.microsoft.com/office/drawing/2014/main" id="{05B6A5CE-6A84-4F53-8C7A-8BA37259B15A}"/>
              </a:ext>
            </a:extLst>
          </p:cNvPr>
          <p:cNvSpPr txBox="1"/>
          <p:nvPr/>
        </p:nvSpPr>
        <p:spPr>
          <a:xfrm>
            <a:off x="8389713" y="979582"/>
            <a:ext cx="1415772" cy="461665"/>
          </a:xfrm>
          <a:prstGeom prst="rect">
            <a:avLst/>
          </a:prstGeom>
          <a:noFill/>
        </p:spPr>
        <p:txBody>
          <a:bodyPr wrap="none" rtlCol="0">
            <a:spAutoFit/>
          </a:bodyPr>
          <a:lstStyle/>
          <a:p>
            <a:r>
              <a:rPr lang="zh-CN" altLang="en-US" sz="2400" b="1" dirty="0">
                <a:hlinkClick r:id="rId2" action="ppaction://hlinksldjump"/>
              </a:rPr>
              <a:t>网格建模</a:t>
            </a:r>
            <a:endParaRPr lang="zh-CN" altLang="en-US" sz="2400" b="1" dirty="0">
              <a:solidFill>
                <a:srgbClr val="AD6126"/>
              </a:solidFill>
              <a:latin typeface="站酷小薇LOGO体" panose="02010600010101010101" pitchFamily="2" charset="-122"/>
              <a:ea typeface="站酷小薇LOGO体" panose="02010600010101010101" pitchFamily="2" charset="-122"/>
            </a:endParaRPr>
          </a:p>
        </p:txBody>
      </p:sp>
      <p:sp>
        <p:nvSpPr>
          <p:cNvPr id="11" name="文本框 10">
            <a:hlinkClick r:id="rId3" action="ppaction://hlinksldjump"/>
            <a:extLst>
              <a:ext uri="{FF2B5EF4-FFF2-40B4-BE49-F238E27FC236}">
                <a16:creationId xmlns:a16="http://schemas.microsoft.com/office/drawing/2014/main" id="{9ABC2E97-B359-4AB2-848B-D2653B68151A}"/>
              </a:ext>
            </a:extLst>
          </p:cNvPr>
          <p:cNvSpPr txBox="1"/>
          <p:nvPr/>
        </p:nvSpPr>
        <p:spPr>
          <a:xfrm>
            <a:off x="8389713" y="2018733"/>
            <a:ext cx="1415772" cy="461665"/>
          </a:xfrm>
          <a:prstGeom prst="rect">
            <a:avLst/>
          </a:prstGeom>
          <a:noFill/>
        </p:spPr>
        <p:txBody>
          <a:bodyPr wrap="none" rtlCol="0">
            <a:spAutoFit/>
          </a:bodyPr>
          <a:lstStyle>
            <a:defPPr>
              <a:defRPr lang="zh-CN"/>
            </a:defPPr>
            <a:lvl1pPr>
              <a:defRPr sz="2400" b="1"/>
            </a:lvl1pPr>
          </a:lstStyle>
          <a:p>
            <a:r>
              <a:rPr lang="zh-CN" altLang="en-US" dirty="0">
                <a:hlinkClick r:id="rId3" action="ppaction://hlinksldjump"/>
              </a:rPr>
              <a:t>网格建模</a:t>
            </a:r>
            <a:endParaRPr lang="zh-CN" altLang="en-US" dirty="0"/>
          </a:p>
        </p:txBody>
      </p:sp>
      <p:sp>
        <p:nvSpPr>
          <p:cNvPr id="12" name="文本框 11">
            <a:hlinkClick r:id="rId4" action="ppaction://hlinksldjump"/>
            <a:extLst>
              <a:ext uri="{FF2B5EF4-FFF2-40B4-BE49-F238E27FC236}">
                <a16:creationId xmlns:a16="http://schemas.microsoft.com/office/drawing/2014/main" id="{434003EC-243D-457F-A944-3C9706F6BB77}"/>
              </a:ext>
            </a:extLst>
          </p:cNvPr>
          <p:cNvSpPr txBox="1"/>
          <p:nvPr/>
        </p:nvSpPr>
        <p:spPr>
          <a:xfrm>
            <a:off x="8434013" y="3059771"/>
            <a:ext cx="2031325" cy="461665"/>
          </a:xfrm>
          <a:prstGeom prst="rect">
            <a:avLst/>
          </a:prstGeom>
          <a:noFill/>
        </p:spPr>
        <p:txBody>
          <a:bodyPr wrap="none" rtlCol="0">
            <a:spAutoFit/>
          </a:bodyPr>
          <a:lstStyle>
            <a:defPPr>
              <a:defRPr lang="zh-CN"/>
            </a:defPPr>
            <a:lvl1pPr>
              <a:defRPr sz="2400" b="1"/>
            </a:lvl1pPr>
          </a:lstStyle>
          <a:p>
            <a:r>
              <a:rPr lang="zh-CN" altLang="en-US" dirty="0">
                <a:hlinkClick r:id="rId4" action="ppaction://hlinksldjump"/>
              </a:rPr>
              <a:t>可编辑多边形</a:t>
            </a:r>
            <a:endParaRPr lang="zh-CN" altLang="en-US" dirty="0"/>
          </a:p>
        </p:txBody>
      </p:sp>
      <p:grpSp>
        <p:nvGrpSpPr>
          <p:cNvPr id="23" name="组合 22">
            <a:extLst>
              <a:ext uri="{FF2B5EF4-FFF2-40B4-BE49-F238E27FC236}">
                <a16:creationId xmlns:a16="http://schemas.microsoft.com/office/drawing/2014/main" id="{A55D7E71-5A8B-43E9-A131-22CBFAA15D66}"/>
              </a:ext>
            </a:extLst>
          </p:cNvPr>
          <p:cNvGrpSpPr/>
          <p:nvPr/>
        </p:nvGrpSpPr>
        <p:grpSpPr>
          <a:xfrm>
            <a:off x="7417257" y="4086742"/>
            <a:ext cx="1056470" cy="690912"/>
            <a:chOff x="7417257" y="3916264"/>
            <a:chExt cx="1056470" cy="690912"/>
          </a:xfrm>
        </p:grpSpPr>
        <p:sp>
          <p:nvSpPr>
            <p:cNvPr id="14" name="文本框 13">
              <a:extLst>
                <a:ext uri="{FF2B5EF4-FFF2-40B4-BE49-F238E27FC236}">
                  <a16:creationId xmlns:a16="http://schemas.microsoft.com/office/drawing/2014/main" id="{0CEC9EEE-5136-4649-B568-D003BCA3E0FD}"/>
                </a:ext>
              </a:extLst>
            </p:cNvPr>
            <p:cNvSpPr txBox="1"/>
            <p:nvPr/>
          </p:nvSpPr>
          <p:spPr>
            <a:xfrm>
              <a:off x="7417257" y="3916264"/>
              <a:ext cx="704686" cy="530014"/>
            </a:xfrm>
            <a:custGeom>
              <a:avLst/>
              <a:gdLst/>
              <a:ahLst/>
              <a:cxnLst/>
              <a:rect l="l" t="t" r="r" b="b"/>
              <a:pathLst>
                <a:path w="1119188" h="833437">
                  <a:moveTo>
                    <a:pt x="909638" y="119062"/>
                  </a:moveTo>
                  <a:lnTo>
                    <a:pt x="638175" y="547687"/>
                  </a:lnTo>
                  <a:lnTo>
                    <a:pt x="914400" y="547687"/>
                  </a:lnTo>
                  <a:lnTo>
                    <a:pt x="914400" y="119062"/>
                  </a:lnTo>
                  <a:close/>
                  <a:moveTo>
                    <a:pt x="247725" y="38100"/>
                  </a:moveTo>
                  <a:cubicBezTo>
                    <a:pt x="201886" y="38100"/>
                    <a:pt x="163426" y="72231"/>
                    <a:pt x="132346" y="140493"/>
                  </a:cubicBezTo>
                  <a:cubicBezTo>
                    <a:pt x="101265" y="208756"/>
                    <a:pt x="85725" y="300037"/>
                    <a:pt x="85725" y="414337"/>
                  </a:cubicBezTo>
                  <a:cubicBezTo>
                    <a:pt x="85725" y="534987"/>
                    <a:pt x="101265" y="628650"/>
                    <a:pt x="132346" y="695325"/>
                  </a:cubicBezTo>
                  <a:cubicBezTo>
                    <a:pt x="163426" y="762000"/>
                    <a:pt x="201886" y="795337"/>
                    <a:pt x="247725" y="795337"/>
                  </a:cubicBezTo>
                  <a:cubicBezTo>
                    <a:pt x="296838" y="795337"/>
                    <a:pt x="335298" y="762000"/>
                    <a:pt x="363104" y="695325"/>
                  </a:cubicBezTo>
                  <a:cubicBezTo>
                    <a:pt x="390910" y="628650"/>
                    <a:pt x="404813" y="534987"/>
                    <a:pt x="404813" y="414337"/>
                  </a:cubicBezTo>
                  <a:cubicBezTo>
                    <a:pt x="404813" y="300037"/>
                    <a:pt x="391716" y="208756"/>
                    <a:pt x="365522" y="140493"/>
                  </a:cubicBezTo>
                  <a:cubicBezTo>
                    <a:pt x="339328" y="72231"/>
                    <a:pt x="300063" y="38100"/>
                    <a:pt x="247725" y="38100"/>
                  </a:cubicBezTo>
                  <a:close/>
                  <a:moveTo>
                    <a:pt x="942975" y="0"/>
                  </a:moveTo>
                  <a:lnTo>
                    <a:pt x="990600" y="0"/>
                  </a:lnTo>
                  <a:lnTo>
                    <a:pt x="990600" y="547687"/>
                  </a:lnTo>
                  <a:lnTo>
                    <a:pt x="1119188" y="547687"/>
                  </a:lnTo>
                  <a:lnTo>
                    <a:pt x="1119188" y="558469"/>
                  </a:lnTo>
                  <a:lnTo>
                    <a:pt x="1089451" y="576262"/>
                  </a:lnTo>
                  <a:lnTo>
                    <a:pt x="990600" y="576262"/>
                  </a:lnTo>
                  <a:lnTo>
                    <a:pt x="990600" y="635411"/>
                  </a:lnTo>
                  <a:lnTo>
                    <a:pt x="914400" y="681006"/>
                  </a:lnTo>
                  <a:lnTo>
                    <a:pt x="914400" y="576262"/>
                  </a:lnTo>
                  <a:lnTo>
                    <a:pt x="595313" y="576262"/>
                  </a:lnTo>
                  <a:lnTo>
                    <a:pt x="595313" y="552450"/>
                  </a:lnTo>
                  <a:close/>
                  <a:moveTo>
                    <a:pt x="247650" y="0"/>
                  </a:moveTo>
                  <a:cubicBezTo>
                    <a:pt x="317500" y="0"/>
                    <a:pt x="375444" y="36512"/>
                    <a:pt x="421481" y="109537"/>
                  </a:cubicBezTo>
                  <a:cubicBezTo>
                    <a:pt x="467519" y="182562"/>
                    <a:pt x="490538" y="284162"/>
                    <a:pt x="490538" y="414337"/>
                  </a:cubicBezTo>
                  <a:cubicBezTo>
                    <a:pt x="490538" y="544512"/>
                    <a:pt x="467519" y="646906"/>
                    <a:pt x="421481" y="721518"/>
                  </a:cubicBezTo>
                  <a:cubicBezTo>
                    <a:pt x="375444" y="796131"/>
                    <a:pt x="317500" y="833437"/>
                    <a:pt x="247650" y="833437"/>
                  </a:cubicBezTo>
                  <a:cubicBezTo>
                    <a:pt x="177800" y="833437"/>
                    <a:pt x="119063" y="796925"/>
                    <a:pt x="71438" y="723900"/>
                  </a:cubicBezTo>
                  <a:cubicBezTo>
                    <a:pt x="23813" y="650875"/>
                    <a:pt x="0" y="547687"/>
                    <a:pt x="0" y="414337"/>
                  </a:cubicBezTo>
                  <a:cubicBezTo>
                    <a:pt x="0" y="290512"/>
                    <a:pt x="23019" y="190500"/>
                    <a:pt x="69056" y="114300"/>
                  </a:cubicBezTo>
                  <a:cubicBezTo>
                    <a:pt x="115094" y="38100"/>
                    <a:pt x="174625" y="0"/>
                    <a:pt x="247650" y="0"/>
                  </a:cubicBezTo>
                  <a:close/>
                </a:path>
              </a:pathLst>
            </a:custGeom>
            <a:solidFill>
              <a:srgbClr val="AD6126"/>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sz="9600" dirty="0">
                <a:solidFill>
                  <a:srgbClr val="AD6126"/>
                </a:solidFill>
                <a:latin typeface="幼圆" panose="02010509060101010101" pitchFamily="49" charset="-122"/>
                <a:ea typeface="幼圆" panose="02010509060101010101" pitchFamily="49" charset="-122"/>
              </a:endParaRPr>
            </a:p>
          </p:txBody>
        </p:sp>
        <p:cxnSp>
          <p:nvCxnSpPr>
            <p:cNvPr id="15" name="直接连接符 14">
              <a:extLst>
                <a:ext uri="{FF2B5EF4-FFF2-40B4-BE49-F238E27FC236}">
                  <a16:creationId xmlns:a16="http://schemas.microsoft.com/office/drawing/2014/main" id="{D67C5621-C20E-4391-99FC-3930B493DE71}"/>
                </a:ext>
              </a:extLst>
            </p:cNvPr>
            <p:cNvCxnSpPr/>
            <p:nvPr/>
          </p:nvCxnSpPr>
          <p:spPr>
            <a:xfrm flipH="1">
              <a:off x="7557928" y="4047706"/>
              <a:ext cx="915799" cy="559470"/>
            </a:xfrm>
            <a:prstGeom prst="line">
              <a:avLst/>
            </a:prstGeom>
            <a:ln w="12700">
              <a:gradFill>
                <a:gsLst>
                  <a:gs pos="0">
                    <a:schemeClr val="bg1"/>
                  </a:gs>
                  <a:gs pos="35000">
                    <a:schemeClr val="accent1">
                      <a:lumMod val="20000"/>
                      <a:lumOff val="80000"/>
                    </a:schemeClr>
                  </a:gs>
                  <a:gs pos="68000">
                    <a:srgbClr val="AF8461"/>
                  </a:gs>
                  <a:gs pos="100000">
                    <a:srgbClr val="AD6126"/>
                  </a:gs>
                </a:gsLst>
                <a:lin ang="5400000" scaled="1"/>
              </a:gradFill>
            </a:ln>
          </p:spPr>
          <p:style>
            <a:lnRef idx="1">
              <a:schemeClr val="accent1"/>
            </a:lnRef>
            <a:fillRef idx="0">
              <a:schemeClr val="accent1"/>
            </a:fillRef>
            <a:effectRef idx="0">
              <a:schemeClr val="accent1"/>
            </a:effectRef>
            <a:fontRef idx="minor">
              <a:schemeClr val="tx1"/>
            </a:fontRef>
          </p:style>
        </p:cxnSp>
      </p:grpSp>
      <p:sp>
        <p:nvSpPr>
          <p:cNvPr id="17" name="文本框 16">
            <a:hlinkClick r:id="rId5" action="ppaction://hlinksldjump"/>
            <a:extLst>
              <a:ext uri="{FF2B5EF4-FFF2-40B4-BE49-F238E27FC236}">
                <a16:creationId xmlns:a16="http://schemas.microsoft.com/office/drawing/2014/main" id="{5637B265-5E42-43BD-9FC4-B6E8F6861A42}"/>
              </a:ext>
            </a:extLst>
          </p:cNvPr>
          <p:cNvSpPr txBox="1"/>
          <p:nvPr/>
        </p:nvSpPr>
        <p:spPr>
          <a:xfrm>
            <a:off x="8614398" y="4086742"/>
            <a:ext cx="1415772" cy="461665"/>
          </a:xfrm>
          <a:prstGeom prst="rect">
            <a:avLst/>
          </a:prstGeom>
          <a:noFill/>
        </p:spPr>
        <p:txBody>
          <a:bodyPr wrap="square" rtlCol="0">
            <a:spAutoFit/>
          </a:bodyPr>
          <a:lstStyle>
            <a:defPPr>
              <a:defRPr lang="zh-CN"/>
            </a:defPPr>
            <a:lvl1pPr>
              <a:defRPr sz="2400" b="1"/>
            </a:lvl1pPr>
          </a:lstStyle>
          <a:p>
            <a:r>
              <a:rPr lang="zh-CN" altLang="en-US" dirty="0">
                <a:hlinkClick r:id="rId6" action="ppaction://hlinksldjump"/>
              </a:rPr>
              <a:t>课堂演练</a:t>
            </a:r>
            <a:endParaRPr lang="zh-CN" altLang="en-US" dirty="0"/>
          </a:p>
        </p:txBody>
      </p:sp>
      <p:grpSp>
        <p:nvGrpSpPr>
          <p:cNvPr id="24" name="组合 23">
            <a:extLst>
              <a:ext uri="{FF2B5EF4-FFF2-40B4-BE49-F238E27FC236}">
                <a16:creationId xmlns:a16="http://schemas.microsoft.com/office/drawing/2014/main" id="{757A279A-F6F9-4FFD-8278-D5728D1CDA1F}"/>
              </a:ext>
            </a:extLst>
          </p:cNvPr>
          <p:cNvGrpSpPr/>
          <p:nvPr/>
        </p:nvGrpSpPr>
        <p:grpSpPr>
          <a:xfrm>
            <a:off x="7346326" y="4824057"/>
            <a:ext cx="1132590" cy="1089082"/>
            <a:chOff x="7346326" y="4653579"/>
            <a:chExt cx="1132590" cy="1089082"/>
          </a:xfrm>
        </p:grpSpPr>
        <p:cxnSp>
          <p:nvCxnSpPr>
            <p:cNvPr id="18" name="直接连接符 17">
              <a:extLst>
                <a:ext uri="{FF2B5EF4-FFF2-40B4-BE49-F238E27FC236}">
                  <a16:creationId xmlns:a16="http://schemas.microsoft.com/office/drawing/2014/main" id="{B9C52A29-E8BF-4D87-BF65-D9540C87CB2B}"/>
                </a:ext>
              </a:extLst>
            </p:cNvPr>
            <p:cNvCxnSpPr/>
            <p:nvPr/>
          </p:nvCxnSpPr>
          <p:spPr>
            <a:xfrm flipH="1">
              <a:off x="7563117" y="5183191"/>
              <a:ext cx="915799" cy="559470"/>
            </a:xfrm>
            <a:prstGeom prst="line">
              <a:avLst/>
            </a:prstGeom>
            <a:ln w="12700">
              <a:gradFill>
                <a:gsLst>
                  <a:gs pos="0">
                    <a:schemeClr val="bg1"/>
                  </a:gs>
                  <a:gs pos="35000">
                    <a:schemeClr val="accent1">
                      <a:lumMod val="20000"/>
                      <a:lumOff val="80000"/>
                    </a:schemeClr>
                  </a:gs>
                  <a:gs pos="68000">
                    <a:srgbClr val="AF8461"/>
                  </a:gs>
                  <a:gs pos="100000">
                    <a:srgbClr val="AD6126"/>
                  </a:gs>
                </a:gsLst>
                <a:lin ang="5400000" scaled="1"/>
              </a:gradFill>
            </a:ln>
          </p:spPr>
          <p:style>
            <a:lnRef idx="1">
              <a:schemeClr val="accent1"/>
            </a:lnRef>
            <a:fillRef idx="0">
              <a:schemeClr val="accent1"/>
            </a:fillRef>
            <a:effectRef idx="0">
              <a:schemeClr val="accent1"/>
            </a:effectRef>
            <a:fontRef idx="minor">
              <a:schemeClr val="tx1"/>
            </a:fontRef>
          </p:style>
        </p:cxnSp>
        <p:sp>
          <p:nvSpPr>
            <p:cNvPr id="19" name="文本框 18">
              <a:extLst>
                <a:ext uri="{FF2B5EF4-FFF2-40B4-BE49-F238E27FC236}">
                  <a16:creationId xmlns:a16="http://schemas.microsoft.com/office/drawing/2014/main" id="{712FE1A1-66D5-4019-AA0A-3FD4E7F16CE1}"/>
                </a:ext>
              </a:extLst>
            </p:cNvPr>
            <p:cNvSpPr txBox="1"/>
            <p:nvPr/>
          </p:nvSpPr>
          <p:spPr>
            <a:xfrm>
              <a:off x="7346326" y="4653579"/>
              <a:ext cx="1022760" cy="1015663"/>
            </a:xfrm>
            <a:prstGeom prst="rect">
              <a:avLst/>
            </a:prstGeom>
            <a:noFill/>
          </p:spPr>
          <p:txBody>
            <a:bodyPr wrap="square" rtlCol="0">
              <a:spAutoFit/>
            </a:bodyPr>
            <a:lstStyle/>
            <a:p>
              <a:r>
                <a:rPr lang="en-US" altLang="zh-CN" sz="6000" dirty="0">
                  <a:solidFill>
                    <a:srgbClr val="AD6126"/>
                  </a:solidFill>
                  <a:latin typeface="幼圆" panose="02010509060101010101" pitchFamily="49" charset="-122"/>
                  <a:ea typeface="幼圆" panose="02010509060101010101" pitchFamily="49" charset="-122"/>
                </a:rPr>
                <a:t>05</a:t>
              </a:r>
              <a:endParaRPr lang="zh-CN" altLang="en-US" sz="6000" dirty="0">
                <a:solidFill>
                  <a:srgbClr val="AD6126"/>
                </a:solidFill>
                <a:latin typeface="幼圆" panose="02010509060101010101" pitchFamily="49" charset="-122"/>
                <a:ea typeface="幼圆" panose="02010509060101010101" pitchFamily="49" charset="-122"/>
              </a:endParaRPr>
            </a:p>
          </p:txBody>
        </p:sp>
      </p:grpSp>
      <p:sp>
        <p:nvSpPr>
          <p:cNvPr id="26" name="文本框 25">
            <a:hlinkClick r:id="rId5" action="ppaction://hlinksldjump"/>
            <a:extLst>
              <a:ext uri="{FF2B5EF4-FFF2-40B4-BE49-F238E27FC236}">
                <a16:creationId xmlns:a16="http://schemas.microsoft.com/office/drawing/2014/main" id="{C1072196-9D8E-48F0-8A0F-D3961F3EAC60}"/>
              </a:ext>
            </a:extLst>
          </p:cNvPr>
          <p:cNvSpPr txBox="1"/>
          <p:nvPr/>
        </p:nvSpPr>
        <p:spPr>
          <a:xfrm>
            <a:off x="8695707" y="5101055"/>
            <a:ext cx="1415772" cy="461665"/>
          </a:xfrm>
          <a:prstGeom prst="rect">
            <a:avLst/>
          </a:prstGeom>
          <a:noFill/>
        </p:spPr>
        <p:txBody>
          <a:bodyPr wrap="none" rtlCol="0">
            <a:spAutoFit/>
          </a:bodyPr>
          <a:lstStyle>
            <a:defPPr>
              <a:defRPr lang="zh-CN"/>
            </a:defPPr>
            <a:lvl1pPr>
              <a:defRPr sz="2400" b="1"/>
            </a:lvl1pPr>
          </a:lstStyle>
          <a:p>
            <a:r>
              <a:rPr lang="zh-CN" altLang="en-US" dirty="0">
                <a:hlinkClick r:id="rId7" action="ppaction://hlinksldjump"/>
              </a:rPr>
              <a:t>课后作业</a:t>
            </a:r>
            <a:endParaRPr lang="zh-CN" altLang="en-US" dirty="0"/>
          </a:p>
        </p:txBody>
      </p:sp>
    </p:spTree>
    <p:extLst>
      <p:ext uri="{BB962C8B-B14F-4D97-AF65-F5344CB8AC3E}">
        <p14:creationId xmlns:p14="http://schemas.microsoft.com/office/powerpoint/2010/main" val="366621923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a:extLst>
              <a:ext uri="{FF2B5EF4-FFF2-40B4-BE49-F238E27FC236}">
                <a16:creationId xmlns:a16="http://schemas.microsoft.com/office/drawing/2014/main" id="{C823FAAC-91EC-40CB-B4C5-A863D97D6D64}"/>
              </a:ext>
            </a:extLst>
          </p:cNvPr>
          <p:cNvGrpSpPr/>
          <p:nvPr/>
        </p:nvGrpSpPr>
        <p:grpSpPr>
          <a:xfrm>
            <a:off x="1452900" y="3429000"/>
            <a:ext cx="2057222" cy="1809652"/>
            <a:chOff x="5198984" y="1169522"/>
            <a:chExt cx="2057222" cy="1809652"/>
          </a:xfrm>
        </p:grpSpPr>
        <p:sp>
          <p:nvSpPr>
            <p:cNvPr id="11" name="矩形 10">
              <a:extLst>
                <a:ext uri="{FF2B5EF4-FFF2-40B4-BE49-F238E27FC236}">
                  <a16:creationId xmlns:a16="http://schemas.microsoft.com/office/drawing/2014/main" id="{3A336229-A0C0-4540-A067-9BCD2CD62050}"/>
                </a:ext>
              </a:extLst>
            </p:cNvPr>
            <p:cNvSpPr/>
            <p:nvPr/>
          </p:nvSpPr>
          <p:spPr>
            <a:xfrm>
              <a:off x="5413512" y="1278818"/>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extLst>
                <a:ext uri="{FF2B5EF4-FFF2-40B4-BE49-F238E27FC236}">
                  <a16:creationId xmlns:a16="http://schemas.microsoft.com/office/drawing/2014/main" id="{60D4403D-04FB-4E28-9BDD-8F6D2ECFDFF3}"/>
                </a:ext>
              </a:extLst>
            </p:cNvPr>
            <p:cNvSpPr/>
            <p:nvPr/>
          </p:nvSpPr>
          <p:spPr>
            <a:xfrm>
              <a:off x="5413512" y="1278818"/>
              <a:ext cx="1628166" cy="1591060"/>
            </a:xfrm>
            <a:prstGeom prst="rect">
              <a:avLst/>
            </a:prstGeom>
            <a:solidFill>
              <a:schemeClr val="bg1">
                <a:alpha val="5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5" name="矩形 14">
              <a:extLst>
                <a:ext uri="{FF2B5EF4-FFF2-40B4-BE49-F238E27FC236}">
                  <a16:creationId xmlns:a16="http://schemas.microsoft.com/office/drawing/2014/main" id="{C53A8B3D-377E-4CEB-BEFA-6682213EF5FF}"/>
                </a:ext>
              </a:extLst>
            </p:cNvPr>
            <p:cNvSpPr/>
            <p:nvPr/>
          </p:nvSpPr>
          <p:spPr>
            <a:xfrm>
              <a:off x="5198984" y="1169522"/>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 name="矩形 15">
            <a:extLst>
              <a:ext uri="{FF2B5EF4-FFF2-40B4-BE49-F238E27FC236}">
                <a16:creationId xmlns:a16="http://schemas.microsoft.com/office/drawing/2014/main" id="{E58D9DEF-9BB6-4D32-9504-9F354A13EC19}"/>
              </a:ext>
            </a:extLst>
          </p:cNvPr>
          <p:cNvSpPr/>
          <p:nvPr/>
        </p:nvSpPr>
        <p:spPr>
          <a:xfrm>
            <a:off x="4192836" y="3863679"/>
            <a:ext cx="2646878" cy="830997"/>
          </a:xfrm>
          <a:prstGeom prst="rect">
            <a:avLst/>
          </a:prstGeom>
        </p:spPr>
        <p:txBody>
          <a:bodyPr wrap="none">
            <a:spAutoFit/>
          </a:bodyPr>
          <a:lstStyle/>
          <a:p>
            <a:r>
              <a:rPr lang="zh-CN" altLang="en-US" sz="4800" b="1"/>
              <a:t>网格建模</a:t>
            </a:r>
            <a:endParaRPr lang="zh-CN" altLang="zh-CN" sz="4800" b="1" dirty="0"/>
          </a:p>
        </p:txBody>
      </p:sp>
      <p:sp>
        <p:nvSpPr>
          <p:cNvPr id="17" name="文本框 16">
            <a:extLst>
              <a:ext uri="{FF2B5EF4-FFF2-40B4-BE49-F238E27FC236}">
                <a16:creationId xmlns:a16="http://schemas.microsoft.com/office/drawing/2014/main" id="{39ACF8E2-54B4-4167-9B96-8677A543C40A}"/>
              </a:ext>
            </a:extLst>
          </p:cNvPr>
          <p:cNvSpPr txBox="1"/>
          <p:nvPr/>
        </p:nvSpPr>
        <p:spPr>
          <a:xfrm>
            <a:off x="1765534" y="3548996"/>
            <a:ext cx="1425390" cy="1569660"/>
          </a:xfrm>
          <a:prstGeom prst="rect">
            <a:avLst/>
          </a:prstGeom>
          <a:noFill/>
        </p:spPr>
        <p:txBody>
          <a:bodyPr wrap="none" rtlCol="0">
            <a:spAutoFit/>
          </a:bodyPr>
          <a:lstStyle/>
          <a:p>
            <a:r>
              <a:rPr lang="en-US" altLang="zh-CN" sz="9600" b="1" dirty="0">
                <a:solidFill>
                  <a:srgbClr val="FDB402"/>
                </a:solidFill>
                <a:latin typeface="幼圆" panose="02010509060101010101" pitchFamily="49" charset="-122"/>
                <a:ea typeface="幼圆" panose="02010509060101010101" pitchFamily="49" charset="-122"/>
              </a:rPr>
              <a:t>01</a:t>
            </a:r>
            <a:endParaRPr lang="zh-CN" altLang="en-US" sz="9600" b="1" dirty="0">
              <a:solidFill>
                <a:srgbClr val="FDB402"/>
              </a:solidFill>
              <a:latin typeface="幼圆" panose="02010509060101010101" pitchFamily="49" charset="-122"/>
              <a:ea typeface="幼圆" panose="02010509060101010101" pitchFamily="49" charset="-122"/>
            </a:endParaRPr>
          </a:p>
        </p:txBody>
      </p:sp>
    </p:spTree>
    <p:extLst>
      <p:ext uri="{BB962C8B-B14F-4D97-AF65-F5344CB8AC3E}">
        <p14:creationId xmlns:p14="http://schemas.microsoft.com/office/powerpoint/2010/main" val="332242353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1806517" y="982156"/>
            <a:ext cx="8622308" cy="2543132"/>
          </a:xfrm>
          <a:prstGeom prst="rect">
            <a:avLst/>
          </a:prstGeom>
          <a:noFill/>
        </p:spPr>
        <p:txBody>
          <a:bodyPr wrap="square" rtlCol="0">
            <a:spAutoFit/>
          </a:bodyPr>
          <a:lstStyle/>
          <a:p>
            <a:pPr indent="457200">
              <a:lnSpc>
                <a:spcPct val="150000"/>
              </a:lnSpc>
            </a:pPr>
            <a:r>
              <a:rPr lang="zh-CN" altLang="en-US" dirty="0"/>
              <a:t>几何物体模型的结构是由点、线和面三要素构成的，点确定线，线组成面，面构成物体。可编辑网格是一种可变形对象，使用三角多边形，适用于创建简单、少边的对象或用于网格平滑和</a:t>
            </a:r>
            <a:r>
              <a:rPr lang="en-US" altLang="zh-CN" dirty="0"/>
              <a:t>HSDS</a:t>
            </a:r>
            <a:r>
              <a:rPr lang="zh-CN" altLang="en-US" dirty="0"/>
              <a:t>建模的控制网格。</a:t>
            </a:r>
            <a:endParaRPr lang="en-US" altLang="zh-CN" dirty="0"/>
          </a:p>
          <a:p>
            <a:pPr indent="457200">
              <a:lnSpc>
                <a:spcPct val="150000"/>
              </a:lnSpc>
            </a:pPr>
            <a:r>
              <a:rPr lang="en-US" altLang="zh-CN" b="1" dirty="0"/>
              <a:t>3.1.1  </a:t>
            </a:r>
            <a:r>
              <a:rPr lang="zh-CN" altLang="en-US" b="1" dirty="0"/>
              <a:t>转换网格对象</a:t>
            </a:r>
          </a:p>
          <a:p>
            <a:pPr indent="457200">
              <a:lnSpc>
                <a:spcPct val="150000"/>
              </a:lnSpc>
            </a:pPr>
            <a:r>
              <a:rPr lang="en-US" altLang="zh-CN" dirty="0"/>
              <a:t>3ds max</a:t>
            </a:r>
            <a:r>
              <a:rPr lang="zh-CN" altLang="en-US" dirty="0"/>
              <a:t>中的大多数对象可以转化为可编辑网格，但是对于开口样条线对象，只有顶点可用，因为在被转化为网格时开放样条线没有面和边。</a:t>
            </a:r>
            <a:endParaRPr lang="zh-CN" altLang="zh-CN" dirty="0"/>
          </a:p>
        </p:txBody>
      </p:sp>
      <p:pic>
        <p:nvPicPr>
          <p:cNvPr id="2" name="图片 1">
            <a:extLst>
              <a:ext uri="{FF2B5EF4-FFF2-40B4-BE49-F238E27FC236}">
                <a16:creationId xmlns:a16="http://schemas.microsoft.com/office/drawing/2014/main" id="{DA19B68B-6F3C-4D2D-84A9-8B88BAF0E851}"/>
              </a:ext>
            </a:extLst>
          </p:cNvPr>
          <p:cNvPicPr>
            <a:picLocks noChangeAspect="1"/>
          </p:cNvPicPr>
          <p:nvPr/>
        </p:nvPicPr>
        <p:blipFill>
          <a:blip r:embed="rId2"/>
          <a:stretch>
            <a:fillRect/>
          </a:stretch>
        </p:blipFill>
        <p:spPr>
          <a:xfrm>
            <a:off x="2793635" y="3664882"/>
            <a:ext cx="7635190" cy="2609016"/>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1671619" y="1073671"/>
            <a:ext cx="8622308" cy="1296637"/>
          </a:xfrm>
          <a:prstGeom prst="rect">
            <a:avLst/>
          </a:prstGeom>
          <a:noFill/>
        </p:spPr>
        <p:txBody>
          <a:bodyPr wrap="square" rtlCol="0">
            <a:spAutoFit/>
          </a:bodyPr>
          <a:lstStyle/>
          <a:p>
            <a:pPr indent="457200">
              <a:lnSpc>
                <a:spcPct val="150000"/>
              </a:lnSpc>
            </a:pPr>
            <a:r>
              <a:rPr lang="en-US" altLang="zh-CN" b="1" dirty="0"/>
              <a:t>3.1.2  </a:t>
            </a:r>
            <a:r>
              <a:rPr lang="zh-CN" altLang="en-US" b="1" dirty="0"/>
              <a:t>编辑网格对象</a:t>
            </a:r>
          </a:p>
          <a:p>
            <a:pPr indent="457200">
              <a:lnSpc>
                <a:spcPct val="150000"/>
              </a:lnSpc>
            </a:pPr>
            <a:r>
              <a:rPr lang="zh-CN" altLang="en-US" dirty="0"/>
              <a:t>将模型转换为可编辑网格后，可以看到其子层级分别为顶点、边、面、多边形和元素五种，与多边形建模的子层级有所不同。其参数面板。</a:t>
            </a:r>
          </a:p>
        </p:txBody>
      </p:sp>
      <p:pic>
        <p:nvPicPr>
          <p:cNvPr id="3" name="图片 2">
            <a:extLst>
              <a:ext uri="{FF2B5EF4-FFF2-40B4-BE49-F238E27FC236}">
                <a16:creationId xmlns:a16="http://schemas.microsoft.com/office/drawing/2014/main" id="{A61D0139-9E53-4F9C-BE72-EED97126447F}"/>
              </a:ext>
            </a:extLst>
          </p:cNvPr>
          <p:cNvPicPr>
            <a:picLocks noChangeAspect="1"/>
          </p:cNvPicPr>
          <p:nvPr/>
        </p:nvPicPr>
        <p:blipFill>
          <a:blip r:embed="rId2"/>
          <a:stretch>
            <a:fillRect/>
          </a:stretch>
        </p:blipFill>
        <p:spPr>
          <a:xfrm>
            <a:off x="1516208" y="2370308"/>
            <a:ext cx="8657382" cy="3944412"/>
          </a:xfrm>
          <a:prstGeom prst="rect">
            <a:avLst/>
          </a:prstGeom>
        </p:spPr>
      </p:pic>
    </p:spTree>
    <p:extLst>
      <p:ext uri="{BB962C8B-B14F-4D97-AF65-F5344CB8AC3E}">
        <p14:creationId xmlns:p14="http://schemas.microsoft.com/office/powerpoint/2010/main" val="71761689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1671619" y="1218006"/>
            <a:ext cx="8622308" cy="1204304"/>
          </a:xfrm>
          <a:prstGeom prst="rect">
            <a:avLst/>
          </a:prstGeom>
          <a:noFill/>
        </p:spPr>
        <p:txBody>
          <a:bodyPr wrap="square" rtlCol="0">
            <a:spAutoFit/>
          </a:bodyPr>
          <a:lstStyle/>
          <a:p>
            <a:pPr indent="457200" algn="ctr">
              <a:lnSpc>
                <a:spcPct val="150000"/>
              </a:lnSpc>
            </a:pPr>
            <a:r>
              <a:rPr lang="zh-CN" altLang="en-US" sz="3200" b="1" dirty="0"/>
              <a:t>上手操作：制作树桩模型</a:t>
            </a:r>
          </a:p>
          <a:p>
            <a:pPr indent="457200">
              <a:lnSpc>
                <a:spcPct val="150000"/>
              </a:lnSpc>
            </a:pPr>
            <a:r>
              <a:rPr lang="zh-CN" altLang="en-US" dirty="0"/>
              <a:t>本案例将利用基础模型制作一个钥匙扣模型。</a:t>
            </a:r>
            <a:endParaRPr lang="en-US" altLang="zh-CN" dirty="0"/>
          </a:p>
        </p:txBody>
      </p:sp>
      <p:pic>
        <p:nvPicPr>
          <p:cNvPr id="11" name="图片 10">
            <a:extLst>
              <a:ext uri="{FF2B5EF4-FFF2-40B4-BE49-F238E27FC236}">
                <a16:creationId xmlns:a16="http://schemas.microsoft.com/office/drawing/2014/main" id="{11043996-07AF-4A22-A0C0-F8D0E0230171}"/>
              </a:ext>
            </a:extLst>
          </p:cNvPr>
          <p:cNvPicPr>
            <a:picLocks noChangeAspect="1"/>
          </p:cNvPicPr>
          <p:nvPr/>
        </p:nvPicPr>
        <p:blipFill>
          <a:blip r:embed="rId2"/>
          <a:stretch>
            <a:fillRect/>
          </a:stretch>
        </p:blipFill>
        <p:spPr>
          <a:xfrm>
            <a:off x="2536381" y="3429000"/>
            <a:ext cx="6892783" cy="2355329"/>
          </a:xfrm>
          <a:prstGeom prst="rect">
            <a:avLst/>
          </a:prstGeom>
        </p:spPr>
      </p:pic>
    </p:spTree>
    <p:extLst>
      <p:ext uri="{BB962C8B-B14F-4D97-AF65-F5344CB8AC3E}">
        <p14:creationId xmlns:p14="http://schemas.microsoft.com/office/powerpoint/2010/main" val="360736107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865A8B91-2543-4DF1-ADF2-76E7481B1A75}"/>
              </a:ext>
            </a:extLst>
          </p:cNvPr>
          <p:cNvGrpSpPr/>
          <p:nvPr/>
        </p:nvGrpSpPr>
        <p:grpSpPr>
          <a:xfrm>
            <a:off x="1494460" y="3429000"/>
            <a:ext cx="2057222" cy="1809652"/>
            <a:chOff x="5198984" y="1169522"/>
            <a:chExt cx="2057222" cy="1809652"/>
          </a:xfrm>
        </p:grpSpPr>
        <p:sp>
          <p:nvSpPr>
            <p:cNvPr id="3" name="矩形 2">
              <a:extLst>
                <a:ext uri="{FF2B5EF4-FFF2-40B4-BE49-F238E27FC236}">
                  <a16:creationId xmlns:a16="http://schemas.microsoft.com/office/drawing/2014/main" id="{03433D35-238D-4BA9-BF30-8CA00A8F7A9D}"/>
                </a:ext>
              </a:extLst>
            </p:cNvPr>
            <p:cNvSpPr/>
            <p:nvPr/>
          </p:nvSpPr>
          <p:spPr>
            <a:xfrm>
              <a:off x="5413512" y="1278818"/>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a:extLst>
                <a:ext uri="{FF2B5EF4-FFF2-40B4-BE49-F238E27FC236}">
                  <a16:creationId xmlns:a16="http://schemas.microsoft.com/office/drawing/2014/main" id="{C700BB20-FC31-4BBE-919A-2F1942BBC52B}"/>
                </a:ext>
              </a:extLst>
            </p:cNvPr>
            <p:cNvSpPr/>
            <p:nvPr/>
          </p:nvSpPr>
          <p:spPr>
            <a:xfrm>
              <a:off x="5413512" y="1278818"/>
              <a:ext cx="1628166" cy="1591060"/>
            </a:xfrm>
            <a:prstGeom prst="rect">
              <a:avLst/>
            </a:prstGeom>
            <a:solidFill>
              <a:schemeClr val="bg1">
                <a:alpha val="5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 name="矩形 6">
              <a:extLst>
                <a:ext uri="{FF2B5EF4-FFF2-40B4-BE49-F238E27FC236}">
                  <a16:creationId xmlns:a16="http://schemas.microsoft.com/office/drawing/2014/main" id="{CE283661-8B6A-493A-BF7C-76DDA80FBD08}"/>
                </a:ext>
              </a:extLst>
            </p:cNvPr>
            <p:cNvSpPr/>
            <p:nvPr/>
          </p:nvSpPr>
          <p:spPr>
            <a:xfrm>
              <a:off x="5198984" y="1169522"/>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矩形 7">
            <a:extLst>
              <a:ext uri="{FF2B5EF4-FFF2-40B4-BE49-F238E27FC236}">
                <a16:creationId xmlns:a16="http://schemas.microsoft.com/office/drawing/2014/main" id="{8AFACE2C-F493-4AF1-9D95-2B23499B686A}"/>
              </a:ext>
            </a:extLst>
          </p:cNvPr>
          <p:cNvSpPr/>
          <p:nvPr/>
        </p:nvSpPr>
        <p:spPr>
          <a:xfrm>
            <a:off x="5625994" y="3918327"/>
            <a:ext cx="3411511" cy="830997"/>
          </a:xfrm>
          <a:prstGeom prst="rect">
            <a:avLst/>
          </a:prstGeom>
        </p:spPr>
        <p:txBody>
          <a:bodyPr wrap="none">
            <a:spAutoFit/>
          </a:bodyPr>
          <a:lstStyle/>
          <a:p>
            <a:pPr algn="ctr"/>
            <a:r>
              <a:rPr lang="en-US" altLang="zh-CN" sz="4800" b="1"/>
              <a:t>NURBS</a:t>
            </a:r>
            <a:r>
              <a:rPr lang="zh-CN" altLang="en-US" sz="4800" b="1"/>
              <a:t>建模</a:t>
            </a:r>
            <a:endParaRPr lang="zh-CN" altLang="en-US" sz="4800" b="1" dirty="0">
              <a:latin typeface="+mn-ea"/>
            </a:endParaRPr>
          </a:p>
        </p:txBody>
      </p:sp>
      <p:sp>
        <p:nvSpPr>
          <p:cNvPr id="9" name="文本框 8">
            <a:extLst>
              <a:ext uri="{FF2B5EF4-FFF2-40B4-BE49-F238E27FC236}">
                <a16:creationId xmlns:a16="http://schemas.microsoft.com/office/drawing/2014/main" id="{2D07892B-112A-447F-A403-0FB3F531FC11}"/>
              </a:ext>
            </a:extLst>
          </p:cNvPr>
          <p:cNvSpPr txBox="1"/>
          <p:nvPr/>
        </p:nvSpPr>
        <p:spPr>
          <a:xfrm>
            <a:off x="1807094" y="3548996"/>
            <a:ext cx="1425390" cy="1569660"/>
          </a:xfrm>
          <a:prstGeom prst="rect">
            <a:avLst/>
          </a:prstGeom>
          <a:noFill/>
        </p:spPr>
        <p:txBody>
          <a:bodyPr wrap="none" rtlCol="0">
            <a:spAutoFit/>
          </a:bodyPr>
          <a:lstStyle/>
          <a:p>
            <a:r>
              <a:rPr lang="en-US" altLang="zh-CN" sz="9600" b="1" dirty="0">
                <a:solidFill>
                  <a:srgbClr val="FDB402"/>
                </a:solidFill>
                <a:latin typeface="幼圆" panose="02010509060101010101" pitchFamily="49" charset="-122"/>
                <a:ea typeface="幼圆" panose="02010509060101010101" pitchFamily="49" charset="-122"/>
              </a:rPr>
              <a:t>02</a:t>
            </a:r>
            <a:endParaRPr lang="zh-CN" altLang="en-US" sz="9600" b="1" dirty="0">
              <a:solidFill>
                <a:srgbClr val="FDB402"/>
              </a:solidFill>
              <a:latin typeface="幼圆" panose="02010509060101010101" pitchFamily="49" charset="-122"/>
              <a:ea typeface="幼圆" panose="02010509060101010101" pitchFamily="49" charset="-122"/>
            </a:endParaRPr>
          </a:p>
        </p:txBody>
      </p:sp>
    </p:spTree>
    <p:extLst>
      <p:ext uri="{BB962C8B-B14F-4D97-AF65-F5344CB8AC3E}">
        <p14:creationId xmlns:p14="http://schemas.microsoft.com/office/powerpoint/2010/main" val="48645509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2042234" y="1118091"/>
            <a:ext cx="8218130" cy="2958630"/>
          </a:xfrm>
          <a:prstGeom prst="rect">
            <a:avLst/>
          </a:prstGeom>
          <a:noFill/>
        </p:spPr>
        <p:txBody>
          <a:bodyPr wrap="square" rtlCol="0">
            <a:spAutoFit/>
          </a:bodyPr>
          <a:lstStyle/>
          <a:p>
            <a:pPr indent="457200">
              <a:lnSpc>
                <a:spcPct val="150000"/>
              </a:lnSpc>
            </a:pPr>
            <a:r>
              <a:rPr lang="en-US" altLang="zh-CN" dirty="0"/>
              <a:t>NURBS</a:t>
            </a:r>
            <a:r>
              <a:rPr lang="zh-CN" altLang="en-US" dirty="0"/>
              <a:t>建模是</a:t>
            </a:r>
            <a:r>
              <a:rPr lang="en-US" altLang="zh-CN" dirty="0"/>
              <a:t>3ds Max</a:t>
            </a:r>
            <a:r>
              <a:rPr lang="zh-CN" altLang="en-US" dirty="0"/>
              <a:t>中建模的方式之一，包括</a:t>
            </a:r>
            <a:r>
              <a:rPr lang="en-US" altLang="zh-CN" dirty="0"/>
              <a:t>NURBS</a:t>
            </a:r>
            <a:r>
              <a:rPr lang="zh-CN" altLang="en-US" dirty="0"/>
              <a:t>曲面和曲线。</a:t>
            </a:r>
            <a:r>
              <a:rPr lang="en-US" altLang="zh-CN" dirty="0"/>
              <a:t>NURBS</a:t>
            </a:r>
            <a:r>
              <a:rPr lang="zh-CN" altLang="en-US" dirty="0"/>
              <a:t>表示非均匀有理数</a:t>
            </a:r>
            <a:r>
              <a:rPr lang="en-US" altLang="zh-CN" dirty="0"/>
              <a:t>B</a:t>
            </a:r>
            <a:r>
              <a:rPr lang="zh-CN" altLang="en-US" dirty="0"/>
              <a:t>样条线，是设计和建模曲面的行业标准，特别适合为含有复杂曲线的曲面建模。</a:t>
            </a:r>
          </a:p>
          <a:p>
            <a:pPr indent="457200">
              <a:lnSpc>
                <a:spcPct val="150000"/>
              </a:lnSpc>
            </a:pPr>
            <a:r>
              <a:rPr lang="en-US" altLang="zh-CN" b="1" dirty="0"/>
              <a:t>3.2.1  </a:t>
            </a:r>
            <a:r>
              <a:rPr lang="zh-CN" altLang="en-US" b="1" dirty="0"/>
              <a:t>认识</a:t>
            </a:r>
            <a:r>
              <a:rPr lang="en-US" altLang="zh-CN" b="1" dirty="0"/>
              <a:t>NURBS</a:t>
            </a:r>
            <a:r>
              <a:rPr lang="zh-CN" altLang="en-US" b="1" dirty="0"/>
              <a:t>对象</a:t>
            </a:r>
          </a:p>
          <a:p>
            <a:pPr indent="457200">
              <a:lnSpc>
                <a:spcPct val="150000"/>
              </a:lnSpc>
            </a:pPr>
            <a:r>
              <a:rPr lang="en-US" altLang="zh-CN" dirty="0"/>
              <a:t>NURBS</a:t>
            </a:r>
            <a:r>
              <a:rPr lang="zh-CN" altLang="en-US" dirty="0"/>
              <a:t>对象包含曲线和曲面两种。</a:t>
            </a:r>
            <a:r>
              <a:rPr lang="en-US" altLang="zh-CN" dirty="0"/>
              <a:t>NURBS</a:t>
            </a:r>
            <a:r>
              <a:rPr lang="zh-CN" altLang="en-US" dirty="0"/>
              <a:t>建模也就是创建</a:t>
            </a:r>
            <a:r>
              <a:rPr lang="en-US" altLang="zh-CN" dirty="0"/>
              <a:t>NURBS</a:t>
            </a:r>
            <a:r>
              <a:rPr lang="zh-CN" altLang="en-US" dirty="0"/>
              <a:t>曲线和</a:t>
            </a:r>
            <a:r>
              <a:rPr lang="en-US" altLang="zh-CN" dirty="0"/>
              <a:t>NURBS</a:t>
            </a:r>
            <a:r>
              <a:rPr lang="zh-CN" altLang="en-US" dirty="0"/>
              <a:t>曲面的过程，使用它可以使以前实体建模难以达到的圆滑曲面的构建变得简单方便。</a:t>
            </a:r>
          </a:p>
        </p:txBody>
      </p:sp>
      <p:pic>
        <p:nvPicPr>
          <p:cNvPr id="3" name="图片 2">
            <a:extLst>
              <a:ext uri="{FF2B5EF4-FFF2-40B4-BE49-F238E27FC236}">
                <a16:creationId xmlns:a16="http://schemas.microsoft.com/office/drawing/2014/main" id="{31C00498-448B-4393-AEB5-9D18B3F91247}"/>
              </a:ext>
            </a:extLst>
          </p:cNvPr>
          <p:cNvPicPr>
            <a:picLocks noChangeAspect="1"/>
          </p:cNvPicPr>
          <p:nvPr/>
        </p:nvPicPr>
        <p:blipFill>
          <a:blip r:embed="rId2"/>
          <a:stretch>
            <a:fillRect/>
          </a:stretch>
        </p:blipFill>
        <p:spPr>
          <a:xfrm>
            <a:off x="2214693" y="3850309"/>
            <a:ext cx="9148414" cy="2433188"/>
          </a:xfrm>
          <a:prstGeom prst="rect">
            <a:avLst/>
          </a:prstGeom>
        </p:spPr>
      </p:pic>
    </p:spTree>
    <p:extLst>
      <p:ext uri="{BB962C8B-B14F-4D97-AF65-F5344CB8AC3E}">
        <p14:creationId xmlns:p14="http://schemas.microsoft.com/office/powerpoint/2010/main" val="726303303"/>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828</TotalTime>
  <Words>1103</Words>
  <Application>Microsoft Office PowerPoint</Application>
  <PresentationFormat>宽屏</PresentationFormat>
  <Paragraphs>83</Paragraphs>
  <Slides>29</Slides>
  <Notes>0</Notes>
  <HiddenSlides>0</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29</vt:i4>
      </vt:variant>
    </vt:vector>
  </HeadingPairs>
  <TitlesOfParts>
    <vt:vector size="36" baseType="lpstr">
      <vt:lpstr>等线</vt:lpstr>
      <vt:lpstr>等线 Light</vt:lpstr>
      <vt:lpstr>幼圆</vt:lpstr>
      <vt:lpstr>站酷小薇LOGO体</vt:lpstr>
      <vt:lpstr>Arial</vt:lpstr>
      <vt:lpstr>Times New Roman</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cp:lastModifiedBy>Administrator</cp:lastModifiedBy>
  <dcterms:created xsi:type="dcterms:W3CDTF">2020-06-26T11:31:00Z</dcterms:created>
  <dcterms:modified xsi:type="dcterms:W3CDTF">2021-12-13T02:46:40Z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2052-11.1.0.10314</vt:lpwstr>
  </property>
  <property fmtid="{D5CDD505-2E9C-101B-9397-08002B2CF9AE}" pid="3" name="KSOTemplateUUID">
    <vt:lpwstr>v1.0_mb_s+3ElstvPcfk5zy2frAFoQ==</vt:lpwstr>
  </property>
</Properties>
</file>