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291" r:id="rId7"/>
    <p:sldId id="347" r:id="rId8"/>
    <p:sldId id="417" r:id="rId9"/>
    <p:sldId id="418" r:id="rId10"/>
    <p:sldId id="351" r:id="rId11"/>
    <p:sldId id="398" r:id="rId12"/>
    <p:sldId id="352" r:id="rId13"/>
    <p:sldId id="302" r:id="rId14"/>
    <p:sldId id="303" r:id="rId15"/>
    <p:sldId id="304" r:id="rId16"/>
    <p:sldId id="319" r:id="rId17"/>
    <p:sldId id="353" r:id="rId18"/>
    <p:sldId id="406" r:id="rId19"/>
    <p:sldId id="421" r:id="rId20"/>
    <p:sldId id="422" r:id="rId21"/>
    <p:sldId id="320" r:id="rId22"/>
    <p:sldId id="423" r:id="rId23"/>
    <p:sldId id="434" r:id="rId24"/>
    <p:sldId id="428" r:id="rId25"/>
    <p:sldId id="429" r:id="rId26"/>
    <p:sldId id="430" r:id="rId27"/>
    <p:sldId id="431" r:id="rId28"/>
    <p:sldId id="329" r:id="rId29"/>
    <p:sldId id="330" r:id="rId30"/>
    <p:sldId id="415" r:id="rId31"/>
    <p:sldId id="331" r:id="rId32"/>
    <p:sldId id="357" r:id="rId33"/>
    <p:sldId id="370" r:id="rId34"/>
    <p:sldId id="371" r:id="rId35"/>
    <p:sldId id="28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114" d="100"/>
          <a:sy n="114"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30.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16.xml"/><Relationship Id="rId4" Type="http://schemas.openxmlformats.org/officeDocument/2006/relationships/slide" Target="slide2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4</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材质贴图技术</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187024"/>
            <a:ext cx="9173648" cy="1296637"/>
          </a:xfrm>
          <a:prstGeom prst="rect">
            <a:avLst/>
          </a:prstGeom>
          <a:noFill/>
        </p:spPr>
        <p:txBody>
          <a:bodyPr wrap="square" rtlCol="0">
            <a:spAutoFit/>
          </a:bodyPr>
          <a:lstStyle/>
          <a:p>
            <a:pPr indent="457200">
              <a:lnSpc>
                <a:spcPct val="150000"/>
              </a:lnSpc>
            </a:pPr>
            <a:r>
              <a:rPr lang="zh-CN" altLang="en-US"/>
              <a:t>（</a:t>
            </a:r>
            <a:r>
              <a:rPr lang="en-US" altLang="zh-CN"/>
              <a:t>4</a:t>
            </a:r>
            <a:r>
              <a:rPr lang="zh-CN" altLang="en-US"/>
              <a:t>）其他</a:t>
            </a:r>
          </a:p>
          <a:p>
            <a:pPr indent="457200">
              <a:lnSpc>
                <a:spcPct val="150000"/>
              </a:lnSpc>
            </a:pPr>
            <a:r>
              <a:rPr lang="zh-CN" altLang="en-US"/>
              <a:t>“标准”材质还可以通过高光控件组控制表面接受高光的强度和范围，也可以通过其他选项组制作特殊的效果，如线框等。</a:t>
            </a:r>
            <a:endParaRPr lang="zh-CN" altLang="en-US" dirty="0"/>
          </a:p>
        </p:txBody>
      </p:sp>
      <p:pic>
        <p:nvPicPr>
          <p:cNvPr id="2" name="图片 1">
            <a:extLst>
              <a:ext uri="{FF2B5EF4-FFF2-40B4-BE49-F238E27FC236}">
                <a16:creationId xmlns:a16="http://schemas.microsoft.com/office/drawing/2014/main" id="{40041D1C-4DED-4053-88C2-B29DC7B13023}"/>
              </a:ext>
            </a:extLst>
          </p:cNvPr>
          <p:cNvPicPr>
            <a:picLocks noChangeAspect="1"/>
          </p:cNvPicPr>
          <p:nvPr/>
        </p:nvPicPr>
        <p:blipFill>
          <a:blip r:embed="rId2"/>
          <a:stretch>
            <a:fillRect/>
          </a:stretch>
        </p:blipFill>
        <p:spPr>
          <a:xfrm>
            <a:off x="4085439" y="3217816"/>
            <a:ext cx="3632415" cy="2876348"/>
          </a:xfrm>
          <a:prstGeom prst="rect">
            <a:avLst/>
          </a:prstGeom>
        </p:spPr>
      </p:pic>
    </p:spTree>
    <p:extLst>
      <p:ext uri="{BB962C8B-B14F-4D97-AF65-F5344CB8AC3E}">
        <p14:creationId xmlns:p14="http://schemas.microsoft.com/office/powerpoint/2010/main" val="2247559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433025" y="1189388"/>
            <a:ext cx="9325949" cy="1296637"/>
          </a:xfrm>
          <a:prstGeom prst="rect">
            <a:avLst/>
          </a:prstGeom>
          <a:noFill/>
        </p:spPr>
        <p:txBody>
          <a:bodyPr wrap="square" rtlCol="0">
            <a:spAutoFit/>
          </a:bodyPr>
          <a:lstStyle/>
          <a:p>
            <a:pPr indent="457200">
              <a:lnSpc>
                <a:spcPct val="150000"/>
              </a:lnSpc>
            </a:pPr>
            <a:r>
              <a:rPr lang="en-US" altLang="zh-CN" b="1" dirty="0"/>
              <a:t>4.2.2  </a:t>
            </a:r>
            <a:r>
              <a:rPr lang="en-US" altLang="zh-CN" b="1" dirty="0" err="1"/>
              <a:t>Ink’n</a:t>
            </a:r>
            <a:r>
              <a:rPr lang="en-US" altLang="zh-CN" b="1" dirty="0"/>
              <a:t> Paint</a:t>
            </a:r>
            <a:r>
              <a:rPr lang="zh-CN" altLang="en-US" b="1" dirty="0"/>
              <a:t>材质</a:t>
            </a:r>
          </a:p>
          <a:p>
            <a:pPr indent="457200">
              <a:lnSpc>
                <a:spcPct val="150000"/>
              </a:lnSpc>
            </a:pPr>
            <a:r>
              <a:rPr lang="en-US" altLang="zh-CN" dirty="0" err="1"/>
              <a:t>Ink’n</a:t>
            </a:r>
            <a:r>
              <a:rPr lang="en-US" altLang="zh-CN" dirty="0"/>
              <a:t> Paint</a:t>
            </a:r>
            <a:r>
              <a:rPr lang="zh-CN" altLang="en-US" dirty="0"/>
              <a:t>材质可以提供带有墨水边界的平面明暗处理，常用来模拟卡通动画的材质效果。</a:t>
            </a:r>
          </a:p>
        </p:txBody>
      </p:sp>
      <p:pic>
        <p:nvPicPr>
          <p:cNvPr id="3" name="图片 2">
            <a:extLst>
              <a:ext uri="{FF2B5EF4-FFF2-40B4-BE49-F238E27FC236}">
                <a16:creationId xmlns:a16="http://schemas.microsoft.com/office/drawing/2014/main" id="{FABB1FE1-52F1-493A-AA81-729824E9BFB1}"/>
              </a:ext>
            </a:extLst>
          </p:cNvPr>
          <p:cNvPicPr>
            <a:picLocks noChangeAspect="1"/>
          </p:cNvPicPr>
          <p:nvPr/>
        </p:nvPicPr>
        <p:blipFill>
          <a:blip r:embed="rId2"/>
          <a:stretch>
            <a:fillRect/>
          </a:stretch>
        </p:blipFill>
        <p:spPr>
          <a:xfrm>
            <a:off x="3424085" y="2773598"/>
            <a:ext cx="5343828" cy="3196755"/>
          </a:xfrm>
          <a:prstGeom prst="rect">
            <a:avLst/>
          </a:prstGeom>
        </p:spPr>
      </p:pic>
    </p:spTree>
    <p:extLst>
      <p:ext uri="{BB962C8B-B14F-4D97-AF65-F5344CB8AC3E}">
        <p14:creationId xmlns:p14="http://schemas.microsoft.com/office/powerpoint/2010/main" val="1676309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317094" y="1220999"/>
            <a:ext cx="9411381" cy="881139"/>
          </a:xfrm>
          <a:prstGeom prst="rect">
            <a:avLst/>
          </a:prstGeom>
          <a:noFill/>
        </p:spPr>
        <p:txBody>
          <a:bodyPr wrap="square" rtlCol="0">
            <a:spAutoFit/>
          </a:bodyPr>
          <a:lstStyle/>
          <a:p>
            <a:pPr indent="457200">
              <a:lnSpc>
                <a:spcPct val="150000"/>
              </a:lnSpc>
            </a:pPr>
            <a:r>
              <a:rPr lang="zh-CN" altLang="en-US" dirty="0"/>
              <a:t>该材质的参数面板包括“基本材质扩展”、“绘图控制”、“墨水控制”、“超级采样</a:t>
            </a:r>
            <a:r>
              <a:rPr lang="en-US" altLang="zh-CN" dirty="0"/>
              <a:t>/</a:t>
            </a:r>
            <a:r>
              <a:rPr lang="zh-CN" altLang="en-US" dirty="0"/>
              <a:t>抗锯齿”四个。下面介绍较为常用的两个参数面板。</a:t>
            </a:r>
          </a:p>
        </p:txBody>
      </p:sp>
      <p:pic>
        <p:nvPicPr>
          <p:cNvPr id="3" name="图片 2">
            <a:extLst>
              <a:ext uri="{FF2B5EF4-FFF2-40B4-BE49-F238E27FC236}">
                <a16:creationId xmlns:a16="http://schemas.microsoft.com/office/drawing/2014/main" id="{99D2AB47-7B45-486B-9980-87D5AEEFEA35}"/>
              </a:ext>
            </a:extLst>
          </p:cNvPr>
          <p:cNvPicPr>
            <a:picLocks noChangeAspect="1"/>
          </p:cNvPicPr>
          <p:nvPr/>
        </p:nvPicPr>
        <p:blipFill>
          <a:blip r:embed="rId2"/>
          <a:stretch>
            <a:fillRect/>
          </a:stretch>
        </p:blipFill>
        <p:spPr>
          <a:xfrm>
            <a:off x="1733293" y="2262462"/>
            <a:ext cx="8725413" cy="3975408"/>
          </a:xfrm>
          <a:prstGeom prst="rect">
            <a:avLst/>
          </a:prstGeom>
        </p:spPr>
      </p:pic>
    </p:spTree>
    <p:extLst>
      <p:ext uri="{BB962C8B-B14F-4D97-AF65-F5344CB8AC3E}">
        <p14:creationId xmlns:p14="http://schemas.microsoft.com/office/powerpoint/2010/main" val="2486480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1073671"/>
            <a:ext cx="8055727" cy="1296637"/>
          </a:xfrm>
          <a:prstGeom prst="rect">
            <a:avLst/>
          </a:prstGeom>
          <a:noFill/>
        </p:spPr>
        <p:txBody>
          <a:bodyPr wrap="square" rtlCol="0">
            <a:spAutoFit/>
          </a:bodyPr>
          <a:lstStyle/>
          <a:p>
            <a:pPr indent="457200">
              <a:lnSpc>
                <a:spcPct val="150000"/>
              </a:lnSpc>
            </a:pPr>
            <a:r>
              <a:rPr lang="en-US" altLang="zh-CN" b="1" dirty="0"/>
              <a:t>4.2.3  </a:t>
            </a:r>
            <a:r>
              <a:rPr lang="zh-CN" altLang="en-US" b="1" dirty="0"/>
              <a:t>物理材质</a:t>
            </a:r>
          </a:p>
          <a:p>
            <a:pPr indent="457200">
              <a:lnSpc>
                <a:spcPct val="150000"/>
              </a:lnSpc>
            </a:pPr>
            <a:r>
              <a:rPr lang="zh-CN" altLang="en-US" dirty="0"/>
              <a:t>“物理材质”多用于建筑设计中，可以提供非常逼真的效果。“物理材质”可以与光度学灯光和光能传递一起使用。其主要参数设置面板。</a:t>
            </a:r>
          </a:p>
        </p:txBody>
      </p:sp>
      <p:pic>
        <p:nvPicPr>
          <p:cNvPr id="2" name="图片 1">
            <a:extLst>
              <a:ext uri="{FF2B5EF4-FFF2-40B4-BE49-F238E27FC236}">
                <a16:creationId xmlns:a16="http://schemas.microsoft.com/office/drawing/2014/main" id="{F15B2590-D70C-47F7-8DBC-CD9334981F18}"/>
              </a:ext>
            </a:extLst>
          </p:cNvPr>
          <p:cNvPicPr>
            <a:picLocks noChangeAspect="1"/>
          </p:cNvPicPr>
          <p:nvPr/>
        </p:nvPicPr>
        <p:blipFill>
          <a:blip r:embed="rId2"/>
          <a:stretch>
            <a:fillRect/>
          </a:stretch>
        </p:blipFill>
        <p:spPr>
          <a:xfrm>
            <a:off x="4320330" y="3289218"/>
            <a:ext cx="3301618" cy="2975898"/>
          </a:xfrm>
          <a:prstGeom prst="rect">
            <a:avLst/>
          </a:prstGeom>
        </p:spPr>
      </p:pic>
    </p:spTree>
    <p:extLst>
      <p:ext uri="{BB962C8B-B14F-4D97-AF65-F5344CB8AC3E}">
        <p14:creationId xmlns:p14="http://schemas.microsoft.com/office/powerpoint/2010/main" val="2282708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6" y="811473"/>
            <a:ext cx="9405679" cy="1712135"/>
          </a:xfrm>
          <a:prstGeom prst="rect">
            <a:avLst/>
          </a:prstGeom>
          <a:noFill/>
        </p:spPr>
        <p:txBody>
          <a:bodyPr wrap="square" rtlCol="0">
            <a:spAutoFit/>
          </a:bodyPr>
          <a:lstStyle/>
          <a:p>
            <a:pPr indent="457200">
              <a:lnSpc>
                <a:spcPct val="150000"/>
              </a:lnSpc>
            </a:pPr>
            <a:r>
              <a:rPr lang="en-US" altLang="zh-CN" b="1" dirty="0"/>
              <a:t>4.2.4  </a:t>
            </a:r>
            <a:r>
              <a:rPr lang="zh-CN" altLang="en-US" b="1" dirty="0"/>
              <a:t>混合材质</a:t>
            </a:r>
          </a:p>
          <a:p>
            <a:pPr indent="457200">
              <a:lnSpc>
                <a:spcPct val="150000"/>
              </a:lnSpc>
            </a:pPr>
            <a:r>
              <a:rPr lang="zh-CN" altLang="en-US" dirty="0"/>
              <a:t>混合材质是指在曲面的单个面上将两种材质进行混合。用户可以通过设置“混合量”参数来控制材质的混合程度，它能够实现两种材质之间的无缝混合，常用于制作诸如花纹玻璃、烫金不了等材质表现。</a:t>
            </a:r>
          </a:p>
        </p:txBody>
      </p:sp>
      <p:pic>
        <p:nvPicPr>
          <p:cNvPr id="2" name="图片 1">
            <a:extLst>
              <a:ext uri="{FF2B5EF4-FFF2-40B4-BE49-F238E27FC236}">
                <a16:creationId xmlns:a16="http://schemas.microsoft.com/office/drawing/2014/main" id="{129776E4-FB81-42F9-A3DF-DC1A443350BB}"/>
              </a:ext>
            </a:extLst>
          </p:cNvPr>
          <p:cNvPicPr>
            <a:picLocks noChangeAspect="1"/>
          </p:cNvPicPr>
          <p:nvPr/>
        </p:nvPicPr>
        <p:blipFill>
          <a:blip r:embed="rId2"/>
          <a:stretch>
            <a:fillRect/>
          </a:stretch>
        </p:blipFill>
        <p:spPr>
          <a:xfrm>
            <a:off x="4228052" y="3160102"/>
            <a:ext cx="3898967" cy="3088120"/>
          </a:xfrm>
          <a:prstGeom prst="rect">
            <a:avLst/>
          </a:prstGeom>
        </p:spPr>
      </p:pic>
    </p:spTree>
    <p:extLst>
      <p:ext uri="{BB962C8B-B14F-4D97-AF65-F5344CB8AC3E}">
        <p14:creationId xmlns:p14="http://schemas.microsoft.com/office/powerpoint/2010/main" val="3314723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712135"/>
          </a:xfrm>
          <a:prstGeom prst="rect">
            <a:avLst/>
          </a:prstGeom>
          <a:noFill/>
        </p:spPr>
        <p:txBody>
          <a:bodyPr wrap="square" rtlCol="0">
            <a:spAutoFit/>
          </a:bodyPr>
          <a:lstStyle/>
          <a:p>
            <a:pPr indent="457200">
              <a:lnSpc>
                <a:spcPct val="150000"/>
              </a:lnSpc>
            </a:pPr>
            <a:r>
              <a:rPr lang="en-US" altLang="zh-CN" b="1" dirty="0"/>
              <a:t>4.2.5  </a:t>
            </a:r>
            <a:r>
              <a:rPr lang="zh-CN" altLang="en-US" b="1" dirty="0"/>
              <a:t>多维</a:t>
            </a:r>
            <a:r>
              <a:rPr lang="en-US" altLang="zh-CN" b="1" dirty="0"/>
              <a:t>/</a:t>
            </a:r>
            <a:r>
              <a:rPr lang="zh-CN" altLang="en-US" b="1" dirty="0"/>
              <a:t>子对象材质</a:t>
            </a:r>
          </a:p>
          <a:p>
            <a:pPr indent="457200">
              <a:lnSpc>
                <a:spcPct val="150000"/>
              </a:lnSpc>
            </a:pPr>
            <a:r>
              <a:rPr lang="zh-CN" altLang="en-US" dirty="0"/>
              <a:t>“多维</a:t>
            </a:r>
            <a:r>
              <a:rPr lang="en-US" altLang="zh-CN" dirty="0"/>
              <a:t>/</a:t>
            </a:r>
            <a:r>
              <a:rPr lang="zh-CN" altLang="en-US" dirty="0"/>
              <a:t>子对象”材质是将多个材质组合到一个材质当中，将物体设置不同的</a:t>
            </a:r>
            <a:r>
              <a:rPr lang="en-US" altLang="zh-CN" dirty="0"/>
              <a:t>ID</a:t>
            </a:r>
            <a:r>
              <a:rPr lang="zh-CN" altLang="en-US" dirty="0"/>
              <a:t>后，使材质根据对应的</a:t>
            </a:r>
            <a:r>
              <a:rPr lang="en-US" altLang="zh-CN" dirty="0"/>
              <a:t>ID</a:t>
            </a:r>
            <a:r>
              <a:rPr lang="zh-CN" altLang="en-US" dirty="0"/>
              <a:t>号赋予到指定物体区域上，该材质常被用于包含许多贴图的复杂物体上。在使用多维</a:t>
            </a:r>
            <a:r>
              <a:rPr lang="en-US" altLang="zh-CN" dirty="0"/>
              <a:t>/</a:t>
            </a:r>
            <a:r>
              <a:rPr lang="zh-CN" altLang="en-US" dirty="0"/>
              <a:t>子对象后，参数卷展栏。</a:t>
            </a:r>
          </a:p>
        </p:txBody>
      </p:sp>
      <p:pic>
        <p:nvPicPr>
          <p:cNvPr id="3" name="图片 2">
            <a:extLst>
              <a:ext uri="{FF2B5EF4-FFF2-40B4-BE49-F238E27FC236}">
                <a16:creationId xmlns:a16="http://schemas.microsoft.com/office/drawing/2014/main" id="{5BFB7C78-BD84-4AB3-AC51-1BD5B79EEB5A}"/>
              </a:ext>
            </a:extLst>
          </p:cNvPr>
          <p:cNvPicPr>
            <a:picLocks noChangeAspect="1"/>
          </p:cNvPicPr>
          <p:nvPr/>
        </p:nvPicPr>
        <p:blipFill>
          <a:blip r:embed="rId2"/>
          <a:stretch>
            <a:fillRect/>
          </a:stretch>
        </p:blipFill>
        <p:spPr>
          <a:xfrm>
            <a:off x="4022911" y="3352965"/>
            <a:ext cx="4146178" cy="2875860"/>
          </a:xfrm>
          <a:prstGeom prst="rect">
            <a:avLst/>
          </a:prstGeom>
        </p:spPr>
      </p:pic>
    </p:spTree>
    <p:extLst>
      <p:ext uri="{BB962C8B-B14F-4D97-AF65-F5344CB8AC3E}">
        <p14:creationId xmlns:p14="http://schemas.microsoft.com/office/powerpoint/2010/main" val="664482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69883" cy="1712135"/>
          </a:xfrm>
          <a:prstGeom prst="rect">
            <a:avLst/>
          </a:prstGeom>
          <a:noFill/>
        </p:spPr>
        <p:txBody>
          <a:bodyPr wrap="square" rtlCol="0">
            <a:spAutoFit/>
          </a:bodyPr>
          <a:lstStyle/>
          <a:p>
            <a:pPr indent="457200">
              <a:lnSpc>
                <a:spcPct val="150000"/>
              </a:lnSpc>
            </a:pPr>
            <a:r>
              <a:rPr lang="en-US" altLang="zh-CN" b="1" dirty="0"/>
              <a:t>4.2.6  </a:t>
            </a:r>
            <a:r>
              <a:rPr lang="zh-CN" altLang="en-US" b="1" dirty="0"/>
              <a:t>顶</a:t>
            </a:r>
            <a:r>
              <a:rPr lang="en-US" altLang="zh-CN" b="1" dirty="0"/>
              <a:t>/</a:t>
            </a:r>
            <a:r>
              <a:rPr lang="zh-CN" altLang="en-US" b="1" dirty="0"/>
              <a:t>底材质</a:t>
            </a:r>
          </a:p>
          <a:p>
            <a:pPr indent="457200">
              <a:lnSpc>
                <a:spcPct val="150000"/>
              </a:lnSpc>
            </a:pPr>
            <a:r>
              <a:rPr lang="zh-CN" altLang="en-US" b="1" dirty="0"/>
              <a:t>使用“顶</a:t>
            </a:r>
            <a:r>
              <a:rPr lang="en-US" altLang="zh-CN" b="1" dirty="0"/>
              <a:t>/</a:t>
            </a:r>
            <a:r>
              <a:rPr lang="zh-CN" altLang="en-US" b="1" dirty="0"/>
              <a:t>底”材质可以为对象的顶部和底部指定两个不同的材质，并允许将两种材质混合在一起，得到类似“双面”材质的效果。“顶</a:t>
            </a:r>
            <a:r>
              <a:rPr lang="en-US" altLang="zh-CN" b="1" dirty="0"/>
              <a:t>/</a:t>
            </a:r>
            <a:r>
              <a:rPr lang="zh-CN" altLang="en-US" b="1" dirty="0"/>
              <a:t>底”材质参数提供了访问子材质、混合、坐标等参数，其参数卷展栏。</a:t>
            </a:r>
          </a:p>
        </p:txBody>
      </p:sp>
      <p:pic>
        <p:nvPicPr>
          <p:cNvPr id="3" name="图片 2">
            <a:extLst>
              <a:ext uri="{FF2B5EF4-FFF2-40B4-BE49-F238E27FC236}">
                <a16:creationId xmlns:a16="http://schemas.microsoft.com/office/drawing/2014/main" id="{8529ED27-36FC-4B94-89B0-49C78314CE9A}"/>
              </a:ext>
            </a:extLst>
          </p:cNvPr>
          <p:cNvPicPr>
            <a:picLocks noChangeAspect="1"/>
          </p:cNvPicPr>
          <p:nvPr/>
        </p:nvPicPr>
        <p:blipFill>
          <a:blip r:embed="rId2"/>
          <a:stretch>
            <a:fillRect/>
          </a:stretch>
        </p:blipFill>
        <p:spPr>
          <a:xfrm>
            <a:off x="3388322" y="3168750"/>
            <a:ext cx="5309063" cy="3201054"/>
          </a:xfrm>
          <a:prstGeom prst="rect">
            <a:avLst/>
          </a:prstGeom>
        </p:spPr>
      </p:pic>
    </p:spTree>
    <p:extLst>
      <p:ext uri="{BB962C8B-B14F-4D97-AF65-F5344CB8AC3E}">
        <p14:creationId xmlns:p14="http://schemas.microsoft.com/office/powerpoint/2010/main" val="3072288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5695" y="1335460"/>
            <a:ext cx="8100610" cy="1296637"/>
          </a:xfrm>
          <a:prstGeom prst="rect">
            <a:avLst/>
          </a:prstGeom>
          <a:noFill/>
        </p:spPr>
        <p:txBody>
          <a:bodyPr wrap="square" rtlCol="0">
            <a:spAutoFit/>
          </a:bodyPr>
          <a:lstStyle/>
          <a:p>
            <a:pPr indent="457200">
              <a:lnSpc>
                <a:spcPct val="150000"/>
              </a:lnSpc>
            </a:pPr>
            <a:r>
              <a:rPr lang="en-US" altLang="zh-CN" b="1" dirty="0"/>
              <a:t>4.2.7  </a:t>
            </a:r>
            <a:r>
              <a:rPr lang="en-US" altLang="zh-CN" b="1" dirty="0" err="1"/>
              <a:t>VrayMtl</a:t>
            </a:r>
            <a:r>
              <a:rPr lang="zh-CN" altLang="en-US" b="1" dirty="0"/>
              <a:t>材质</a:t>
            </a:r>
          </a:p>
          <a:p>
            <a:pPr indent="457200">
              <a:lnSpc>
                <a:spcPct val="150000"/>
              </a:lnSpc>
            </a:pPr>
            <a:r>
              <a:rPr lang="zh-CN" altLang="en-US" dirty="0"/>
              <a:t>在选择</a:t>
            </a:r>
            <a:r>
              <a:rPr lang="en-US" altLang="zh-CN" dirty="0" err="1"/>
              <a:t>VRayMtl</a:t>
            </a:r>
            <a:r>
              <a:rPr lang="zh-CN" altLang="en-US" dirty="0"/>
              <a:t>材质之后，材质编辑器上的基本参数界面也会随之变换为</a:t>
            </a:r>
            <a:r>
              <a:rPr lang="en-US" altLang="zh-CN" dirty="0" err="1"/>
              <a:t>VRay</a:t>
            </a:r>
            <a:r>
              <a:rPr lang="zh-CN" altLang="en-US" dirty="0"/>
              <a:t>基本参数界面。</a:t>
            </a:r>
          </a:p>
        </p:txBody>
      </p:sp>
      <p:pic>
        <p:nvPicPr>
          <p:cNvPr id="3" name="图片 2">
            <a:extLst>
              <a:ext uri="{FF2B5EF4-FFF2-40B4-BE49-F238E27FC236}">
                <a16:creationId xmlns:a16="http://schemas.microsoft.com/office/drawing/2014/main" id="{1E66F03B-3563-405E-AEF3-43EC57912363}"/>
              </a:ext>
            </a:extLst>
          </p:cNvPr>
          <p:cNvPicPr>
            <a:picLocks noChangeAspect="1"/>
          </p:cNvPicPr>
          <p:nvPr/>
        </p:nvPicPr>
        <p:blipFill>
          <a:blip r:embed="rId2"/>
          <a:stretch>
            <a:fillRect/>
          </a:stretch>
        </p:blipFill>
        <p:spPr>
          <a:xfrm>
            <a:off x="5004633" y="2632097"/>
            <a:ext cx="2734282" cy="3686518"/>
          </a:xfrm>
          <a:prstGeom prst="rect">
            <a:avLst/>
          </a:prstGeom>
        </p:spPr>
      </p:pic>
    </p:spTree>
    <p:extLst>
      <p:ext uri="{BB962C8B-B14F-4D97-AF65-F5344CB8AC3E}">
        <p14:creationId xmlns:p14="http://schemas.microsoft.com/office/powerpoint/2010/main" val="1710854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846758"/>
            <a:ext cx="8100610" cy="1431289"/>
          </a:xfrm>
          <a:prstGeom prst="rect">
            <a:avLst/>
          </a:prstGeom>
          <a:noFill/>
        </p:spPr>
        <p:txBody>
          <a:bodyPr wrap="square" rtlCol="0">
            <a:spAutoFit/>
          </a:bodyPr>
          <a:lstStyle/>
          <a:p>
            <a:pPr indent="457200" algn="ctr">
              <a:lnSpc>
                <a:spcPct val="200000"/>
              </a:lnSpc>
            </a:pPr>
            <a:r>
              <a:rPr lang="zh-CN" altLang="en-US" sz="2800" b="1" dirty="0"/>
              <a:t>上手操作：制作项链材质</a:t>
            </a:r>
            <a:endParaRPr lang="en-US" altLang="zh-CN" sz="2800" b="1" dirty="0"/>
          </a:p>
          <a:p>
            <a:pPr indent="457200">
              <a:lnSpc>
                <a:spcPct val="200000"/>
              </a:lnSpc>
            </a:pPr>
            <a:r>
              <a:rPr lang="zh-CN" altLang="en-US" dirty="0"/>
              <a:t>利用</a:t>
            </a:r>
            <a:r>
              <a:rPr lang="en-US" altLang="zh-CN" dirty="0" err="1"/>
              <a:t>VRayMtl</a:t>
            </a:r>
            <a:r>
              <a:rPr lang="zh-CN" altLang="en-US" dirty="0"/>
              <a:t>材质制作一个宝石项链的材质效果。</a:t>
            </a:r>
          </a:p>
        </p:txBody>
      </p:sp>
      <p:pic>
        <p:nvPicPr>
          <p:cNvPr id="11" name="图片 10">
            <a:extLst>
              <a:ext uri="{FF2B5EF4-FFF2-40B4-BE49-F238E27FC236}">
                <a16:creationId xmlns:a16="http://schemas.microsoft.com/office/drawing/2014/main" id="{93041637-9B2E-4B07-9C0D-94012278D6D6}"/>
              </a:ext>
            </a:extLst>
          </p:cNvPr>
          <p:cNvPicPr>
            <a:picLocks noChangeAspect="1"/>
          </p:cNvPicPr>
          <p:nvPr/>
        </p:nvPicPr>
        <p:blipFill>
          <a:blip r:embed="rId2"/>
          <a:stretch>
            <a:fillRect/>
          </a:stretch>
        </p:blipFill>
        <p:spPr>
          <a:xfrm>
            <a:off x="2021746" y="3142138"/>
            <a:ext cx="8415430" cy="2875632"/>
          </a:xfrm>
          <a:prstGeom prst="rect">
            <a:avLst/>
          </a:prstGeom>
        </p:spPr>
      </p:pic>
    </p:spTree>
    <p:extLst>
      <p:ext uri="{BB962C8B-B14F-4D97-AF65-F5344CB8AC3E}">
        <p14:creationId xmlns:p14="http://schemas.microsoft.com/office/powerpoint/2010/main" val="385804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4.2.8  </a:t>
            </a:r>
            <a:r>
              <a:rPr lang="en-US" altLang="zh-CN" b="1" dirty="0" err="1"/>
              <a:t>Vray</a:t>
            </a:r>
            <a:r>
              <a:rPr lang="zh-CN" altLang="en-US" b="1" dirty="0"/>
              <a:t>灯光材质</a:t>
            </a:r>
          </a:p>
          <a:p>
            <a:pPr indent="457200">
              <a:lnSpc>
                <a:spcPct val="150000"/>
              </a:lnSpc>
            </a:pPr>
            <a:r>
              <a:rPr lang="en-US" altLang="zh-CN" dirty="0" err="1"/>
              <a:t>VRay</a:t>
            </a:r>
            <a:r>
              <a:rPr lang="zh-CN" altLang="en-US" dirty="0"/>
              <a:t>灯光材质可以模拟物体发光发亮的效果，常用来制作顶棚等待、霓虹灯、火焰等效果，如图</a:t>
            </a:r>
            <a:r>
              <a:rPr lang="en-US" altLang="zh-CN" dirty="0"/>
              <a:t>4-25</a:t>
            </a:r>
            <a:r>
              <a:rPr lang="zh-CN" altLang="en-US" dirty="0"/>
              <a:t>所示。其“参数”卷展栏。</a:t>
            </a:r>
          </a:p>
        </p:txBody>
      </p:sp>
      <p:pic>
        <p:nvPicPr>
          <p:cNvPr id="2" name="图片 1">
            <a:extLst>
              <a:ext uri="{FF2B5EF4-FFF2-40B4-BE49-F238E27FC236}">
                <a16:creationId xmlns:a16="http://schemas.microsoft.com/office/drawing/2014/main" id="{5B695BD1-BE1A-4620-AEEC-9982C9570B9F}"/>
              </a:ext>
            </a:extLst>
          </p:cNvPr>
          <p:cNvPicPr>
            <a:picLocks noChangeAspect="1"/>
          </p:cNvPicPr>
          <p:nvPr/>
        </p:nvPicPr>
        <p:blipFill>
          <a:blip r:embed="rId2"/>
          <a:stretch>
            <a:fillRect/>
          </a:stretch>
        </p:blipFill>
        <p:spPr>
          <a:xfrm>
            <a:off x="2121184" y="2874417"/>
            <a:ext cx="8269029" cy="2825605"/>
          </a:xfrm>
          <a:prstGeom prst="rect">
            <a:avLst/>
          </a:prstGeom>
        </p:spPr>
      </p:pic>
    </p:spTree>
    <p:extLst>
      <p:ext uri="{BB962C8B-B14F-4D97-AF65-F5344CB8AC3E}">
        <p14:creationId xmlns:p14="http://schemas.microsoft.com/office/powerpoint/2010/main" val="479450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02275" y="1922223"/>
            <a:ext cx="9235866" cy="1712135"/>
          </a:xfrm>
          <a:prstGeom prst="rect">
            <a:avLst/>
          </a:prstGeom>
          <a:noFill/>
        </p:spPr>
        <p:txBody>
          <a:bodyPr wrap="square" rtlCol="0">
            <a:spAutoFit/>
          </a:bodyPr>
          <a:lstStyle/>
          <a:p>
            <a:pPr indent="457200">
              <a:lnSpc>
                <a:spcPct val="150000"/>
              </a:lnSpc>
            </a:pPr>
            <a:r>
              <a:rPr lang="zh-CN" altLang="en-US"/>
              <a:t>材质是描述对象如何反射或透射灯光的属性，并模拟真实纹理，通过设置材质可以将三维模型的质地、颜色等效果与现实生活的物体质感相对应，达到逼真的效果。本章将对</a:t>
            </a:r>
            <a:r>
              <a:rPr lang="en-US" altLang="zh-CN"/>
              <a:t>3ds max</a:t>
            </a:r>
            <a:r>
              <a:rPr lang="zh-CN" altLang="en-US"/>
              <a:t>中的材质与贴图进行系统的介绍，通过学习读者可以掌握</a:t>
            </a:r>
            <a:r>
              <a:rPr lang="en-US" altLang="zh-CN"/>
              <a:t>3ds max</a:t>
            </a:r>
            <a:r>
              <a:rPr lang="zh-CN" altLang="en-US"/>
              <a:t>中各种常用材质和贴图的使用，从而设置出符合要求的材质效果。</a:t>
            </a:r>
            <a:endParaRPr lang="zh-CN" altLang="en-US" dirty="0"/>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4.2.9  VRay2sidedMtl</a:t>
            </a:r>
            <a:r>
              <a:rPr lang="zh-CN" altLang="en-US" b="1" dirty="0"/>
              <a:t>材质</a:t>
            </a:r>
          </a:p>
          <a:p>
            <a:pPr indent="457200">
              <a:lnSpc>
                <a:spcPct val="150000"/>
              </a:lnSpc>
            </a:pPr>
            <a:r>
              <a:rPr lang="en-US" altLang="zh-CN" dirty="0"/>
              <a:t>VRay2sidedMtl</a:t>
            </a:r>
            <a:r>
              <a:rPr lang="zh-CN" altLang="en-US" dirty="0"/>
              <a:t>材质可以模拟双面材质效果，与</a:t>
            </a:r>
            <a:r>
              <a:rPr lang="en-US" altLang="zh-CN" dirty="0"/>
              <a:t>3ds max</a:t>
            </a:r>
            <a:r>
              <a:rPr lang="zh-CN" altLang="en-US" dirty="0"/>
              <a:t>自带的双面材质类似。其参数面板。</a:t>
            </a:r>
          </a:p>
        </p:txBody>
      </p:sp>
      <p:pic>
        <p:nvPicPr>
          <p:cNvPr id="3" name="图片 2">
            <a:extLst>
              <a:ext uri="{FF2B5EF4-FFF2-40B4-BE49-F238E27FC236}">
                <a16:creationId xmlns:a16="http://schemas.microsoft.com/office/drawing/2014/main" id="{C9AEAF0E-831F-4880-B814-2B1D5A42CB4E}"/>
              </a:ext>
            </a:extLst>
          </p:cNvPr>
          <p:cNvPicPr>
            <a:picLocks noChangeAspect="1"/>
          </p:cNvPicPr>
          <p:nvPr/>
        </p:nvPicPr>
        <p:blipFill>
          <a:blip r:embed="rId2"/>
          <a:stretch>
            <a:fillRect/>
          </a:stretch>
        </p:blipFill>
        <p:spPr>
          <a:xfrm>
            <a:off x="3137482" y="3126620"/>
            <a:ext cx="5796916" cy="2242428"/>
          </a:xfrm>
          <a:prstGeom prst="rect">
            <a:avLst/>
          </a:prstGeom>
        </p:spPr>
      </p:pic>
    </p:spTree>
    <p:extLst>
      <p:ext uri="{BB962C8B-B14F-4D97-AF65-F5344CB8AC3E}">
        <p14:creationId xmlns:p14="http://schemas.microsoft.com/office/powerpoint/2010/main" val="3542321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61008" y="3918327"/>
            <a:ext cx="3877985" cy="830997"/>
          </a:xfrm>
          <a:prstGeom prst="rect">
            <a:avLst/>
          </a:prstGeom>
        </p:spPr>
        <p:txBody>
          <a:bodyPr wrap="none">
            <a:spAutoFit/>
          </a:bodyPr>
          <a:lstStyle/>
          <a:p>
            <a:pPr algn="ctr"/>
            <a:r>
              <a:rPr lang="zh-CN" altLang="en-US" sz="4800" b="1"/>
              <a:t>常用贴图类型</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127634"/>
          </a:xfrm>
          <a:prstGeom prst="rect">
            <a:avLst/>
          </a:prstGeom>
          <a:noFill/>
        </p:spPr>
        <p:txBody>
          <a:bodyPr wrap="square" rtlCol="0">
            <a:spAutoFit/>
          </a:bodyPr>
          <a:lstStyle/>
          <a:p>
            <a:pPr indent="457200">
              <a:lnSpc>
                <a:spcPct val="150000"/>
              </a:lnSpc>
            </a:pPr>
            <a:r>
              <a:rPr lang="en-US" altLang="zh-CN" b="1" dirty="0"/>
              <a:t>4.3.1  </a:t>
            </a:r>
            <a:r>
              <a:rPr lang="zh-CN" altLang="en-US" b="1" dirty="0"/>
              <a:t>位图贴图</a:t>
            </a:r>
          </a:p>
          <a:p>
            <a:pPr indent="457200">
              <a:lnSpc>
                <a:spcPct val="150000"/>
              </a:lnSpc>
            </a:pPr>
            <a:r>
              <a:rPr lang="zh-CN" altLang="en-US" dirty="0"/>
              <a:t>位图是由彩色像素的固定矩阵生成的图像，支持多种图像格式，包括</a:t>
            </a:r>
            <a:r>
              <a:rPr lang="en-US" altLang="zh-CN" dirty="0"/>
              <a:t>JPG</a:t>
            </a:r>
            <a:r>
              <a:rPr lang="zh-CN" altLang="en-US" dirty="0"/>
              <a:t>、</a:t>
            </a:r>
            <a:r>
              <a:rPr lang="en-US" altLang="zh-CN" dirty="0"/>
              <a:t>TIF</a:t>
            </a:r>
            <a:r>
              <a:rPr lang="zh-CN" altLang="en-US" dirty="0"/>
              <a:t>、</a:t>
            </a:r>
            <a:r>
              <a:rPr lang="en-US" altLang="zh-CN" dirty="0"/>
              <a:t>AVI</a:t>
            </a:r>
            <a:r>
              <a:rPr lang="zh-CN" altLang="en-US" dirty="0"/>
              <a:t>、</a:t>
            </a:r>
            <a:r>
              <a:rPr lang="en-US" altLang="zh-CN" dirty="0"/>
              <a:t>TAG</a:t>
            </a:r>
            <a:r>
              <a:rPr lang="zh-CN" altLang="en-US" dirty="0"/>
              <a:t>等，可以用来创建多种材质，也可以使用动画或视频文件替代位图来创建动画材质。位图贴图的使用范围广泛，通常用在漫反射贴图通道、凹凸贴图通道、反射贴图通道、折射贴图通道中。其参数卷展栏。</a:t>
            </a:r>
          </a:p>
        </p:txBody>
      </p:sp>
      <p:pic>
        <p:nvPicPr>
          <p:cNvPr id="2" name="图片 1">
            <a:extLst>
              <a:ext uri="{FF2B5EF4-FFF2-40B4-BE49-F238E27FC236}">
                <a16:creationId xmlns:a16="http://schemas.microsoft.com/office/drawing/2014/main" id="{3A4441D7-631E-4451-846E-7C37E1490EBF}"/>
              </a:ext>
            </a:extLst>
          </p:cNvPr>
          <p:cNvPicPr>
            <a:picLocks noChangeAspect="1"/>
          </p:cNvPicPr>
          <p:nvPr/>
        </p:nvPicPr>
        <p:blipFill>
          <a:blip r:embed="rId2"/>
          <a:stretch>
            <a:fillRect/>
          </a:stretch>
        </p:blipFill>
        <p:spPr>
          <a:xfrm>
            <a:off x="2894202" y="3686177"/>
            <a:ext cx="6540686" cy="2482714"/>
          </a:xfrm>
          <a:prstGeom prst="rect">
            <a:avLst/>
          </a:prstGeom>
        </p:spPr>
      </p:pic>
    </p:spTree>
    <p:extLst>
      <p:ext uri="{BB962C8B-B14F-4D97-AF65-F5344CB8AC3E}">
        <p14:creationId xmlns:p14="http://schemas.microsoft.com/office/powerpoint/2010/main" val="1742571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846758"/>
            <a:ext cx="8100610" cy="1431289"/>
          </a:xfrm>
          <a:prstGeom prst="rect">
            <a:avLst/>
          </a:prstGeom>
          <a:noFill/>
        </p:spPr>
        <p:txBody>
          <a:bodyPr wrap="square" rtlCol="0">
            <a:spAutoFit/>
          </a:bodyPr>
          <a:lstStyle/>
          <a:p>
            <a:pPr indent="457200" algn="ctr">
              <a:lnSpc>
                <a:spcPct val="200000"/>
              </a:lnSpc>
            </a:pPr>
            <a:r>
              <a:rPr lang="zh-CN" altLang="en-US" sz="2800" b="1" dirty="0"/>
              <a:t>上手操作：制作游戏币材质</a:t>
            </a:r>
            <a:endParaRPr lang="en-US" altLang="zh-CN" sz="2800" b="1" dirty="0"/>
          </a:p>
          <a:p>
            <a:pPr indent="457200">
              <a:lnSpc>
                <a:spcPct val="200000"/>
              </a:lnSpc>
            </a:pPr>
            <a:r>
              <a:rPr lang="zh-CN" altLang="en-US" dirty="0"/>
              <a:t>本案例将简单介绍位图贴图的应用。</a:t>
            </a:r>
          </a:p>
        </p:txBody>
      </p:sp>
      <p:pic>
        <p:nvPicPr>
          <p:cNvPr id="11" name="图片 10">
            <a:extLst>
              <a:ext uri="{FF2B5EF4-FFF2-40B4-BE49-F238E27FC236}">
                <a16:creationId xmlns:a16="http://schemas.microsoft.com/office/drawing/2014/main" id="{8B74F30B-E98C-44D3-86A1-EAC3F69500C8}"/>
              </a:ext>
            </a:extLst>
          </p:cNvPr>
          <p:cNvPicPr>
            <a:picLocks noChangeAspect="1"/>
          </p:cNvPicPr>
          <p:nvPr/>
        </p:nvPicPr>
        <p:blipFill>
          <a:blip r:embed="rId2"/>
          <a:stretch>
            <a:fillRect/>
          </a:stretch>
        </p:blipFill>
        <p:spPr>
          <a:xfrm>
            <a:off x="2239860" y="3033524"/>
            <a:ext cx="8183968" cy="2796539"/>
          </a:xfrm>
          <a:prstGeom prst="rect">
            <a:avLst/>
          </a:prstGeom>
        </p:spPr>
      </p:pic>
    </p:spTree>
    <p:extLst>
      <p:ext uri="{BB962C8B-B14F-4D97-AF65-F5344CB8AC3E}">
        <p14:creationId xmlns:p14="http://schemas.microsoft.com/office/powerpoint/2010/main" val="165914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4.3.2  </a:t>
            </a:r>
            <a:r>
              <a:rPr lang="zh-CN" altLang="en-US" b="1" dirty="0"/>
              <a:t>衰减贴图</a:t>
            </a:r>
          </a:p>
          <a:p>
            <a:pPr indent="457200">
              <a:lnSpc>
                <a:spcPct val="150000"/>
              </a:lnSpc>
            </a:pPr>
            <a:r>
              <a:rPr lang="zh-CN" altLang="en-US" dirty="0"/>
              <a:t>衰减贴图可以模拟对象表面由深到浅或者由浅到深的过渡效果或者反射效果。在创建不透明的衰减效果时，衰减贴图提供了更大的灵活性。</a:t>
            </a:r>
          </a:p>
        </p:txBody>
      </p:sp>
      <p:pic>
        <p:nvPicPr>
          <p:cNvPr id="2" name="图片 1">
            <a:extLst>
              <a:ext uri="{FF2B5EF4-FFF2-40B4-BE49-F238E27FC236}">
                <a16:creationId xmlns:a16="http://schemas.microsoft.com/office/drawing/2014/main" id="{16E35558-57B8-4606-A18A-428A6DEAB7D7}"/>
              </a:ext>
            </a:extLst>
          </p:cNvPr>
          <p:cNvPicPr>
            <a:picLocks noChangeAspect="1"/>
          </p:cNvPicPr>
          <p:nvPr/>
        </p:nvPicPr>
        <p:blipFill>
          <a:blip r:embed="rId2"/>
          <a:stretch>
            <a:fillRect/>
          </a:stretch>
        </p:blipFill>
        <p:spPr>
          <a:xfrm>
            <a:off x="2541864" y="3215289"/>
            <a:ext cx="7335234" cy="2784309"/>
          </a:xfrm>
          <a:prstGeom prst="rect">
            <a:avLst/>
          </a:prstGeom>
        </p:spPr>
      </p:pic>
    </p:spTree>
    <p:extLst>
      <p:ext uri="{BB962C8B-B14F-4D97-AF65-F5344CB8AC3E}">
        <p14:creationId xmlns:p14="http://schemas.microsoft.com/office/powerpoint/2010/main" val="380091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712135"/>
          </a:xfrm>
          <a:prstGeom prst="rect">
            <a:avLst/>
          </a:prstGeom>
          <a:noFill/>
        </p:spPr>
        <p:txBody>
          <a:bodyPr wrap="square" rtlCol="0">
            <a:spAutoFit/>
          </a:bodyPr>
          <a:lstStyle/>
          <a:p>
            <a:pPr indent="457200">
              <a:lnSpc>
                <a:spcPct val="150000"/>
              </a:lnSpc>
            </a:pPr>
            <a:r>
              <a:rPr lang="en-US" altLang="zh-CN" b="1" dirty="0"/>
              <a:t>4.3.3  </a:t>
            </a:r>
            <a:r>
              <a:rPr lang="zh-CN" altLang="en-US" b="1" dirty="0"/>
              <a:t>渐变贴图</a:t>
            </a:r>
          </a:p>
          <a:p>
            <a:pPr indent="457200">
              <a:lnSpc>
                <a:spcPct val="150000"/>
              </a:lnSpc>
            </a:pPr>
            <a:r>
              <a:rPr lang="zh-CN" altLang="en-US" dirty="0"/>
              <a:t>渐变贴图可从一种颜色到另一种颜色进行色彩过渡，也可以为渐变颜色指定两种或三种选择，通过贴图了可以产生无线级别的渐变和图像嵌套效果。在参数面板中可以设置颜色参数、位置等。</a:t>
            </a:r>
          </a:p>
        </p:txBody>
      </p:sp>
      <p:pic>
        <p:nvPicPr>
          <p:cNvPr id="2" name="图片 1">
            <a:extLst>
              <a:ext uri="{FF2B5EF4-FFF2-40B4-BE49-F238E27FC236}">
                <a16:creationId xmlns:a16="http://schemas.microsoft.com/office/drawing/2014/main" id="{4847D789-AD3F-4DDF-A140-D6A01E220522}"/>
              </a:ext>
            </a:extLst>
          </p:cNvPr>
          <p:cNvPicPr>
            <a:picLocks noChangeAspect="1"/>
          </p:cNvPicPr>
          <p:nvPr/>
        </p:nvPicPr>
        <p:blipFill>
          <a:blip r:embed="rId2"/>
          <a:stretch>
            <a:fillRect/>
          </a:stretch>
        </p:blipFill>
        <p:spPr>
          <a:xfrm>
            <a:off x="2387506" y="3429000"/>
            <a:ext cx="7671017" cy="2621259"/>
          </a:xfrm>
          <a:prstGeom prst="rect">
            <a:avLst/>
          </a:prstGeom>
        </p:spPr>
      </p:pic>
    </p:spTree>
    <p:extLst>
      <p:ext uri="{BB962C8B-B14F-4D97-AF65-F5344CB8AC3E}">
        <p14:creationId xmlns:p14="http://schemas.microsoft.com/office/powerpoint/2010/main" val="4071647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712135"/>
          </a:xfrm>
          <a:prstGeom prst="rect">
            <a:avLst/>
          </a:prstGeom>
          <a:noFill/>
        </p:spPr>
        <p:txBody>
          <a:bodyPr wrap="square" rtlCol="0">
            <a:spAutoFit/>
          </a:bodyPr>
          <a:lstStyle/>
          <a:p>
            <a:pPr indent="457200">
              <a:lnSpc>
                <a:spcPct val="150000"/>
              </a:lnSpc>
            </a:pPr>
            <a:r>
              <a:rPr lang="en-US" altLang="zh-CN" b="1" dirty="0"/>
              <a:t>4.3.4  </a:t>
            </a:r>
            <a:r>
              <a:rPr lang="zh-CN" altLang="en-US" b="1" dirty="0"/>
              <a:t>平铺贴图</a:t>
            </a:r>
          </a:p>
          <a:p>
            <a:pPr indent="457200">
              <a:lnSpc>
                <a:spcPct val="150000"/>
              </a:lnSpc>
            </a:pPr>
            <a:r>
              <a:rPr lang="zh-CN" altLang="en-US" dirty="0"/>
              <a:t>平铺贴图使用颜色或材质贴图创建砖或其他平铺材质。在“标准控制”卷展栏中可以设置预定义的建筑砖图案，也可以自定义图案；在“高级控制”卷展栏中可以设置图案的表面和砖缝等参数。</a:t>
            </a:r>
          </a:p>
        </p:txBody>
      </p:sp>
      <p:pic>
        <p:nvPicPr>
          <p:cNvPr id="2" name="图片 1">
            <a:extLst>
              <a:ext uri="{FF2B5EF4-FFF2-40B4-BE49-F238E27FC236}">
                <a16:creationId xmlns:a16="http://schemas.microsoft.com/office/drawing/2014/main" id="{2629B0F4-1DE9-4EB9-B86E-7DD3E82FA47C}"/>
              </a:ext>
            </a:extLst>
          </p:cNvPr>
          <p:cNvPicPr>
            <a:picLocks noChangeAspect="1"/>
          </p:cNvPicPr>
          <p:nvPr/>
        </p:nvPicPr>
        <p:blipFill>
          <a:blip r:embed="rId2"/>
          <a:stretch>
            <a:fillRect/>
          </a:stretch>
        </p:blipFill>
        <p:spPr>
          <a:xfrm>
            <a:off x="1957913" y="3112977"/>
            <a:ext cx="7990334" cy="3032972"/>
          </a:xfrm>
          <a:prstGeom prst="rect">
            <a:avLst/>
          </a:prstGeom>
        </p:spPr>
      </p:pic>
    </p:spTree>
    <p:extLst>
      <p:ext uri="{BB962C8B-B14F-4D97-AF65-F5344CB8AC3E}">
        <p14:creationId xmlns:p14="http://schemas.microsoft.com/office/powerpoint/2010/main" val="1411534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4.3.5  </a:t>
            </a:r>
            <a:r>
              <a:rPr lang="zh-CN" altLang="en-US" b="1" dirty="0"/>
              <a:t>噪波贴图</a:t>
            </a:r>
          </a:p>
          <a:p>
            <a:pPr indent="457200">
              <a:lnSpc>
                <a:spcPct val="150000"/>
              </a:lnSpc>
            </a:pPr>
            <a:r>
              <a:rPr lang="zh-CN" altLang="en-US" dirty="0"/>
              <a:t>噪波贴图可以产生随机的噪波波纹纹理。常使用该贴图制作凹凸，如水波纹、草地、墙面、毛巾等。</a:t>
            </a:r>
          </a:p>
        </p:txBody>
      </p:sp>
      <p:pic>
        <p:nvPicPr>
          <p:cNvPr id="4" name="图片 3">
            <a:extLst>
              <a:ext uri="{FF2B5EF4-FFF2-40B4-BE49-F238E27FC236}">
                <a16:creationId xmlns:a16="http://schemas.microsoft.com/office/drawing/2014/main" id="{45FC5003-5500-4782-9CC3-A1D846DFBFD1}"/>
              </a:ext>
            </a:extLst>
          </p:cNvPr>
          <p:cNvPicPr>
            <a:picLocks noChangeAspect="1"/>
          </p:cNvPicPr>
          <p:nvPr/>
        </p:nvPicPr>
        <p:blipFill>
          <a:blip r:embed="rId2"/>
          <a:stretch>
            <a:fillRect/>
          </a:stretch>
        </p:blipFill>
        <p:spPr>
          <a:xfrm>
            <a:off x="1957913" y="2988316"/>
            <a:ext cx="9450292" cy="3229254"/>
          </a:xfrm>
          <a:prstGeom prst="rect">
            <a:avLst/>
          </a:prstGeom>
        </p:spPr>
      </p:pic>
    </p:spTree>
    <p:extLst>
      <p:ext uri="{BB962C8B-B14F-4D97-AF65-F5344CB8AC3E}">
        <p14:creationId xmlns:p14="http://schemas.microsoft.com/office/powerpoint/2010/main" val="29703741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690900" cy="881139"/>
          </a:xfrm>
          <a:prstGeom prst="rect">
            <a:avLst/>
          </a:prstGeom>
          <a:noFill/>
        </p:spPr>
        <p:txBody>
          <a:bodyPr wrap="square" rtlCol="0">
            <a:spAutoFit/>
          </a:bodyPr>
          <a:lstStyle/>
          <a:p>
            <a:pPr indent="457200">
              <a:lnSpc>
                <a:spcPct val="150000"/>
              </a:lnSpc>
            </a:pPr>
            <a:r>
              <a:rPr lang="zh-CN" altLang="en-US" dirty="0"/>
              <a:t>本案例将利用“</a:t>
            </a:r>
            <a:r>
              <a:rPr lang="en-US" altLang="zh-CN" dirty="0"/>
              <a:t>UVW</a:t>
            </a:r>
            <a:r>
              <a:rPr lang="zh-CN" altLang="en-US" dirty="0"/>
              <a:t>展开”修改器结合</a:t>
            </a:r>
            <a:r>
              <a:rPr lang="en-US" altLang="zh-CN" dirty="0"/>
              <a:t>Photoshop</a:t>
            </a:r>
            <a:r>
              <a:rPr lang="zh-CN" altLang="en-US" dirty="0"/>
              <a:t>软件来为武器模型制作具有游戏效果的贴图。</a:t>
            </a:r>
            <a:endParaRPr lang="zh-CN" altLang="zh-CN" dirty="0"/>
          </a:p>
        </p:txBody>
      </p:sp>
      <p:pic>
        <p:nvPicPr>
          <p:cNvPr id="3" name="图片 2">
            <a:extLst>
              <a:ext uri="{FF2B5EF4-FFF2-40B4-BE49-F238E27FC236}">
                <a16:creationId xmlns:a16="http://schemas.microsoft.com/office/drawing/2014/main" id="{29475753-62C9-4E27-8B6C-D5B41885CB10}"/>
              </a:ext>
            </a:extLst>
          </p:cNvPr>
          <p:cNvPicPr>
            <a:picLocks noChangeAspect="1"/>
          </p:cNvPicPr>
          <p:nvPr/>
        </p:nvPicPr>
        <p:blipFill>
          <a:blip r:embed="rId2"/>
          <a:stretch>
            <a:fillRect/>
          </a:stretch>
        </p:blipFill>
        <p:spPr>
          <a:xfrm>
            <a:off x="1671619" y="2385315"/>
            <a:ext cx="9391024" cy="3923024"/>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237050" y="902807"/>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293586" y="2018578"/>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408449" y="3070618"/>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389713" y="979582"/>
            <a:ext cx="1723549" cy="461665"/>
          </a:xfrm>
          <a:prstGeom prst="rect">
            <a:avLst/>
          </a:prstGeom>
          <a:noFill/>
        </p:spPr>
        <p:txBody>
          <a:bodyPr wrap="none" rtlCol="0">
            <a:spAutoFit/>
          </a:bodyPr>
          <a:lstStyle/>
          <a:p>
            <a:r>
              <a:rPr lang="zh-CN" altLang="en-US" sz="2400" b="1" dirty="0">
                <a:hlinkClick r:id="rId2" action="ppaction://hlinksldjump"/>
              </a:rPr>
              <a:t>材质编辑器</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389713" y="2018733"/>
            <a:ext cx="2031325" cy="461665"/>
          </a:xfrm>
          <a:prstGeom prst="rect">
            <a:avLst/>
          </a:prstGeom>
          <a:noFill/>
        </p:spPr>
        <p:txBody>
          <a:bodyPr wrap="none" rtlCol="0">
            <a:spAutoFit/>
          </a:bodyPr>
          <a:lstStyle>
            <a:defPPr>
              <a:defRPr lang="zh-CN"/>
            </a:defPPr>
            <a:lvl1pPr>
              <a:defRPr sz="2400" b="1"/>
            </a:lvl1pPr>
          </a:lstStyle>
          <a:p>
            <a:r>
              <a:rPr lang="zh-CN" altLang="en-US" dirty="0">
                <a:hlinkClick r:id="rId3" action="ppaction://hlinksldjump"/>
              </a:rPr>
              <a:t>常用材质类型</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434013" y="3059771"/>
            <a:ext cx="2031325" cy="461665"/>
          </a:xfrm>
          <a:prstGeom prst="rect">
            <a:avLst/>
          </a:prstGeom>
          <a:noFill/>
        </p:spPr>
        <p:txBody>
          <a:bodyPr wrap="none" rtlCol="0">
            <a:spAutoFit/>
          </a:bodyPr>
          <a:lstStyle>
            <a:defPPr>
              <a:defRPr lang="zh-CN"/>
            </a:defPPr>
            <a:lvl1pPr>
              <a:defRPr sz="2400" b="1"/>
            </a:lvl1pPr>
          </a:lstStyle>
          <a:p>
            <a:r>
              <a:rPr lang="zh-CN" altLang="en-US" dirty="0">
                <a:hlinkClick r:id="rId4" action="ppaction://hlinksldjump"/>
              </a:rPr>
              <a:t>常用贴图类型</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417257" y="4086742"/>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文本框 16">
            <a:hlinkClick r:id="rId5" action="ppaction://hlinksldjump"/>
            <a:extLst>
              <a:ext uri="{FF2B5EF4-FFF2-40B4-BE49-F238E27FC236}">
                <a16:creationId xmlns:a16="http://schemas.microsoft.com/office/drawing/2014/main" id="{5637B265-5E42-43BD-9FC4-B6E8F6861A42}"/>
              </a:ext>
            </a:extLst>
          </p:cNvPr>
          <p:cNvSpPr txBox="1"/>
          <p:nvPr/>
        </p:nvSpPr>
        <p:spPr>
          <a:xfrm>
            <a:off x="8614398" y="4086742"/>
            <a:ext cx="1415772" cy="461665"/>
          </a:xfrm>
          <a:prstGeom prst="rect">
            <a:avLst/>
          </a:prstGeom>
          <a:noFill/>
        </p:spPr>
        <p:txBody>
          <a:bodyPr wrap="none" rtlCol="0">
            <a:spAutoFit/>
          </a:bodyPr>
          <a:lstStyle>
            <a:defPPr>
              <a:defRPr lang="zh-CN"/>
            </a:defPPr>
            <a:lvl1pPr>
              <a:defRPr sz="2400" b="1"/>
            </a:lvl1pPr>
          </a:lstStyle>
          <a:p>
            <a:r>
              <a:rPr lang="zh-CN" altLang="en-US" dirty="0">
                <a:hlinkClick r:id="rId6" action="ppaction://hlinksldjump"/>
              </a:rPr>
              <a:t>课堂演练</a:t>
            </a:r>
            <a:endParaRPr lang="zh-CN" altLang="en-US" dirty="0"/>
          </a:p>
        </p:txBody>
      </p:sp>
      <p:grpSp>
        <p:nvGrpSpPr>
          <p:cNvPr id="24" name="组合 23">
            <a:extLst>
              <a:ext uri="{FF2B5EF4-FFF2-40B4-BE49-F238E27FC236}">
                <a16:creationId xmlns:a16="http://schemas.microsoft.com/office/drawing/2014/main" id="{757A279A-F6F9-4FFD-8278-D5728D1CDA1F}"/>
              </a:ext>
            </a:extLst>
          </p:cNvPr>
          <p:cNvGrpSpPr/>
          <p:nvPr/>
        </p:nvGrpSpPr>
        <p:grpSpPr>
          <a:xfrm>
            <a:off x="7346326" y="4824057"/>
            <a:ext cx="1132590" cy="1089082"/>
            <a:chOff x="7346326" y="4653579"/>
            <a:chExt cx="1132590" cy="1089082"/>
          </a:xfrm>
        </p:grpSpPr>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6" name="文本框 25">
            <a:hlinkClick r:id="rId5" action="ppaction://hlinksldjump"/>
            <a:extLst>
              <a:ext uri="{FF2B5EF4-FFF2-40B4-BE49-F238E27FC236}">
                <a16:creationId xmlns:a16="http://schemas.microsoft.com/office/drawing/2014/main" id="{C1072196-9D8E-48F0-8A0F-D3961F3EAC60}"/>
              </a:ext>
            </a:extLst>
          </p:cNvPr>
          <p:cNvSpPr txBox="1"/>
          <p:nvPr/>
        </p:nvSpPr>
        <p:spPr>
          <a:xfrm>
            <a:off x="8695707" y="5101055"/>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12386" y="1073671"/>
            <a:ext cx="8097376" cy="4447500"/>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、用于将多个不同材质叠加在一起，常制作、生锈的金属、岩石等材质是  </a:t>
            </a:r>
            <a:r>
              <a:rPr lang="zh-CN" altLang="en-US" b="1" u="sng" dirty="0"/>
              <a:t>              </a:t>
            </a:r>
            <a:r>
              <a:rPr lang="zh-CN" altLang="en-US" b="1" dirty="0"/>
              <a:t>。</a:t>
            </a:r>
          </a:p>
          <a:p>
            <a:pPr indent="457200">
              <a:lnSpc>
                <a:spcPct val="200000"/>
              </a:lnSpc>
            </a:pPr>
            <a:r>
              <a:rPr lang="en-US" altLang="zh-CN" b="1" dirty="0"/>
              <a:t>2</a:t>
            </a:r>
            <a:r>
              <a:rPr lang="zh-CN" altLang="en-US" b="1" dirty="0"/>
              <a:t>、 </a:t>
            </a:r>
            <a:r>
              <a:rPr lang="zh-CN" altLang="en-US" b="1" u="sng" dirty="0"/>
              <a:t>               </a:t>
            </a:r>
            <a:r>
              <a:rPr lang="zh-CN" altLang="en-US" b="1" dirty="0"/>
              <a:t>是</a:t>
            </a:r>
            <a:r>
              <a:rPr lang="en-US" altLang="zh-CN" b="1" dirty="0" err="1"/>
              <a:t>VRay</a:t>
            </a:r>
            <a:r>
              <a:rPr lang="zh-CN" altLang="en-US" b="1" dirty="0"/>
              <a:t>渲染器的标准材质。</a:t>
            </a:r>
          </a:p>
          <a:p>
            <a:pPr indent="457200">
              <a:lnSpc>
                <a:spcPct val="200000"/>
              </a:lnSpc>
            </a:pPr>
            <a:r>
              <a:rPr lang="en-US" altLang="zh-CN" b="1" dirty="0"/>
              <a:t>3</a:t>
            </a:r>
            <a:r>
              <a:rPr lang="zh-CN" altLang="en-US" b="1" dirty="0"/>
              <a:t>、  </a:t>
            </a:r>
            <a:r>
              <a:rPr lang="zh-CN" altLang="en-US" b="1" u="sng" dirty="0"/>
              <a:t>              </a:t>
            </a:r>
            <a:r>
              <a:rPr lang="zh-CN" altLang="en-US" b="1" dirty="0"/>
              <a:t>可以将多个子材质按照相对应的</a:t>
            </a:r>
            <a:r>
              <a:rPr lang="en-US" altLang="zh-CN" b="1" dirty="0"/>
              <a:t>ID</a:t>
            </a:r>
            <a:r>
              <a:rPr lang="zh-CN" altLang="en-US" b="1" dirty="0"/>
              <a:t>号分配给一个对象，使对象的各个表面显示出不同的材质效果。</a:t>
            </a:r>
          </a:p>
          <a:p>
            <a:pPr indent="457200">
              <a:lnSpc>
                <a:spcPct val="200000"/>
              </a:lnSpc>
            </a:pPr>
            <a:r>
              <a:rPr lang="en-US" altLang="zh-CN" b="1" dirty="0"/>
              <a:t>4</a:t>
            </a:r>
            <a:r>
              <a:rPr lang="zh-CN" altLang="en-US" b="1" dirty="0"/>
              <a:t>、虫漆材质通过叠加</a:t>
            </a:r>
            <a:r>
              <a:rPr lang="zh-CN" altLang="en-US" b="1"/>
              <a:t>将 </a:t>
            </a:r>
            <a:r>
              <a:rPr lang="zh-CN" altLang="en-US" b="1" u="sng"/>
              <a:t>           </a:t>
            </a:r>
            <a:r>
              <a:rPr lang="zh-CN" altLang="en-US" b="1"/>
              <a:t>材质</a:t>
            </a:r>
            <a:r>
              <a:rPr lang="zh-CN" altLang="en-US" b="1" dirty="0"/>
              <a:t>混合，叠加材质中的颜色成为虫漆材质，被添加到基础材质的颜色中。</a:t>
            </a:r>
          </a:p>
        </p:txBody>
      </p:sp>
    </p:spTree>
    <p:extLst>
      <p:ext uri="{BB962C8B-B14F-4D97-AF65-F5344CB8AC3E}">
        <p14:creationId xmlns:p14="http://schemas.microsoft.com/office/powerpoint/2010/main" val="853240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534186"/>
            <a:ext cx="8097376" cy="3789627"/>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、对“材质编辑器”叙述不正确的是（    ）</a:t>
            </a:r>
          </a:p>
          <a:p>
            <a:pPr indent="457200">
              <a:lnSpc>
                <a:spcPct val="150000"/>
              </a:lnSpc>
            </a:pPr>
            <a:r>
              <a:rPr lang="en-US" altLang="zh-CN" b="1" dirty="0"/>
              <a:t>A</a:t>
            </a:r>
            <a:r>
              <a:rPr lang="zh-CN" altLang="en-US" b="1" dirty="0"/>
              <a:t>、按字母</a:t>
            </a:r>
            <a:r>
              <a:rPr lang="en-US" altLang="zh-CN" b="1" dirty="0"/>
              <a:t>G</a:t>
            </a:r>
            <a:r>
              <a:rPr lang="zh-CN" altLang="en-US" b="1" dirty="0"/>
              <a:t>键可直接打材质编辑器。</a:t>
            </a:r>
          </a:p>
          <a:p>
            <a:pPr indent="457200">
              <a:lnSpc>
                <a:spcPct val="150000"/>
              </a:lnSpc>
            </a:pPr>
            <a:r>
              <a:rPr lang="en-US" altLang="zh-CN" b="1" dirty="0"/>
              <a:t>B</a:t>
            </a:r>
            <a:r>
              <a:rPr lang="zh-CN" altLang="en-US" b="1" dirty="0"/>
              <a:t>、材质编辑器里默认情况下只能使用</a:t>
            </a:r>
            <a:r>
              <a:rPr lang="en-US" altLang="zh-CN" b="1" dirty="0"/>
              <a:t>24</a:t>
            </a:r>
            <a:r>
              <a:rPr lang="zh-CN" altLang="en-US" b="1" dirty="0"/>
              <a:t>个材质球。</a:t>
            </a:r>
          </a:p>
          <a:p>
            <a:pPr indent="457200">
              <a:lnSpc>
                <a:spcPct val="150000"/>
              </a:lnSpc>
            </a:pPr>
            <a:r>
              <a:rPr lang="en-US" altLang="zh-CN" b="1" dirty="0"/>
              <a:t>C</a:t>
            </a:r>
            <a:r>
              <a:rPr lang="zh-CN" altLang="en-US" b="1" dirty="0"/>
              <a:t>、材质编辑器可以对物体进行贴图操作。</a:t>
            </a:r>
          </a:p>
          <a:p>
            <a:pPr indent="457200">
              <a:lnSpc>
                <a:spcPct val="150000"/>
              </a:lnSpc>
            </a:pPr>
            <a:r>
              <a:rPr lang="en-US" altLang="zh-CN" b="1" dirty="0"/>
              <a:t>D</a:t>
            </a:r>
            <a:r>
              <a:rPr lang="zh-CN" altLang="en-US" b="1" dirty="0"/>
              <a:t>、材质编辑器可以改变物体的形状和亮度。</a:t>
            </a:r>
          </a:p>
          <a:p>
            <a:pPr indent="457200">
              <a:lnSpc>
                <a:spcPct val="150000"/>
              </a:lnSpc>
            </a:pPr>
            <a:r>
              <a:rPr lang="en-US" altLang="zh-CN" b="1" dirty="0"/>
              <a:t>2</a:t>
            </a:r>
            <a:r>
              <a:rPr lang="zh-CN" altLang="en-US" b="1" dirty="0"/>
              <a:t>、</a:t>
            </a:r>
            <a:r>
              <a:rPr lang="en-US" altLang="zh-CN" b="1" dirty="0"/>
              <a:t>3dsmax</a:t>
            </a:r>
            <a:r>
              <a:rPr lang="zh-CN" altLang="en-US" b="1" dirty="0"/>
              <a:t>中材质编辑器中最多可以显示的样本球个数为</a:t>
            </a:r>
            <a:r>
              <a:rPr lang="en-US" altLang="zh-CN" b="1" dirty="0"/>
              <a:t>(    )</a:t>
            </a:r>
          </a:p>
          <a:p>
            <a:pPr indent="457200">
              <a:lnSpc>
                <a:spcPct val="150000"/>
              </a:lnSpc>
            </a:pPr>
            <a:r>
              <a:rPr lang="en-US" altLang="zh-CN" b="1" dirty="0"/>
              <a:t>A</a:t>
            </a:r>
            <a:r>
              <a:rPr lang="zh-CN" altLang="en-US" b="1" dirty="0"/>
              <a:t>、</a:t>
            </a:r>
            <a:r>
              <a:rPr lang="en-US" altLang="zh-CN" b="1" dirty="0"/>
              <a:t>9				B</a:t>
            </a:r>
            <a:r>
              <a:rPr lang="zh-CN" altLang="en-US" b="1" dirty="0"/>
              <a:t>、</a:t>
            </a:r>
            <a:r>
              <a:rPr lang="en-US" altLang="zh-CN" b="1" dirty="0"/>
              <a:t>13</a:t>
            </a:r>
          </a:p>
          <a:p>
            <a:pPr indent="457200">
              <a:lnSpc>
                <a:spcPct val="150000"/>
              </a:lnSpc>
            </a:pPr>
            <a:r>
              <a:rPr lang="en-US" altLang="zh-CN" b="1" dirty="0"/>
              <a:t>C</a:t>
            </a:r>
            <a:r>
              <a:rPr lang="zh-CN" altLang="en-US" b="1" dirty="0"/>
              <a:t>、</a:t>
            </a:r>
            <a:r>
              <a:rPr lang="en-US" altLang="zh-CN" b="1" dirty="0"/>
              <a:t>8				D</a:t>
            </a:r>
            <a:r>
              <a:rPr lang="zh-CN" altLang="en-US" b="1" dirty="0"/>
              <a:t>、</a:t>
            </a:r>
            <a:r>
              <a:rPr lang="en-US" altLang="zh-CN" b="1" dirty="0"/>
              <a:t>24</a:t>
            </a:r>
          </a:p>
        </p:txBody>
      </p:sp>
    </p:spTree>
    <p:extLst>
      <p:ext uri="{BB962C8B-B14F-4D97-AF65-F5344CB8AC3E}">
        <p14:creationId xmlns:p14="http://schemas.microsoft.com/office/powerpoint/2010/main" val="30385267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7312" y="1383637"/>
            <a:ext cx="8097376" cy="2543132"/>
          </a:xfrm>
          <a:prstGeom prst="rect">
            <a:avLst/>
          </a:prstGeom>
          <a:noFill/>
        </p:spPr>
        <p:txBody>
          <a:bodyPr wrap="square" rtlCol="0">
            <a:spAutoFit/>
          </a:bodyPr>
          <a:lstStyle/>
          <a:p>
            <a:pPr indent="457200">
              <a:lnSpc>
                <a:spcPct val="150000"/>
              </a:lnSpc>
            </a:pPr>
            <a:r>
              <a:rPr lang="en-US" altLang="zh-CN" b="1" dirty="0"/>
              <a:t>3</a:t>
            </a:r>
            <a:r>
              <a:rPr lang="zh-CN" altLang="en-US" b="1" dirty="0"/>
              <a:t>、贴图和材质是两个完全不同的概念，下面不属于材质类型的是（    ）</a:t>
            </a:r>
          </a:p>
          <a:p>
            <a:pPr indent="457200">
              <a:lnSpc>
                <a:spcPct val="150000"/>
              </a:lnSpc>
            </a:pPr>
            <a:r>
              <a:rPr lang="en-US" altLang="zh-CN" b="1" dirty="0"/>
              <a:t>A</a:t>
            </a:r>
            <a:r>
              <a:rPr lang="zh-CN" altLang="en-US" b="1" dirty="0"/>
              <a:t>、标准				           </a:t>
            </a:r>
            <a:r>
              <a:rPr lang="en-US" altLang="zh-CN" b="1" dirty="0"/>
              <a:t>B</a:t>
            </a:r>
            <a:r>
              <a:rPr lang="zh-CN" altLang="en-US" b="1" dirty="0"/>
              <a:t>、噪波</a:t>
            </a:r>
          </a:p>
          <a:p>
            <a:pPr indent="457200">
              <a:lnSpc>
                <a:spcPct val="150000"/>
              </a:lnSpc>
            </a:pPr>
            <a:r>
              <a:rPr lang="en-US" altLang="zh-CN" b="1" dirty="0"/>
              <a:t>C</a:t>
            </a:r>
            <a:r>
              <a:rPr lang="zh-CN" altLang="en-US" b="1" dirty="0"/>
              <a:t>、建筑				            </a:t>
            </a:r>
            <a:r>
              <a:rPr lang="en-US" altLang="zh-CN" b="1" dirty="0"/>
              <a:t>D</a:t>
            </a:r>
            <a:r>
              <a:rPr lang="zh-CN" altLang="en-US" b="1" dirty="0"/>
              <a:t>、双面</a:t>
            </a:r>
          </a:p>
          <a:p>
            <a:pPr indent="457200">
              <a:lnSpc>
                <a:spcPct val="150000"/>
              </a:lnSpc>
            </a:pPr>
            <a:r>
              <a:rPr lang="en-US" altLang="zh-CN" b="1" dirty="0"/>
              <a:t>4</a:t>
            </a:r>
            <a:r>
              <a:rPr lang="zh-CN" altLang="en-US" b="1" dirty="0"/>
              <a:t>、以下不属于</a:t>
            </a:r>
            <a:r>
              <a:rPr lang="en-US" altLang="zh-CN" b="1" dirty="0"/>
              <a:t>3dsmax</a:t>
            </a:r>
            <a:r>
              <a:rPr lang="zh-CN" altLang="en-US" b="1" dirty="0"/>
              <a:t>标准材质中贴图通道的是（    ）</a:t>
            </a:r>
          </a:p>
          <a:p>
            <a:pPr indent="457200">
              <a:lnSpc>
                <a:spcPct val="150000"/>
              </a:lnSpc>
            </a:pPr>
            <a:r>
              <a:rPr lang="en-US" altLang="zh-CN" b="1" dirty="0"/>
              <a:t>A</a:t>
            </a:r>
            <a:r>
              <a:rPr lang="zh-CN" altLang="en-US" b="1" dirty="0"/>
              <a:t>、</a:t>
            </a:r>
            <a:r>
              <a:rPr lang="en-US" altLang="zh-CN" b="1" dirty="0"/>
              <a:t>Bump					B</a:t>
            </a:r>
            <a:r>
              <a:rPr lang="zh-CN" altLang="en-US" b="1" dirty="0"/>
              <a:t>、</a:t>
            </a:r>
            <a:r>
              <a:rPr lang="en-US" altLang="zh-CN" b="1" dirty="0"/>
              <a:t>Reflection</a:t>
            </a:r>
          </a:p>
          <a:p>
            <a:pPr indent="457200">
              <a:lnSpc>
                <a:spcPct val="150000"/>
              </a:lnSpc>
            </a:pPr>
            <a:r>
              <a:rPr lang="en-US" altLang="zh-CN" b="1" dirty="0"/>
              <a:t>C</a:t>
            </a:r>
            <a:r>
              <a:rPr lang="zh-CN" altLang="en-US" b="1" dirty="0"/>
              <a:t>、</a:t>
            </a:r>
            <a:r>
              <a:rPr lang="en-US" altLang="zh-CN" b="1" dirty="0"/>
              <a:t>Diffuse					D</a:t>
            </a:r>
            <a:r>
              <a:rPr lang="zh-CN" altLang="en-US" b="1" dirty="0"/>
              <a:t>、</a:t>
            </a:r>
            <a:r>
              <a:rPr lang="en-US" altLang="zh-CN" b="1" dirty="0"/>
              <a:t>Extra light</a:t>
            </a:r>
          </a:p>
        </p:txBody>
      </p:sp>
    </p:spTree>
    <p:extLst>
      <p:ext uri="{BB962C8B-B14F-4D97-AF65-F5344CB8AC3E}">
        <p14:creationId xmlns:p14="http://schemas.microsoft.com/office/powerpoint/2010/main" val="13667062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利用本章所学知识为制作好的灯笼模型创建材质贴图</a:t>
            </a:r>
          </a:p>
        </p:txBody>
      </p:sp>
      <p:pic>
        <p:nvPicPr>
          <p:cNvPr id="3" name="图片 2">
            <a:extLst>
              <a:ext uri="{FF2B5EF4-FFF2-40B4-BE49-F238E27FC236}">
                <a16:creationId xmlns:a16="http://schemas.microsoft.com/office/drawing/2014/main" id="{5391CFF5-2461-4618-AD7E-509634BEB910}"/>
              </a:ext>
            </a:extLst>
          </p:cNvPr>
          <p:cNvPicPr>
            <a:picLocks noChangeAspect="1"/>
          </p:cNvPicPr>
          <p:nvPr/>
        </p:nvPicPr>
        <p:blipFill>
          <a:blip r:embed="rId2"/>
          <a:stretch>
            <a:fillRect/>
          </a:stretch>
        </p:blipFill>
        <p:spPr>
          <a:xfrm>
            <a:off x="1971398" y="2508772"/>
            <a:ext cx="8249204" cy="3446038"/>
          </a:xfrm>
          <a:prstGeom prst="rect">
            <a:avLst/>
          </a:prstGeom>
        </p:spPr>
      </p:pic>
    </p:spTree>
    <p:extLst>
      <p:ext uri="{BB962C8B-B14F-4D97-AF65-F5344CB8AC3E}">
        <p14:creationId xmlns:p14="http://schemas.microsoft.com/office/powerpoint/2010/main" val="40771323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92836" y="3863679"/>
            <a:ext cx="3262432" cy="830997"/>
          </a:xfrm>
          <a:prstGeom prst="rect">
            <a:avLst/>
          </a:prstGeom>
        </p:spPr>
        <p:txBody>
          <a:bodyPr wrap="none">
            <a:spAutoFit/>
          </a:bodyPr>
          <a:lstStyle/>
          <a:p>
            <a:r>
              <a:rPr lang="zh-CN" altLang="en-US" sz="4800" b="1"/>
              <a:t>材质编辑器</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1712135"/>
          </a:xfrm>
          <a:prstGeom prst="rect">
            <a:avLst/>
          </a:prstGeom>
          <a:noFill/>
        </p:spPr>
        <p:txBody>
          <a:bodyPr wrap="square" rtlCol="0">
            <a:spAutoFit/>
          </a:bodyPr>
          <a:lstStyle/>
          <a:p>
            <a:pPr indent="457200">
              <a:lnSpc>
                <a:spcPct val="150000"/>
              </a:lnSpc>
            </a:pPr>
            <a:r>
              <a:rPr lang="en-US" altLang="zh-CN" dirty="0"/>
              <a:t>3ds Max</a:t>
            </a:r>
            <a:r>
              <a:rPr lang="zh-CN" altLang="en-US" dirty="0"/>
              <a:t>中设置材质的过程都是在“材质编辑器”中进行的，用户可以通过单击主工具栏中相关按钮或者单击“渲染”菜单中的命令打开“材质编辑器”。“材质编辑器”分为菜单栏、材质示例窗、工具栏以及参数卷展栏四个组成部分。通过“材质编辑器”可以将材质赋予给</a:t>
            </a:r>
            <a:r>
              <a:rPr lang="en-US" altLang="zh-CN" dirty="0"/>
              <a:t>3ds Max </a:t>
            </a:r>
            <a:r>
              <a:rPr lang="zh-CN" altLang="en-US" dirty="0"/>
              <a:t>的场景对象。</a:t>
            </a:r>
            <a:endParaRPr lang="zh-CN" altLang="zh-CN" dirty="0"/>
          </a:p>
        </p:txBody>
      </p:sp>
      <p:pic>
        <p:nvPicPr>
          <p:cNvPr id="1026" name="图片 1">
            <a:extLst>
              <a:ext uri="{FF2B5EF4-FFF2-40B4-BE49-F238E27FC236}">
                <a16:creationId xmlns:a16="http://schemas.microsoft.com/office/drawing/2014/main" id="{B5DB4A65-3B82-41D4-9ECC-D3D7272230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6031" y="3347207"/>
            <a:ext cx="2340395" cy="286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92757" y="3918327"/>
            <a:ext cx="3877986" cy="830997"/>
          </a:xfrm>
          <a:prstGeom prst="rect">
            <a:avLst/>
          </a:prstGeom>
        </p:spPr>
        <p:txBody>
          <a:bodyPr wrap="none">
            <a:spAutoFit/>
          </a:bodyPr>
          <a:lstStyle/>
          <a:p>
            <a:pPr algn="ctr"/>
            <a:r>
              <a:rPr lang="zh-CN" altLang="en-US" sz="4800" b="1"/>
              <a:t>常用材质类型</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5036122"/>
          </a:xfrm>
          <a:prstGeom prst="rect">
            <a:avLst/>
          </a:prstGeom>
          <a:noFill/>
        </p:spPr>
        <p:txBody>
          <a:bodyPr wrap="square" rtlCol="0">
            <a:spAutoFit/>
          </a:bodyPr>
          <a:lstStyle/>
          <a:p>
            <a:pPr indent="457200">
              <a:lnSpc>
                <a:spcPct val="150000"/>
              </a:lnSpc>
            </a:pPr>
            <a:r>
              <a:rPr lang="en-US" altLang="zh-CN" dirty="0"/>
              <a:t>3ds Max</a:t>
            </a:r>
            <a:r>
              <a:rPr lang="zh-CN" altLang="en-US" dirty="0"/>
              <a:t>中提供了多种材质类型，每一种材质都具有相应的功能，如默认的“标准”材质可以表现大多数真实世界中的材质，本节将对常用的几种材质类型进行介绍。</a:t>
            </a:r>
            <a:endParaRPr lang="en-US" altLang="zh-CN" dirty="0"/>
          </a:p>
          <a:p>
            <a:pPr indent="457200">
              <a:lnSpc>
                <a:spcPct val="150000"/>
              </a:lnSpc>
            </a:pPr>
            <a:r>
              <a:rPr lang="en-US" altLang="zh-CN" b="1" dirty="0"/>
              <a:t>4.2.1  </a:t>
            </a:r>
            <a:r>
              <a:rPr lang="zh-CN" altLang="en-US" b="1" dirty="0"/>
              <a:t>标准材质</a:t>
            </a:r>
          </a:p>
          <a:p>
            <a:pPr indent="457200">
              <a:lnSpc>
                <a:spcPct val="150000"/>
              </a:lnSpc>
            </a:pPr>
            <a:r>
              <a:rPr lang="zh-CN" altLang="en-US" dirty="0"/>
              <a:t>标准材质是默认的通用材质，在现实生活中，对象的外观取决于它的反射光线。在</a:t>
            </a:r>
            <a:r>
              <a:rPr lang="en-US" altLang="zh-CN" dirty="0"/>
              <a:t>3ds max</a:t>
            </a:r>
            <a:r>
              <a:rPr lang="zh-CN" altLang="en-US" dirty="0"/>
              <a:t>中，标准材质主要用于模拟对象表面的反射属性，在不适用特图的情况下，标准材质为对象提供了单一均匀的表面颜色效果。</a:t>
            </a:r>
          </a:p>
          <a:p>
            <a:pPr indent="457200">
              <a:lnSpc>
                <a:spcPct val="150000"/>
              </a:lnSpc>
            </a:pPr>
            <a:r>
              <a:rPr lang="zh-CN" altLang="en-US" dirty="0"/>
              <a:t>使用标准材质时可以选择各种明暗器，为各种反射表面设置颜色以及使用贴图通道等，这些设置都可以在卷展栏中进行，这里以默认材质为例进行介绍。</a:t>
            </a:r>
          </a:p>
          <a:p>
            <a:pPr indent="457200">
              <a:lnSpc>
                <a:spcPct val="150000"/>
              </a:lnSpc>
            </a:pPr>
            <a:r>
              <a:rPr lang="zh-CN" altLang="en-US" dirty="0"/>
              <a:t>（</a:t>
            </a:r>
            <a:r>
              <a:rPr lang="en-US" altLang="zh-CN" dirty="0"/>
              <a:t>1</a:t>
            </a:r>
            <a:r>
              <a:rPr lang="zh-CN" altLang="en-US" dirty="0"/>
              <a:t>）基本参数</a:t>
            </a:r>
          </a:p>
          <a:p>
            <a:pPr indent="457200">
              <a:lnSpc>
                <a:spcPct val="150000"/>
              </a:lnSpc>
            </a:pPr>
            <a:r>
              <a:rPr lang="zh-CN" altLang="en-US" dirty="0"/>
              <a:t>“基本参数”卷展栏主要用于设置材质的颜色、反光度、透明度等，并指定用于材质各种组件的贴图。</a:t>
            </a:r>
          </a:p>
        </p:txBody>
      </p:sp>
    </p:spTree>
    <p:extLst>
      <p:ext uri="{BB962C8B-B14F-4D97-AF65-F5344CB8AC3E}">
        <p14:creationId xmlns:p14="http://schemas.microsoft.com/office/powerpoint/2010/main" val="726303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1296637"/>
          </a:xfrm>
          <a:prstGeom prst="rect">
            <a:avLst/>
          </a:prstGeom>
          <a:noFill/>
        </p:spPr>
        <p:txBody>
          <a:bodyPr wrap="square" rtlCol="0">
            <a:spAutoFit/>
          </a:bodyPr>
          <a:lstStyle/>
          <a:p>
            <a:pPr indent="457200">
              <a:lnSpc>
                <a:spcPct val="150000"/>
              </a:lnSpc>
            </a:pPr>
            <a:r>
              <a:rPr lang="zh-CN" altLang="en-US" dirty="0"/>
              <a:t>（</a:t>
            </a:r>
            <a:r>
              <a:rPr lang="en-US" altLang="zh-CN" dirty="0"/>
              <a:t>2</a:t>
            </a:r>
            <a:r>
              <a:rPr lang="zh-CN" altLang="en-US" dirty="0"/>
              <a:t>）扩展参数</a:t>
            </a:r>
          </a:p>
          <a:p>
            <a:pPr indent="457200">
              <a:lnSpc>
                <a:spcPct val="150000"/>
              </a:lnSpc>
            </a:pPr>
            <a:r>
              <a:rPr lang="zh-CN" altLang="en-US" dirty="0"/>
              <a:t>在“扩展参数”卷展栏中提供了透明度和反射相关的参数，通过该卷展栏可以制作更具有真实效果的透明材质。</a:t>
            </a:r>
          </a:p>
        </p:txBody>
      </p:sp>
      <p:pic>
        <p:nvPicPr>
          <p:cNvPr id="2" name="图片 1">
            <a:extLst>
              <a:ext uri="{FF2B5EF4-FFF2-40B4-BE49-F238E27FC236}">
                <a16:creationId xmlns:a16="http://schemas.microsoft.com/office/drawing/2014/main" id="{E7F4CBAA-734F-4208-9747-FA867668F0FE}"/>
              </a:ext>
            </a:extLst>
          </p:cNvPr>
          <p:cNvPicPr>
            <a:picLocks noChangeAspect="1"/>
          </p:cNvPicPr>
          <p:nvPr/>
        </p:nvPicPr>
        <p:blipFill>
          <a:blip r:embed="rId2"/>
          <a:stretch>
            <a:fillRect/>
          </a:stretch>
        </p:blipFill>
        <p:spPr>
          <a:xfrm>
            <a:off x="3176391" y="2711286"/>
            <a:ext cx="5839218" cy="3146247"/>
          </a:xfrm>
          <a:prstGeom prst="rect">
            <a:avLst/>
          </a:prstGeom>
        </p:spPr>
      </p:pic>
    </p:spTree>
    <p:extLst>
      <p:ext uri="{BB962C8B-B14F-4D97-AF65-F5344CB8AC3E}">
        <p14:creationId xmlns:p14="http://schemas.microsoft.com/office/powerpoint/2010/main" val="1731961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1296637"/>
          </a:xfrm>
          <a:prstGeom prst="rect">
            <a:avLst/>
          </a:prstGeom>
          <a:noFill/>
        </p:spPr>
        <p:txBody>
          <a:bodyPr wrap="square" rtlCol="0">
            <a:spAutoFit/>
          </a:bodyPr>
          <a:lstStyle/>
          <a:p>
            <a:pPr indent="457200">
              <a:lnSpc>
                <a:spcPct val="150000"/>
              </a:lnSpc>
            </a:pPr>
            <a:r>
              <a:rPr lang="zh-CN" altLang="en-US" dirty="0"/>
              <a:t>（</a:t>
            </a:r>
            <a:r>
              <a:rPr lang="en-US" altLang="zh-CN" dirty="0"/>
              <a:t>3</a:t>
            </a:r>
            <a:r>
              <a:rPr lang="zh-CN" altLang="en-US" dirty="0"/>
              <a:t>）贴图通道</a:t>
            </a:r>
          </a:p>
          <a:p>
            <a:pPr indent="457200">
              <a:lnSpc>
                <a:spcPct val="150000"/>
              </a:lnSpc>
            </a:pPr>
            <a:r>
              <a:rPr lang="zh-CN" altLang="en-US" dirty="0"/>
              <a:t>在“贴图”卷展栏中，可以访问材质的各个组件，部分组件还能使用贴图代替原有的颜色。</a:t>
            </a:r>
          </a:p>
        </p:txBody>
      </p:sp>
      <p:pic>
        <p:nvPicPr>
          <p:cNvPr id="3" name="图片 2">
            <a:extLst>
              <a:ext uri="{FF2B5EF4-FFF2-40B4-BE49-F238E27FC236}">
                <a16:creationId xmlns:a16="http://schemas.microsoft.com/office/drawing/2014/main" id="{61220F23-03A4-4371-BFBB-BDB6290E7219}"/>
              </a:ext>
            </a:extLst>
          </p:cNvPr>
          <p:cNvPicPr>
            <a:picLocks noChangeAspect="1"/>
          </p:cNvPicPr>
          <p:nvPr/>
        </p:nvPicPr>
        <p:blipFill>
          <a:blip r:embed="rId2"/>
          <a:stretch>
            <a:fillRect/>
          </a:stretch>
        </p:blipFill>
        <p:spPr>
          <a:xfrm>
            <a:off x="3800976" y="2440683"/>
            <a:ext cx="4590047" cy="3634653"/>
          </a:xfrm>
          <a:prstGeom prst="rect">
            <a:avLst/>
          </a:prstGeom>
        </p:spPr>
      </p:pic>
    </p:spTree>
    <p:extLst>
      <p:ext uri="{BB962C8B-B14F-4D97-AF65-F5344CB8AC3E}">
        <p14:creationId xmlns:p14="http://schemas.microsoft.com/office/powerpoint/2010/main" val="3584860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828</TotalTime>
  <Words>1412</Words>
  <Application>Microsoft Office PowerPoint</Application>
  <PresentationFormat>宽屏</PresentationFormat>
  <Paragraphs>88</Paragraphs>
  <Slides>35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2020-06-26T11:31:00Z</dcterms:created>
  <dcterms:modified xsi:type="dcterms:W3CDTF">2021-12-13T02:56:15Z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