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347" r:id="rId7"/>
    <p:sldId id="291" r:id="rId8"/>
    <p:sldId id="348" r:id="rId9"/>
    <p:sldId id="349" r:id="rId10"/>
    <p:sldId id="320" r:id="rId11"/>
    <p:sldId id="350" r:id="rId12"/>
    <p:sldId id="351" r:id="rId13"/>
    <p:sldId id="352" r:id="rId14"/>
    <p:sldId id="302" r:id="rId15"/>
    <p:sldId id="303" r:id="rId16"/>
    <p:sldId id="304" r:id="rId17"/>
    <p:sldId id="319" r:id="rId18"/>
    <p:sldId id="393" r:id="rId19"/>
    <p:sldId id="353" r:id="rId20"/>
    <p:sldId id="330" r:id="rId21"/>
    <p:sldId id="331" r:id="rId22"/>
    <p:sldId id="357" r:id="rId23"/>
    <p:sldId id="394" r:id="rId24"/>
    <p:sldId id="339" r:id="rId25"/>
    <p:sldId id="396" r:id="rId26"/>
    <p:sldId id="397" r:id="rId27"/>
    <p:sldId id="398" r:id="rId28"/>
    <p:sldId id="399" r:id="rId29"/>
    <p:sldId id="400" r:id="rId30"/>
    <p:sldId id="395" r:id="rId31"/>
    <p:sldId id="401" r:id="rId32"/>
    <p:sldId id="402" r:id="rId33"/>
    <p:sldId id="403" r:id="rId34"/>
    <p:sldId id="404" r:id="rId35"/>
    <p:sldId id="405" r:id="rId36"/>
    <p:sldId id="406" r:id="rId37"/>
    <p:sldId id="407" r:id="rId38"/>
    <p:sldId id="391" r:id="rId39"/>
    <p:sldId id="377" r:id="rId40"/>
    <p:sldId id="392" r:id="rId41"/>
    <p:sldId id="388" r:id="rId42"/>
    <p:sldId id="389" r:id="rId43"/>
    <p:sldId id="390" r:id="rId44"/>
    <p:sldId id="286"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9" autoAdjust="0"/>
    <p:restoredTop sz="94660"/>
  </p:normalViewPr>
  <p:slideViewPr>
    <p:cSldViewPr snapToGrid="0">
      <p:cViewPr varScale="1">
        <p:scale>
          <a:sx n="73" d="100"/>
          <a:sy n="73" d="100"/>
        </p:scale>
        <p:origin x="49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2021-12-15</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7.xml"/><Relationship Id="rId7" Type="http://schemas.openxmlformats.org/officeDocument/2006/relationships/slide" Target="slide40.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20.xml"/><Relationship Id="rId10" Type="http://schemas.openxmlformats.org/officeDocument/2006/relationships/slide" Target="slide30.xml"/><Relationship Id="rId4" Type="http://schemas.openxmlformats.org/officeDocument/2006/relationships/slide" Target="slide10.xml"/><Relationship Id="rId9" Type="http://schemas.openxmlformats.org/officeDocument/2006/relationships/slide" Target="slide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651168" y="4172407"/>
            <a:ext cx="11305299"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1</a:t>
            </a:r>
            <a:r>
              <a:rPr lang="zh-CN" altLang="zh-CN" sz="6000" b="1" dirty="0">
                <a:solidFill>
                  <a:schemeClr val="bg1"/>
                </a:solidFill>
              </a:rPr>
              <a:t>章</a:t>
            </a:r>
            <a:r>
              <a:rPr lang="en-US" altLang="zh-CN" sz="6000" b="1" dirty="0">
                <a:solidFill>
                  <a:schemeClr val="bg1"/>
                </a:solidFill>
              </a:rPr>
              <a:t>    </a:t>
            </a:r>
            <a:r>
              <a:rPr lang="zh-CN" altLang="en-US" sz="6000" b="1" dirty="0">
                <a:solidFill>
                  <a:schemeClr val="bg1"/>
                </a:solidFill>
              </a:rPr>
              <a:t>三维动画基础知识</a:t>
            </a:r>
            <a:endParaRPr lang="zh-CN" altLang="zh-CN" sz="6000" b="1" dirty="0">
              <a:solidFill>
                <a:schemeClr val="bg1"/>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167334" y="3918327"/>
            <a:ext cx="5665333" cy="830997"/>
          </a:xfrm>
          <a:prstGeom prst="rect">
            <a:avLst/>
          </a:prstGeom>
        </p:spPr>
        <p:txBody>
          <a:bodyPr wrap="none">
            <a:spAutoFit/>
          </a:bodyPr>
          <a:lstStyle/>
          <a:p>
            <a:pPr algn="ctr"/>
            <a:r>
              <a:rPr lang="en-US" altLang="zh-CN" sz="4800" b="1"/>
              <a:t>3ds max</a:t>
            </a:r>
            <a:r>
              <a:rPr lang="zh-CN" altLang="en-US" sz="4800" b="1"/>
              <a:t>的工作界面</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16207" y="1073671"/>
            <a:ext cx="9494511" cy="1296637"/>
          </a:xfrm>
          <a:prstGeom prst="rect">
            <a:avLst/>
          </a:prstGeom>
          <a:noFill/>
        </p:spPr>
        <p:txBody>
          <a:bodyPr wrap="square" rtlCol="0">
            <a:spAutoFit/>
          </a:bodyPr>
          <a:lstStyle/>
          <a:p>
            <a:pPr indent="457200">
              <a:lnSpc>
                <a:spcPct val="150000"/>
              </a:lnSpc>
            </a:pPr>
            <a:r>
              <a:rPr lang="en-US" altLang="zh-CN" dirty="0"/>
              <a:t>3ds max</a:t>
            </a:r>
            <a:r>
              <a:rPr lang="zh-CN" altLang="en-US" dirty="0"/>
              <a:t>安装完毕后，双击快捷方式即可启动程序。</a:t>
            </a:r>
            <a:r>
              <a:rPr lang="en-US" altLang="zh-CN" dirty="0"/>
              <a:t>3ds max</a:t>
            </a:r>
            <a:r>
              <a:rPr lang="zh-CN" altLang="en-US" dirty="0"/>
              <a:t>的工作界面非常有序，主要包含标题栏、菜单栏、主工具栏、命令面板、视图区、控制栏、导航栏、状态和提示栏等几个部分。</a:t>
            </a:r>
            <a:endParaRPr lang="zh-CN" altLang="zh-CN" dirty="0"/>
          </a:p>
        </p:txBody>
      </p:sp>
      <p:pic>
        <p:nvPicPr>
          <p:cNvPr id="2" name="图片 1"/>
          <p:cNvPicPr>
            <a:picLocks noChangeAspect="1"/>
          </p:cNvPicPr>
          <p:nvPr/>
        </p:nvPicPr>
        <p:blipFill>
          <a:blip r:embed="rId2"/>
          <a:stretch>
            <a:fillRect/>
          </a:stretch>
        </p:blipFill>
        <p:spPr>
          <a:xfrm>
            <a:off x="2971252" y="2079676"/>
            <a:ext cx="6547456" cy="4009398"/>
          </a:xfrm>
          <a:prstGeom prst="rect">
            <a:avLst/>
          </a:prstGeom>
        </p:spPr>
      </p:pic>
    </p:spTree>
    <p:extLst>
      <p:ext uri="{BB962C8B-B14F-4D97-AF65-F5344CB8AC3E}">
        <p14:creationId xmlns:p14="http://schemas.microsoft.com/office/powerpoint/2010/main" val="1658522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21440" y="1073671"/>
            <a:ext cx="9325949" cy="2127634"/>
          </a:xfrm>
          <a:prstGeom prst="rect">
            <a:avLst/>
          </a:prstGeom>
          <a:noFill/>
        </p:spPr>
        <p:txBody>
          <a:bodyPr wrap="square" rtlCol="0">
            <a:spAutoFit/>
          </a:bodyPr>
          <a:lstStyle/>
          <a:p>
            <a:pPr indent="457200">
              <a:lnSpc>
                <a:spcPct val="150000"/>
              </a:lnSpc>
            </a:pPr>
            <a:r>
              <a:rPr lang="en-US" altLang="zh-CN" b="1" dirty="0"/>
              <a:t>1.3.1  </a:t>
            </a:r>
            <a:r>
              <a:rPr lang="zh-CN" altLang="en-US" b="1" dirty="0"/>
              <a:t>菜单栏</a:t>
            </a:r>
          </a:p>
          <a:p>
            <a:pPr indent="457200">
              <a:lnSpc>
                <a:spcPct val="150000"/>
              </a:lnSpc>
            </a:pPr>
            <a:r>
              <a:rPr lang="zh-CN" altLang="en-US" dirty="0"/>
              <a:t>菜单栏为用户提供了几乎所有</a:t>
            </a:r>
            <a:r>
              <a:rPr lang="en-US" altLang="zh-CN" dirty="0"/>
              <a:t>3ds max</a:t>
            </a:r>
            <a:r>
              <a:rPr lang="zh-CN" altLang="en-US" dirty="0"/>
              <a:t>操作命令，共包含</a:t>
            </a:r>
            <a:r>
              <a:rPr lang="en-US" altLang="zh-CN" dirty="0"/>
              <a:t>15</a:t>
            </a:r>
            <a:r>
              <a:rPr lang="zh-CN" altLang="en-US" dirty="0"/>
              <a:t>个菜单项，分别为“文件”、“编辑”、“工具”、“组”、“视图”、“创建”、“修改器”、“动画”、“图形编辑器”、“渲染”、</a:t>
            </a:r>
            <a:r>
              <a:rPr lang="en-US" altLang="zh-CN" dirty="0"/>
              <a:t>Civil View</a:t>
            </a:r>
            <a:r>
              <a:rPr lang="zh-CN" altLang="en-US" dirty="0"/>
              <a:t>、“自定义”、“脚本”、</a:t>
            </a:r>
            <a:r>
              <a:rPr lang="en-US" altLang="zh-CN" dirty="0"/>
              <a:t>Interactive</a:t>
            </a:r>
            <a:r>
              <a:rPr lang="zh-CN" altLang="en-US" dirty="0"/>
              <a:t>、“内容”、</a:t>
            </a:r>
            <a:r>
              <a:rPr lang="en-US" altLang="zh-CN" dirty="0"/>
              <a:t>Arnold</a:t>
            </a:r>
            <a:r>
              <a:rPr lang="zh-CN" altLang="en-US" dirty="0"/>
              <a:t>、“帮助”，最右侧是</a:t>
            </a:r>
            <a:r>
              <a:rPr lang="en-US" altLang="zh-CN" dirty="0"/>
              <a:t>Autodesk</a:t>
            </a:r>
            <a:r>
              <a:rPr lang="zh-CN" altLang="en-US" dirty="0"/>
              <a:t>用户登录和工作区设置。</a:t>
            </a:r>
          </a:p>
        </p:txBody>
      </p:sp>
    </p:spTree>
    <p:extLst>
      <p:ext uri="{BB962C8B-B14F-4D97-AF65-F5344CB8AC3E}">
        <p14:creationId xmlns:p14="http://schemas.microsoft.com/office/powerpoint/2010/main" val="2247559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0759" y="1289138"/>
            <a:ext cx="9411381" cy="2127634"/>
          </a:xfrm>
          <a:prstGeom prst="rect">
            <a:avLst/>
          </a:prstGeom>
          <a:noFill/>
        </p:spPr>
        <p:txBody>
          <a:bodyPr wrap="square" rtlCol="0">
            <a:spAutoFit/>
          </a:bodyPr>
          <a:lstStyle/>
          <a:p>
            <a:pPr indent="457200">
              <a:lnSpc>
                <a:spcPct val="150000"/>
              </a:lnSpc>
            </a:pPr>
            <a:r>
              <a:rPr lang="en-US" altLang="zh-CN" b="1" dirty="0"/>
              <a:t>1.3.2  </a:t>
            </a:r>
            <a:r>
              <a:rPr lang="zh-CN" altLang="en-US" b="1" dirty="0"/>
              <a:t>主工具栏</a:t>
            </a:r>
          </a:p>
          <a:p>
            <a:pPr indent="457200">
              <a:lnSpc>
                <a:spcPct val="150000"/>
              </a:lnSpc>
            </a:pPr>
            <a:r>
              <a:rPr lang="en-US" altLang="zh-CN" dirty="0"/>
              <a:t>3ds max</a:t>
            </a:r>
            <a:r>
              <a:rPr lang="zh-CN" altLang="en-US" dirty="0"/>
              <a:t>的主工具栏集合了比较常用的命令按钮，如链接、选择、移动、旋转、缩放、捕捉、镜像、对齐等，如图</a:t>
            </a:r>
            <a:r>
              <a:rPr lang="en-US" altLang="zh-CN" dirty="0"/>
              <a:t>1-17</a:t>
            </a:r>
            <a:r>
              <a:rPr lang="zh-CN" altLang="en-US" dirty="0"/>
              <a:t>所示。通过该主工具栏可以快速访问很多常见任务的工具和对话框，用户可以将其理解为快捷工具栏，对于新手来说，需要熟练掌握主工具栏的命令按钮。</a:t>
            </a:r>
          </a:p>
        </p:txBody>
      </p:sp>
      <p:pic>
        <p:nvPicPr>
          <p:cNvPr id="2" name="图片 1"/>
          <p:cNvPicPr>
            <a:picLocks noChangeAspect="1"/>
          </p:cNvPicPr>
          <p:nvPr/>
        </p:nvPicPr>
        <p:blipFill>
          <a:blip r:embed="rId2"/>
          <a:stretch>
            <a:fillRect/>
          </a:stretch>
        </p:blipFill>
        <p:spPr>
          <a:xfrm flipV="1">
            <a:off x="1602275" y="4094019"/>
            <a:ext cx="9618612" cy="245283"/>
          </a:xfrm>
          <a:prstGeom prst="rect">
            <a:avLst/>
          </a:prstGeom>
        </p:spPr>
      </p:pic>
    </p:spTree>
    <p:extLst>
      <p:ext uri="{BB962C8B-B14F-4D97-AF65-F5344CB8AC3E}">
        <p14:creationId xmlns:p14="http://schemas.microsoft.com/office/powerpoint/2010/main" val="24864805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34391" y="1447742"/>
            <a:ext cx="8055727" cy="2127634"/>
          </a:xfrm>
          <a:prstGeom prst="rect">
            <a:avLst/>
          </a:prstGeom>
          <a:noFill/>
        </p:spPr>
        <p:txBody>
          <a:bodyPr wrap="square" rtlCol="0">
            <a:spAutoFit/>
          </a:bodyPr>
          <a:lstStyle/>
          <a:p>
            <a:pPr indent="457200">
              <a:lnSpc>
                <a:spcPct val="150000"/>
              </a:lnSpc>
            </a:pPr>
            <a:r>
              <a:rPr lang="en-US" altLang="zh-CN" b="1" dirty="0"/>
              <a:t>1.3.3  </a:t>
            </a:r>
            <a:r>
              <a:rPr lang="zh-CN" altLang="en-US" b="1" dirty="0"/>
              <a:t>命令面板</a:t>
            </a:r>
          </a:p>
          <a:p>
            <a:pPr indent="457200">
              <a:lnSpc>
                <a:spcPct val="150000"/>
              </a:lnSpc>
            </a:pPr>
            <a:r>
              <a:rPr lang="zh-CN" altLang="en-US" dirty="0"/>
              <a:t>命令面板是</a:t>
            </a:r>
            <a:r>
              <a:rPr lang="en-US" altLang="zh-CN" dirty="0"/>
              <a:t>3ds max</a:t>
            </a:r>
            <a:r>
              <a:rPr lang="zh-CN" altLang="en-US" dirty="0"/>
              <a:t>最基本的面板，用户创建模型、修改参数等操作都在这个区域。命令面板由</a:t>
            </a:r>
            <a:r>
              <a:rPr lang="en-US" altLang="zh-CN" dirty="0"/>
              <a:t>6</a:t>
            </a:r>
            <a:r>
              <a:rPr lang="zh-CN" altLang="en-US" dirty="0"/>
              <a:t>个面板组成，分别是“创建”面板、“修改”面板、“层次命令”面板、“运动命令”面板、“显示命令”面板和“实用程序”面板，通过这些面板可访问绝大部分的建模和编辑命令。</a:t>
            </a:r>
          </a:p>
        </p:txBody>
      </p:sp>
      <p:pic>
        <p:nvPicPr>
          <p:cNvPr id="3" name="图片 2"/>
          <p:cNvPicPr>
            <a:picLocks noChangeAspect="1"/>
          </p:cNvPicPr>
          <p:nvPr/>
        </p:nvPicPr>
        <p:blipFill>
          <a:blip r:embed="rId2"/>
          <a:stretch>
            <a:fillRect/>
          </a:stretch>
        </p:blipFill>
        <p:spPr>
          <a:xfrm>
            <a:off x="3651219" y="3575376"/>
            <a:ext cx="5222069" cy="2576256"/>
          </a:xfrm>
          <a:prstGeom prst="rect">
            <a:avLst/>
          </a:prstGeom>
        </p:spPr>
      </p:pic>
    </p:spTree>
    <p:extLst>
      <p:ext uri="{BB962C8B-B14F-4D97-AF65-F5344CB8AC3E}">
        <p14:creationId xmlns:p14="http://schemas.microsoft.com/office/powerpoint/2010/main" val="2282708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981" y="1073671"/>
            <a:ext cx="8736910" cy="3831818"/>
          </a:xfrm>
          <a:prstGeom prst="rect">
            <a:avLst/>
          </a:prstGeom>
          <a:noFill/>
        </p:spPr>
        <p:txBody>
          <a:bodyPr wrap="square" rtlCol="0">
            <a:spAutoFit/>
          </a:bodyPr>
          <a:lstStyle/>
          <a:p>
            <a:pPr indent="457200">
              <a:lnSpc>
                <a:spcPct val="150000"/>
              </a:lnSpc>
            </a:pPr>
            <a:r>
              <a:rPr lang="en-US" altLang="zh-CN" b="1" dirty="0"/>
              <a:t>1.3.4  </a:t>
            </a:r>
            <a:r>
              <a:rPr lang="zh-CN" altLang="en-US" b="1" dirty="0"/>
              <a:t>视图区</a:t>
            </a:r>
          </a:p>
          <a:p>
            <a:pPr indent="457200">
              <a:lnSpc>
                <a:spcPct val="150000"/>
              </a:lnSpc>
            </a:pPr>
            <a:r>
              <a:rPr lang="zh-CN" altLang="en-US" dirty="0"/>
              <a:t>视图区是</a:t>
            </a:r>
            <a:r>
              <a:rPr lang="en-US" altLang="zh-CN" dirty="0"/>
              <a:t>3ds max</a:t>
            </a:r>
            <a:r>
              <a:rPr lang="zh-CN" altLang="en-US" dirty="0"/>
              <a:t>的主要工作区域，通常称之为视口或者视图。默认情况下被分为四个区域，分别显示顶视图、前视图、左视图和透视视图，用于显示同一场景的不同视图，方便用户从不同的角度观察和编辑场景。</a:t>
            </a:r>
            <a:endParaRPr lang="en-US" altLang="zh-CN" dirty="0"/>
          </a:p>
          <a:p>
            <a:pPr indent="457200">
              <a:lnSpc>
                <a:spcPct val="150000"/>
              </a:lnSpc>
            </a:pPr>
            <a:r>
              <a:rPr lang="en-US" altLang="zh-CN" b="1" dirty="0"/>
              <a:t>1.3.5  </a:t>
            </a:r>
            <a:r>
              <a:rPr lang="zh-CN" altLang="en-US" b="1" dirty="0"/>
              <a:t>动画控制栏</a:t>
            </a:r>
          </a:p>
          <a:p>
            <a:pPr indent="457200">
              <a:lnSpc>
                <a:spcPct val="150000"/>
              </a:lnSpc>
            </a:pPr>
            <a:r>
              <a:rPr lang="zh-CN" altLang="en-US" dirty="0"/>
              <a:t>动画控制栏在工作界面的底部。其中，左上方标有“</a:t>
            </a:r>
            <a:r>
              <a:rPr lang="en-US" altLang="zh-CN" dirty="0"/>
              <a:t>0/100”</a:t>
            </a:r>
            <a:r>
              <a:rPr lang="zh-CN" altLang="en-US" dirty="0"/>
              <a:t>的长方形滑块为时间滑块，用鼠标拖动它可以将视图显示到某一帧的位置上，配合使用时间滑块和中部的正方形按钮（设置关键点）及其周围的功能按钮，可以制作最简单的动画。</a:t>
            </a:r>
          </a:p>
          <a:p>
            <a:pPr indent="457200">
              <a:lnSpc>
                <a:spcPct val="150000"/>
              </a:lnSpc>
            </a:pPr>
            <a:endParaRPr lang="zh-CN" altLang="en-US" dirty="0"/>
          </a:p>
        </p:txBody>
      </p:sp>
      <p:pic>
        <p:nvPicPr>
          <p:cNvPr id="3" name="图片 2"/>
          <p:cNvPicPr>
            <a:picLocks noChangeAspect="1"/>
          </p:cNvPicPr>
          <p:nvPr/>
        </p:nvPicPr>
        <p:blipFill>
          <a:blip r:embed="rId2"/>
          <a:stretch>
            <a:fillRect/>
          </a:stretch>
        </p:blipFill>
        <p:spPr>
          <a:xfrm>
            <a:off x="2495827" y="4905489"/>
            <a:ext cx="8009218" cy="831558"/>
          </a:xfrm>
          <a:prstGeom prst="rect">
            <a:avLst/>
          </a:prstGeom>
        </p:spPr>
      </p:pic>
    </p:spTree>
    <p:extLst>
      <p:ext uri="{BB962C8B-B14F-4D97-AF65-F5344CB8AC3E}">
        <p14:creationId xmlns:p14="http://schemas.microsoft.com/office/powerpoint/2010/main" val="33147230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216" y="1163726"/>
            <a:ext cx="8135009" cy="2620076"/>
          </a:xfrm>
          <a:prstGeom prst="rect">
            <a:avLst/>
          </a:prstGeom>
          <a:noFill/>
        </p:spPr>
        <p:txBody>
          <a:bodyPr wrap="square" rtlCol="0">
            <a:spAutoFit/>
          </a:bodyPr>
          <a:lstStyle/>
          <a:p>
            <a:pPr indent="457200">
              <a:lnSpc>
                <a:spcPct val="150000"/>
              </a:lnSpc>
              <a:spcAft>
                <a:spcPts val="600"/>
              </a:spcAft>
            </a:pPr>
            <a:r>
              <a:rPr lang="en-US" altLang="zh-CN" b="1" dirty="0"/>
              <a:t>1.3.6  </a:t>
            </a:r>
            <a:r>
              <a:rPr lang="zh-CN" altLang="en-US" b="1" dirty="0"/>
              <a:t>视图导航栏</a:t>
            </a:r>
          </a:p>
          <a:p>
            <a:pPr indent="457200">
              <a:lnSpc>
                <a:spcPct val="150000"/>
              </a:lnSpc>
              <a:spcAft>
                <a:spcPts val="600"/>
              </a:spcAft>
            </a:pPr>
            <a:r>
              <a:rPr lang="zh-CN" altLang="en-US" dirty="0"/>
              <a:t>视图导航栏主要用于控制视图的大小和方位，通过导航栏内相应的按钮，可以更改视图中物体的显示状态。视图导航栏由缩放、缩放所有视图、最大化显示选定对象、所有视图最大化显示选定对象、视野、穿行、环绕子对象、最大化视口切换等</a:t>
            </a:r>
            <a:r>
              <a:rPr lang="en-US" altLang="zh-CN" dirty="0"/>
              <a:t>8</a:t>
            </a:r>
            <a:r>
              <a:rPr lang="zh-CN" altLang="en-US" dirty="0"/>
              <a:t>个按钮组成，视图导航栏会根据当前视图的类型进行相应的更改。</a:t>
            </a:r>
          </a:p>
        </p:txBody>
      </p:sp>
      <p:pic>
        <p:nvPicPr>
          <p:cNvPr id="2" name="图片 1"/>
          <p:cNvPicPr>
            <a:picLocks noChangeAspect="1"/>
          </p:cNvPicPr>
          <p:nvPr/>
        </p:nvPicPr>
        <p:blipFill>
          <a:blip r:embed="rId2"/>
          <a:stretch>
            <a:fillRect/>
          </a:stretch>
        </p:blipFill>
        <p:spPr>
          <a:xfrm>
            <a:off x="1070045" y="4169891"/>
            <a:ext cx="10799501" cy="1233381"/>
          </a:xfrm>
          <a:prstGeom prst="rect">
            <a:avLst/>
          </a:prstGeom>
        </p:spPr>
      </p:pic>
    </p:spTree>
    <p:extLst>
      <p:ext uri="{BB962C8B-B14F-4D97-AF65-F5344CB8AC3E}">
        <p14:creationId xmlns:p14="http://schemas.microsoft.com/office/powerpoint/2010/main" val="664482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94186" y="1863380"/>
            <a:ext cx="8169883" cy="1296637"/>
          </a:xfrm>
          <a:prstGeom prst="rect">
            <a:avLst/>
          </a:prstGeom>
          <a:noFill/>
        </p:spPr>
        <p:txBody>
          <a:bodyPr wrap="square" rtlCol="0">
            <a:spAutoFit/>
          </a:bodyPr>
          <a:lstStyle/>
          <a:p>
            <a:pPr indent="457200">
              <a:lnSpc>
                <a:spcPct val="150000"/>
              </a:lnSpc>
            </a:pPr>
            <a:r>
              <a:rPr lang="en-US" altLang="zh-CN" b="1" dirty="0"/>
              <a:t>1.3.7  </a:t>
            </a:r>
            <a:r>
              <a:rPr lang="zh-CN" altLang="en-US" b="1" dirty="0"/>
              <a:t>状态和提示栏</a:t>
            </a:r>
          </a:p>
          <a:p>
            <a:pPr indent="457200">
              <a:lnSpc>
                <a:spcPct val="150000"/>
              </a:lnSpc>
            </a:pPr>
            <a:r>
              <a:rPr lang="zh-CN" altLang="en-US" dirty="0"/>
              <a:t>状态和提示栏位于工作界面的左下角，主要提示当前选择的物体数目、激活的命令、坐标位置和当前栅格的单位等。</a:t>
            </a:r>
          </a:p>
        </p:txBody>
      </p:sp>
    </p:spTree>
    <p:extLst>
      <p:ext uri="{BB962C8B-B14F-4D97-AF65-F5344CB8AC3E}">
        <p14:creationId xmlns:p14="http://schemas.microsoft.com/office/powerpoint/2010/main" val="30722880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676561" y="3918327"/>
            <a:ext cx="2646878" cy="830997"/>
          </a:xfrm>
          <a:prstGeom prst="rect">
            <a:avLst/>
          </a:prstGeom>
        </p:spPr>
        <p:txBody>
          <a:bodyPr wrap="none">
            <a:spAutoFit/>
          </a:bodyPr>
          <a:lstStyle/>
          <a:p>
            <a:pPr algn="ctr"/>
            <a:r>
              <a:rPr lang="zh-CN" altLang="en-US" sz="4800" b="1"/>
              <a:t>设置视口</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18019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5695" y="1195975"/>
            <a:ext cx="4302854" cy="4247317"/>
          </a:xfrm>
          <a:prstGeom prst="rect">
            <a:avLst/>
          </a:prstGeom>
          <a:noFill/>
        </p:spPr>
        <p:txBody>
          <a:bodyPr wrap="square" rtlCol="0">
            <a:spAutoFit/>
          </a:bodyPr>
          <a:lstStyle/>
          <a:p>
            <a:pPr indent="457200">
              <a:lnSpc>
                <a:spcPct val="150000"/>
              </a:lnSpc>
            </a:pPr>
            <a:r>
              <a:rPr lang="zh-CN" altLang="en-US" dirty="0"/>
              <a:t>在</a:t>
            </a:r>
            <a:r>
              <a:rPr lang="en-US" altLang="zh-CN" dirty="0"/>
              <a:t>3ds max</a:t>
            </a:r>
            <a:r>
              <a:rPr lang="zh-CN" altLang="en-US" dirty="0"/>
              <a:t>中进行的大部分工作都是在视口中单击和拖曳，因此，有一个便于观察和操作的视口非常重要。</a:t>
            </a:r>
            <a:endParaRPr lang="en-US" altLang="zh-CN" dirty="0"/>
          </a:p>
          <a:p>
            <a:pPr indent="457200">
              <a:lnSpc>
                <a:spcPct val="150000"/>
              </a:lnSpc>
            </a:pPr>
            <a:r>
              <a:rPr lang="en-US" altLang="zh-CN" b="1" dirty="0"/>
              <a:t>1.4.1  </a:t>
            </a:r>
            <a:r>
              <a:rPr lang="zh-CN" altLang="en-US" b="1" dirty="0"/>
              <a:t>视口布局</a:t>
            </a:r>
          </a:p>
          <a:p>
            <a:pPr indent="457200">
              <a:lnSpc>
                <a:spcPct val="150000"/>
              </a:lnSpc>
            </a:pPr>
            <a:r>
              <a:rPr lang="en-US" altLang="zh-CN" dirty="0"/>
              <a:t>3ds max</a:t>
            </a:r>
            <a:r>
              <a:rPr lang="zh-CN" altLang="en-US" dirty="0"/>
              <a:t>默认有</a:t>
            </a:r>
            <a:r>
              <a:rPr lang="en-US" altLang="zh-CN" dirty="0"/>
              <a:t>4</a:t>
            </a:r>
            <a:r>
              <a:rPr lang="zh-CN" altLang="en-US" dirty="0"/>
              <a:t>个视口，对于日常操作来说是比较合适的。如果用户希望使用其他类型的布局方式，可以执行“视图</a:t>
            </a:r>
            <a:r>
              <a:rPr lang="en-US" altLang="zh-CN" dirty="0"/>
              <a:t>&gt;</a:t>
            </a:r>
            <a:r>
              <a:rPr lang="zh-CN" altLang="en-US" dirty="0"/>
              <a:t>视口配置”命令，通过“视口配置”对话框的“布局”选项卡进行设置，在该面板中包含</a:t>
            </a:r>
            <a:r>
              <a:rPr lang="en-US" altLang="zh-CN" dirty="0"/>
              <a:t>14</a:t>
            </a:r>
            <a:r>
              <a:rPr lang="zh-CN" altLang="en-US" dirty="0"/>
              <a:t>种视图布局类型。</a:t>
            </a:r>
          </a:p>
        </p:txBody>
      </p:sp>
      <p:pic>
        <p:nvPicPr>
          <p:cNvPr id="2" name="图片 1">
            <a:extLst>
              <a:ext uri="{FF2B5EF4-FFF2-40B4-BE49-F238E27FC236}">
                <a16:creationId xmlns:a16="http://schemas.microsoft.com/office/drawing/2014/main" id="{FDAD5053-7F9C-4921-83AB-D2EBE8B0A5A4}"/>
              </a:ext>
            </a:extLst>
          </p:cNvPr>
          <p:cNvPicPr>
            <a:picLocks noChangeAspect="1"/>
          </p:cNvPicPr>
          <p:nvPr/>
        </p:nvPicPr>
        <p:blipFill>
          <a:blip r:embed="rId2"/>
          <a:stretch>
            <a:fillRect/>
          </a:stretch>
        </p:blipFill>
        <p:spPr>
          <a:xfrm>
            <a:off x="6866361" y="1436915"/>
            <a:ext cx="4038883" cy="3771246"/>
          </a:xfrm>
          <a:prstGeom prst="rect">
            <a:avLst/>
          </a:prstGeom>
        </p:spPr>
      </p:pic>
    </p:spTree>
    <p:extLst>
      <p:ext uri="{BB962C8B-B14F-4D97-AF65-F5344CB8AC3E}">
        <p14:creationId xmlns:p14="http://schemas.microsoft.com/office/powerpoint/2010/main" val="1710854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20" y="485830"/>
            <a:ext cx="1620957" cy="523220"/>
          </a:xfrm>
          <a:prstGeom prst="rect">
            <a:avLst/>
          </a:prstGeom>
          <a:noFill/>
        </p:spPr>
        <p:txBody>
          <a:bodyPr wrap="none" rtlCol="0">
            <a:spAutoFit/>
          </a:bodyPr>
          <a:lstStyle/>
          <a:p>
            <a:r>
              <a:rPr lang="zh-CN" altLang="zh-CN" sz="2800" b="1" dirty="0"/>
              <a:t>内容</a:t>
            </a:r>
            <a:r>
              <a:rPr lang="zh-CN" altLang="en-US" sz="2800" b="1" dirty="0"/>
              <a:t>导读</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1602275" y="1922223"/>
            <a:ext cx="9235866" cy="2543132"/>
          </a:xfrm>
          <a:prstGeom prst="rect">
            <a:avLst/>
          </a:prstGeom>
          <a:noFill/>
        </p:spPr>
        <p:txBody>
          <a:bodyPr wrap="square" rtlCol="0">
            <a:spAutoFit/>
          </a:bodyPr>
          <a:lstStyle/>
          <a:p>
            <a:pPr indent="457200">
              <a:lnSpc>
                <a:spcPct val="150000"/>
              </a:lnSpc>
            </a:pPr>
            <a:r>
              <a:rPr lang="en-US" altLang="zh-CN"/>
              <a:t>3ds max</a:t>
            </a:r>
            <a:r>
              <a:rPr lang="zh-CN" altLang="en-US"/>
              <a:t>是一款拥有强大的建模、动画制作及渲染功能的三维动画制作软件，可以创造宏伟的游戏世界，布置精彩绝伦的场景以实现设计可视化，并打造身临其境的虚拟现实体验。与同类型的其他软件相比，</a:t>
            </a:r>
            <a:r>
              <a:rPr lang="en-US" altLang="zh-CN"/>
              <a:t>3ds max</a:t>
            </a:r>
            <a:r>
              <a:rPr lang="zh-CN" altLang="en-US"/>
              <a:t>的操作更加简单，更易上手。本章将对三维动画的概念、</a:t>
            </a:r>
            <a:r>
              <a:rPr lang="en-US" altLang="zh-CN"/>
              <a:t>3ds max</a:t>
            </a:r>
            <a:r>
              <a:rPr lang="zh-CN" altLang="en-US"/>
              <a:t>的应用领域、工作界面、视口设置、绘图环境的设置以及对象的变换操作等知识进行讲解。通过对本章的学习，用户可以初步认识</a:t>
            </a:r>
            <a:r>
              <a:rPr lang="en-US" altLang="zh-CN"/>
              <a:t>3ds max</a:t>
            </a:r>
            <a:r>
              <a:rPr lang="zh-CN" altLang="en-US"/>
              <a:t>并掌握基础设置知识。</a:t>
            </a:r>
          </a:p>
          <a:p>
            <a:pPr indent="457200">
              <a:lnSpc>
                <a:spcPct val="150000"/>
              </a:lnSpc>
            </a:pPr>
            <a:endParaRPr lang="zh-CN" altLang="en-US" dirty="0"/>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0550" y="939447"/>
            <a:ext cx="8690900" cy="1373581"/>
          </a:xfrm>
          <a:prstGeom prst="rect">
            <a:avLst/>
          </a:prstGeom>
          <a:noFill/>
        </p:spPr>
        <p:txBody>
          <a:bodyPr wrap="square" rtlCol="0">
            <a:spAutoFit/>
          </a:bodyPr>
          <a:lstStyle/>
          <a:p>
            <a:pPr indent="457200">
              <a:lnSpc>
                <a:spcPct val="150000"/>
              </a:lnSpc>
              <a:spcAft>
                <a:spcPts val="600"/>
              </a:spcAft>
            </a:pPr>
            <a:r>
              <a:rPr lang="en-US" altLang="zh-CN" b="1" dirty="0"/>
              <a:t>1.4.2  </a:t>
            </a:r>
            <a:r>
              <a:rPr lang="zh-CN" altLang="en-US" b="1" dirty="0"/>
              <a:t>切换视口</a:t>
            </a:r>
          </a:p>
          <a:p>
            <a:pPr indent="457200">
              <a:lnSpc>
                <a:spcPct val="150000"/>
              </a:lnSpc>
              <a:spcAft>
                <a:spcPts val="600"/>
              </a:spcAft>
            </a:pPr>
            <a:r>
              <a:rPr lang="zh-CN" altLang="en-US" dirty="0"/>
              <a:t>当我们按改变窗口的快捷钮时，所对应的窗口就会变为所想改变的视图。快捷键所对应的视口介绍如下：</a:t>
            </a:r>
          </a:p>
        </p:txBody>
      </p:sp>
      <p:pic>
        <p:nvPicPr>
          <p:cNvPr id="2" name="图片 1">
            <a:extLst>
              <a:ext uri="{FF2B5EF4-FFF2-40B4-BE49-F238E27FC236}">
                <a16:creationId xmlns:a16="http://schemas.microsoft.com/office/drawing/2014/main" id="{A25E1FF2-63B2-4633-B9F9-3E4D923524E2}"/>
              </a:ext>
            </a:extLst>
          </p:cNvPr>
          <p:cNvPicPr>
            <a:picLocks noChangeAspect="1"/>
          </p:cNvPicPr>
          <p:nvPr/>
        </p:nvPicPr>
        <p:blipFill>
          <a:blip r:embed="rId2"/>
          <a:stretch>
            <a:fillRect/>
          </a:stretch>
        </p:blipFill>
        <p:spPr>
          <a:xfrm>
            <a:off x="1602275" y="2880393"/>
            <a:ext cx="9061359" cy="2450332"/>
          </a:xfrm>
          <a:prstGeom prst="rect">
            <a:avLst/>
          </a:prstGeom>
        </p:spPr>
      </p:pic>
    </p:spTree>
    <p:extLst>
      <p:ext uri="{BB962C8B-B14F-4D97-AF65-F5344CB8AC3E}">
        <p14:creationId xmlns:p14="http://schemas.microsoft.com/office/powerpoint/2010/main" val="38784475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38198"/>
            <a:ext cx="3765659" cy="2246769"/>
          </a:xfrm>
          <a:prstGeom prst="rect">
            <a:avLst/>
          </a:prstGeom>
          <a:noFill/>
        </p:spPr>
        <p:txBody>
          <a:bodyPr wrap="square" rtlCol="0">
            <a:spAutoFit/>
          </a:bodyPr>
          <a:lstStyle/>
          <a:p>
            <a:pPr indent="457200">
              <a:lnSpc>
                <a:spcPct val="150000"/>
              </a:lnSpc>
              <a:spcAft>
                <a:spcPts val="600"/>
              </a:spcAft>
            </a:pPr>
            <a:r>
              <a:rPr lang="en-US" altLang="zh-CN" b="1" dirty="0"/>
              <a:t>1.4.3  </a:t>
            </a:r>
            <a:r>
              <a:rPr lang="zh-CN" altLang="en-US" b="1" dirty="0"/>
              <a:t>视口显示类型</a:t>
            </a:r>
          </a:p>
          <a:p>
            <a:pPr indent="457200">
              <a:lnSpc>
                <a:spcPct val="150000"/>
              </a:lnSpc>
              <a:spcAft>
                <a:spcPts val="600"/>
              </a:spcAft>
            </a:pPr>
            <a:r>
              <a:rPr lang="zh-CN" altLang="en-US" dirty="0"/>
              <a:t>为了方便建模人员的各种操作和观察，</a:t>
            </a:r>
            <a:r>
              <a:rPr lang="en-US" altLang="zh-CN" dirty="0"/>
              <a:t>3ds max</a:t>
            </a:r>
            <a:r>
              <a:rPr lang="zh-CN" altLang="en-US" dirty="0"/>
              <a:t>提供了</a:t>
            </a:r>
            <a:r>
              <a:rPr lang="en-US" altLang="zh-CN" dirty="0"/>
              <a:t>9</a:t>
            </a:r>
            <a:r>
              <a:rPr lang="zh-CN" altLang="en-US" dirty="0"/>
              <a:t>种视觉样式。在视口左上角单击视觉样式会打开样式列表。</a:t>
            </a:r>
          </a:p>
        </p:txBody>
      </p:sp>
      <p:pic>
        <p:nvPicPr>
          <p:cNvPr id="2" name="图片 1">
            <a:extLst>
              <a:ext uri="{FF2B5EF4-FFF2-40B4-BE49-F238E27FC236}">
                <a16:creationId xmlns:a16="http://schemas.microsoft.com/office/drawing/2014/main" id="{8337AE9B-B78F-4D9E-BF5B-0BB7A34D2B54}"/>
              </a:ext>
            </a:extLst>
          </p:cNvPr>
          <p:cNvPicPr>
            <a:picLocks noChangeAspect="1"/>
          </p:cNvPicPr>
          <p:nvPr/>
        </p:nvPicPr>
        <p:blipFill>
          <a:blip r:embed="rId2"/>
          <a:stretch>
            <a:fillRect/>
          </a:stretch>
        </p:blipFill>
        <p:spPr>
          <a:xfrm>
            <a:off x="7020921" y="1336184"/>
            <a:ext cx="1886133" cy="3697566"/>
          </a:xfrm>
          <a:prstGeom prst="rect">
            <a:avLst/>
          </a:prstGeom>
        </p:spPr>
      </p:pic>
    </p:spTree>
    <p:extLst>
      <p:ext uri="{BB962C8B-B14F-4D97-AF65-F5344CB8AC3E}">
        <p14:creationId xmlns:p14="http://schemas.microsoft.com/office/powerpoint/2010/main" val="853240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1073671"/>
            <a:ext cx="8097376" cy="1512081"/>
          </a:xfrm>
          <a:prstGeom prst="rect">
            <a:avLst/>
          </a:prstGeom>
          <a:noFill/>
        </p:spPr>
        <p:txBody>
          <a:bodyPr wrap="square" rtlCol="0">
            <a:spAutoFit/>
          </a:bodyPr>
          <a:lstStyle/>
          <a:p>
            <a:pPr indent="457200" algn="ctr">
              <a:lnSpc>
                <a:spcPct val="150000"/>
              </a:lnSpc>
              <a:spcAft>
                <a:spcPts val="600"/>
              </a:spcAft>
            </a:pPr>
            <a:r>
              <a:rPr lang="zh-CN" altLang="en-US" sz="2400" b="1" dirty="0"/>
              <a:t>上手操作：自定义视口布局与显示效果</a:t>
            </a:r>
          </a:p>
          <a:p>
            <a:pPr indent="457200">
              <a:lnSpc>
                <a:spcPct val="150000"/>
              </a:lnSpc>
              <a:spcAft>
                <a:spcPts val="600"/>
              </a:spcAft>
            </a:pPr>
            <a:r>
              <a:rPr lang="zh-CN" altLang="en-US" b="1" dirty="0"/>
              <a:t>为了能够更好地观察场景并进行操作，本案例将为读者介绍视口的布局和显示设置。</a:t>
            </a:r>
          </a:p>
        </p:txBody>
      </p:sp>
      <p:pic>
        <p:nvPicPr>
          <p:cNvPr id="2" name="图片 1">
            <a:extLst>
              <a:ext uri="{FF2B5EF4-FFF2-40B4-BE49-F238E27FC236}">
                <a16:creationId xmlns:a16="http://schemas.microsoft.com/office/drawing/2014/main" id="{3F230854-4519-488C-AA82-CC0D46DD3A21}"/>
              </a:ext>
            </a:extLst>
          </p:cNvPr>
          <p:cNvPicPr>
            <a:picLocks noChangeAspect="1"/>
          </p:cNvPicPr>
          <p:nvPr/>
        </p:nvPicPr>
        <p:blipFill>
          <a:blip r:embed="rId2"/>
          <a:stretch>
            <a:fillRect/>
          </a:stretch>
        </p:blipFill>
        <p:spPr>
          <a:xfrm>
            <a:off x="3851134" y="2586231"/>
            <a:ext cx="5422860" cy="3198098"/>
          </a:xfrm>
          <a:prstGeom prst="rect">
            <a:avLst/>
          </a:prstGeom>
        </p:spPr>
      </p:pic>
    </p:spTree>
    <p:extLst>
      <p:ext uri="{BB962C8B-B14F-4D97-AF65-F5344CB8AC3E}">
        <p14:creationId xmlns:p14="http://schemas.microsoft.com/office/powerpoint/2010/main" val="30385267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61008" y="3918327"/>
            <a:ext cx="3877985" cy="830997"/>
          </a:xfrm>
          <a:prstGeom prst="rect">
            <a:avLst/>
          </a:prstGeom>
        </p:spPr>
        <p:txBody>
          <a:bodyPr wrap="none">
            <a:spAutoFit/>
          </a:bodyPr>
          <a:lstStyle/>
          <a:p>
            <a:pPr algn="ctr"/>
            <a:r>
              <a:rPr lang="zh-CN" altLang="en-US" sz="4800" b="1"/>
              <a:t>设置绘图环境</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0452170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2958630"/>
          </a:xfrm>
          <a:prstGeom prst="rect">
            <a:avLst/>
          </a:prstGeom>
          <a:noFill/>
        </p:spPr>
        <p:txBody>
          <a:bodyPr wrap="square" rtlCol="0">
            <a:spAutoFit/>
          </a:bodyPr>
          <a:lstStyle/>
          <a:p>
            <a:pPr indent="457200">
              <a:lnSpc>
                <a:spcPct val="150000"/>
              </a:lnSpc>
            </a:pPr>
            <a:r>
              <a:rPr lang="en-US" altLang="zh-CN" b="1" dirty="0"/>
              <a:t>1.5.1  </a:t>
            </a:r>
            <a:r>
              <a:rPr lang="zh-CN" altLang="en-US" b="1" dirty="0"/>
              <a:t>绘图单位</a:t>
            </a:r>
          </a:p>
          <a:p>
            <a:pPr indent="457200">
              <a:lnSpc>
                <a:spcPct val="150000"/>
              </a:lnSpc>
            </a:pPr>
            <a:r>
              <a:rPr lang="zh-CN" altLang="en-US" dirty="0"/>
              <a:t>单位是连接</a:t>
            </a:r>
            <a:r>
              <a:rPr lang="en-US" altLang="zh-CN" dirty="0"/>
              <a:t>3ds max</a:t>
            </a:r>
            <a:r>
              <a:rPr lang="zh-CN" altLang="en-US" dirty="0"/>
              <a:t>三维世界与物理世界的关键。在插入外部模型时，如果插入的模型和软件中设置的单位不同，可能会出现插入的模型显示过小，所以在创建和插入模型之前都需要进行单位设置。</a:t>
            </a:r>
          </a:p>
          <a:p>
            <a:pPr indent="457200">
              <a:lnSpc>
                <a:spcPct val="150000"/>
              </a:lnSpc>
            </a:pPr>
            <a:r>
              <a:rPr lang="zh-CN" altLang="en-US" dirty="0"/>
              <a:t>执行“自定义</a:t>
            </a:r>
            <a:r>
              <a:rPr lang="en-US" altLang="zh-CN" dirty="0"/>
              <a:t>&gt;</a:t>
            </a:r>
            <a:r>
              <a:rPr lang="zh-CN" altLang="en-US" dirty="0"/>
              <a:t>单位设置”命令，会打开“单位设置”对话框。“单位设置”对话框建立单位显示的方式，通过它可以在通用单位和标准单位（英尺、英寸或公制）间进行选择。单击“系统单位设置”按钮打开“系统单位设置”对话框可以选择系统单位。</a:t>
            </a:r>
          </a:p>
        </p:txBody>
      </p:sp>
      <p:pic>
        <p:nvPicPr>
          <p:cNvPr id="2" name="图片 1">
            <a:extLst>
              <a:ext uri="{FF2B5EF4-FFF2-40B4-BE49-F238E27FC236}">
                <a16:creationId xmlns:a16="http://schemas.microsoft.com/office/drawing/2014/main" id="{A66F8F50-C622-406A-BA9E-E7D40804BA29}"/>
              </a:ext>
            </a:extLst>
          </p:cNvPr>
          <p:cNvPicPr>
            <a:picLocks noChangeAspect="1"/>
          </p:cNvPicPr>
          <p:nvPr/>
        </p:nvPicPr>
        <p:blipFill>
          <a:blip r:embed="rId2"/>
          <a:stretch>
            <a:fillRect/>
          </a:stretch>
        </p:blipFill>
        <p:spPr>
          <a:xfrm>
            <a:off x="3485036" y="3918574"/>
            <a:ext cx="5221928" cy="2576934"/>
          </a:xfrm>
          <a:prstGeom prst="rect">
            <a:avLst/>
          </a:prstGeom>
        </p:spPr>
      </p:pic>
    </p:spTree>
    <p:extLst>
      <p:ext uri="{BB962C8B-B14F-4D97-AF65-F5344CB8AC3E}">
        <p14:creationId xmlns:p14="http://schemas.microsoft.com/office/powerpoint/2010/main" val="11298545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2127634"/>
          </a:xfrm>
          <a:prstGeom prst="rect">
            <a:avLst/>
          </a:prstGeom>
          <a:noFill/>
        </p:spPr>
        <p:txBody>
          <a:bodyPr wrap="square" rtlCol="0">
            <a:spAutoFit/>
          </a:bodyPr>
          <a:lstStyle/>
          <a:p>
            <a:pPr indent="457200">
              <a:lnSpc>
                <a:spcPct val="150000"/>
              </a:lnSpc>
            </a:pPr>
            <a:r>
              <a:rPr lang="en-US" altLang="zh-CN" b="1" dirty="0"/>
              <a:t>1.5.2  </a:t>
            </a:r>
            <a:r>
              <a:rPr lang="zh-CN" altLang="en-US" b="1" dirty="0"/>
              <a:t>自动保存和备份</a:t>
            </a:r>
          </a:p>
          <a:p>
            <a:pPr indent="457200">
              <a:lnSpc>
                <a:spcPct val="150000"/>
              </a:lnSpc>
            </a:pPr>
            <a:r>
              <a:rPr lang="zh-CN" altLang="en-US" dirty="0"/>
              <a:t>在插入或创建的图形较大时，计算机的屏幕显示性能会越来越慢，为了提高计算机性能，用户可以选择关闭自动备份或更改自动备份间隔时间。</a:t>
            </a:r>
          </a:p>
          <a:p>
            <a:pPr indent="457200">
              <a:lnSpc>
                <a:spcPct val="150000"/>
              </a:lnSpc>
            </a:pPr>
            <a:r>
              <a:rPr lang="zh-CN" altLang="en-US" dirty="0"/>
              <a:t>执行“自定义</a:t>
            </a:r>
            <a:r>
              <a:rPr lang="en-US" altLang="zh-CN" dirty="0"/>
              <a:t>&gt;</a:t>
            </a:r>
            <a:r>
              <a:rPr lang="zh-CN" altLang="en-US" dirty="0"/>
              <a:t>首选项”命令，在“首选项设置”对话框的“文件”选项卡可以对该功能进行设置。</a:t>
            </a:r>
          </a:p>
        </p:txBody>
      </p:sp>
      <p:pic>
        <p:nvPicPr>
          <p:cNvPr id="2" name="图片 1">
            <a:extLst>
              <a:ext uri="{FF2B5EF4-FFF2-40B4-BE49-F238E27FC236}">
                <a16:creationId xmlns:a16="http://schemas.microsoft.com/office/drawing/2014/main" id="{925A5160-FF7D-4F11-A28E-163E6D8D9BFC}"/>
              </a:ext>
            </a:extLst>
          </p:cNvPr>
          <p:cNvPicPr>
            <a:picLocks noChangeAspect="1"/>
          </p:cNvPicPr>
          <p:nvPr/>
        </p:nvPicPr>
        <p:blipFill>
          <a:blip r:embed="rId2"/>
          <a:stretch>
            <a:fillRect/>
          </a:stretch>
        </p:blipFill>
        <p:spPr>
          <a:xfrm>
            <a:off x="4543619" y="2954491"/>
            <a:ext cx="3104762" cy="3304762"/>
          </a:xfrm>
          <a:prstGeom prst="rect">
            <a:avLst/>
          </a:prstGeom>
        </p:spPr>
      </p:pic>
    </p:spTree>
    <p:extLst>
      <p:ext uri="{BB962C8B-B14F-4D97-AF65-F5344CB8AC3E}">
        <p14:creationId xmlns:p14="http://schemas.microsoft.com/office/powerpoint/2010/main" val="4214828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1712135"/>
          </a:xfrm>
          <a:prstGeom prst="rect">
            <a:avLst/>
          </a:prstGeom>
          <a:noFill/>
        </p:spPr>
        <p:txBody>
          <a:bodyPr wrap="square" rtlCol="0">
            <a:spAutoFit/>
          </a:bodyPr>
          <a:lstStyle/>
          <a:p>
            <a:pPr indent="457200">
              <a:lnSpc>
                <a:spcPct val="150000"/>
              </a:lnSpc>
            </a:pPr>
            <a:r>
              <a:rPr lang="en-US" altLang="zh-CN" b="1" dirty="0"/>
              <a:t>1.5.3  </a:t>
            </a:r>
            <a:r>
              <a:rPr lang="zh-CN" altLang="en-US" b="1" dirty="0"/>
              <a:t>设置快捷键</a:t>
            </a:r>
          </a:p>
          <a:p>
            <a:pPr indent="457200">
              <a:lnSpc>
                <a:spcPct val="150000"/>
              </a:lnSpc>
            </a:pPr>
            <a:r>
              <a:rPr lang="zh-CN" altLang="en-US" dirty="0"/>
              <a:t>利用快捷键创建模型可以大步调提高工作效率，节省了寻找菜单命令或者工具的时间。为了避免快捷键和外部软件的冲突，用户可以通过“自定义用户界面”对话框的“键盘”选项板来设置快捷键。</a:t>
            </a:r>
          </a:p>
        </p:txBody>
      </p:sp>
      <p:pic>
        <p:nvPicPr>
          <p:cNvPr id="2" name="图片 1">
            <a:extLst>
              <a:ext uri="{FF2B5EF4-FFF2-40B4-BE49-F238E27FC236}">
                <a16:creationId xmlns:a16="http://schemas.microsoft.com/office/drawing/2014/main" id="{515E6F23-529B-40B2-BB97-B84E4B91DF0B}"/>
              </a:ext>
            </a:extLst>
          </p:cNvPr>
          <p:cNvPicPr>
            <a:picLocks noChangeAspect="1"/>
          </p:cNvPicPr>
          <p:nvPr/>
        </p:nvPicPr>
        <p:blipFill>
          <a:blip r:embed="rId2"/>
          <a:stretch>
            <a:fillRect/>
          </a:stretch>
        </p:blipFill>
        <p:spPr>
          <a:xfrm>
            <a:off x="4376863" y="2688826"/>
            <a:ext cx="3438274" cy="3426294"/>
          </a:xfrm>
          <a:prstGeom prst="rect">
            <a:avLst/>
          </a:prstGeom>
        </p:spPr>
      </p:pic>
    </p:spTree>
    <p:extLst>
      <p:ext uri="{BB962C8B-B14F-4D97-AF65-F5344CB8AC3E}">
        <p14:creationId xmlns:p14="http://schemas.microsoft.com/office/powerpoint/2010/main" val="32468668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2266133"/>
          </a:xfrm>
          <a:prstGeom prst="rect">
            <a:avLst/>
          </a:prstGeom>
          <a:noFill/>
        </p:spPr>
        <p:txBody>
          <a:bodyPr wrap="square" rtlCol="0">
            <a:spAutoFit/>
          </a:bodyPr>
          <a:lstStyle/>
          <a:p>
            <a:pPr indent="457200" algn="ctr">
              <a:lnSpc>
                <a:spcPct val="150000"/>
              </a:lnSpc>
            </a:pPr>
            <a:r>
              <a:rPr lang="zh-CN" altLang="en-US" sz="2400" b="1" dirty="0"/>
              <a:t>上手操作：自定义工作界面颜色</a:t>
            </a:r>
          </a:p>
          <a:p>
            <a:pPr indent="457200">
              <a:lnSpc>
                <a:spcPct val="150000"/>
              </a:lnSpc>
            </a:pPr>
            <a:r>
              <a:rPr lang="zh-CN" altLang="en-US" dirty="0"/>
              <a:t>为了更好地使用软件和观察场景，用户可以对</a:t>
            </a:r>
            <a:r>
              <a:rPr lang="en-US" altLang="zh-CN" dirty="0"/>
              <a:t>3ds max</a:t>
            </a:r>
            <a:r>
              <a:rPr lang="zh-CN" altLang="en-US" dirty="0"/>
              <a:t>工作界面的颜色进行设置。</a:t>
            </a:r>
            <a:endParaRPr lang="en-US" altLang="zh-CN" dirty="0"/>
          </a:p>
          <a:p>
            <a:pPr indent="457200">
              <a:lnSpc>
                <a:spcPct val="150000"/>
              </a:lnSpc>
            </a:pPr>
            <a:r>
              <a:rPr lang="zh-CN" altLang="en-US" dirty="0"/>
              <a:t>具体操作步骤介绍如下：</a:t>
            </a:r>
          </a:p>
          <a:p>
            <a:pPr indent="457200">
              <a:lnSpc>
                <a:spcPct val="150000"/>
              </a:lnSpc>
            </a:pPr>
            <a:r>
              <a:rPr lang="en-US" altLang="zh-CN" dirty="0"/>
              <a:t>Step01</a:t>
            </a:r>
            <a:r>
              <a:rPr lang="zh-CN" altLang="en-US" dirty="0"/>
              <a:t>：启动</a:t>
            </a:r>
            <a:r>
              <a:rPr lang="en-US" altLang="zh-CN" dirty="0"/>
              <a:t>3ds max</a:t>
            </a:r>
            <a:r>
              <a:rPr lang="zh-CN" altLang="en-US" dirty="0"/>
              <a:t>应用程序，当前默认的工作界面颜色。</a:t>
            </a:r>
          </a:p>
          <a:p>
            <a:pPr indent="457200">
              <a:lnSpc>
                <a:spcPct val="150000"/>
              </a:lnSpc>
            </a:pPr>
            <a:endParaRPr lang="zh-CN" altLang="en-US" dirty="0"/>
          </a:p>
        </p:txBody>
      </p:sp>
      <p:pic>
        <p:nvPicPr>
          <p:cNvPr id="2" name="图片 1">
            <a:extLst>
              <a:ext uri="{FF2B5EF4-FFF2-40B4-BE49-F238E27FC236}">
                <a16:creationId xmlns:a16="http://schemas.microsoft.com/office/drawing/2014/main" id="{E09B8EC8-8F63-4892-A978-D7F93C5D3AF4}"/>
              </a:ext>
            </a:extLst>
          </p:cNvPr>
          <p:cNvPicPr>
            <a:picLocks noChangeAspect="1"/>
          </p:cNvPicPr>
          <p:nvPr/>
        </p:nvPicPr>
        <p:blipFill>
          <a:blip r:embed="rId2"/>
          <a:stretch>
            <a:fillRect/>
          </a:stretch>
        </p:blipFill>
        <p:spPr>
          <a:xfrm>
            <a:off x="3760873" y="2983743"/>
            <a:ext cx="4670254" cy="3161037"/>
          </a:xfrm>
          <a:prstGeom prst="rect">
            <a:avLst/>
          </a:prstGeom>
        </p:spPr>
      </p:pic>
    </p:spTree>
    <p:extLst>
      <p:ext uri="{BB962C8B-B14F-4D97-AF65-F5344CB8AC3E}">
        <p14:creationId xmlns:p14="http://schemas.microsoft.com/office/powerpoint/2010/main" val="3307813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1712135"/>
          </a:xfrm>
          <a:prstGeom prst="rect">
            <a:avLst/>
          </a:prstGeom>
          <a:noFill/>
        </p:spPr>
        <p:txBody>
          <a:bodyPr wrap="square" rtlCol="0">
            <a:spAutoFit/>
          </a:bodyPr>
          <a:lstStyle/>
          <a:p>
            <a:pPr indent="457200">
              <a:lnSpc>
                <a:spcPct val="150000"/>
              </a:lnSpc>
            </a:pPr>
            <a:r>
              <a:rPr lang="en-US" altLang="zh-CN" dirty="0"/>
              <a:t>Step02</a:t>
            </a:r>
            <a:r>
              <a:rPr lang="zh-CN" altLang="en-US" dirty="0"/>
              <a:t>：执行“自定义</a:t>
            </a:r>
            <a:r>
              <a:rPr lang="en-US" altLang="zh-CN" dirty="0"/>
              <a:t>&gt;</a:t>
            </a:r>
            <a:r>
              <a:rPr lang="zh-CN" altLang="en-US" dirty="0"/>
              <a:t>自定义用户界面”命令，打开“自定义用户界面”对话框，切换到“颜色”选项卡。</a:t>
            </a:r>
          </a:p>
          <a:p>
            <a:pPr indent="457200">
              <a:lnSpc>
                <a:spcPct val="150000"/>
              </a:lnSpc>
            </a:pPr>
            <a:r>
              <a:rPr lang="en-US" altLang="zh-CN" dirty="0"/>
              <a:t>Step03</a:t>
            </a:r>
            <a:r>
              <a:rPr lang="zh-CN" altLang="en-US" dirty="0"/>
              <a:t>：在对话框下方单击“加载”按钮，打开“加载颜色文件”对话框，从</a:t>
            </a:r>
            <a:r>
              <a:rPr lang="en-US" altLang="zh-CN" dirty="0"/>
              <a:t>3ds max</a:t>
            </a:r>
            <a:r>
              <a:rPr lang="zh-CN" altLang="en-US" dirty="0"/>
              <a:t>的安装路径</a:t>
            </a:r>
            <a:r>
              <a:rPr lang="en-US" altLang="zh-CN" dirty="0"/>
              <a:t>X:\Autodesk\3ds max\</a:t>
            </a:r>
            <a:r>
              <a:rPr lang="en-US" altLang="zh-CN" dirty="0" err="1"/>
              <a:t>fr</a:t>
            </a:r>
            <a:r>
              <a:rPr lang="en-US" altLang="zh-CN" dirty="0"/>
              <a:t>-FR\UI</a:t>
            </a:r>
            <a:r>
              <a:rPr lang="zh-CN" altLang="en-US" dirty="0"/>
              <a:t>下选择</a:t>
            </a:r>
            <a:r>
              <a:rPr lang="en-US" altLang="zh-CN" dirty="0" err="1"/>
              <a:t>ame-light.clrx</a:t>
            </a:r>
            <a:r>
              <a:rPr lang="zh-CN" altLang="en-US" dirty="0"/>
              <a:t>文件。</a:t>
            </a:r>
          </a:p>
        </p:txBody>
      </p:sp>
      <p:pic>
        <p:nvPicPr>
          <p:cNvPr id="2" name="图片 1">
            <a:extLst>
              <a:ext uri="{FF2B5EF4-FFF2-40B4-BE49-F238E27FC236}">
                <a16:creationId xmlns:a16="http://schemas.microsoft.com/office/drawing/2014/main" id="{CCC8D4FC-266A-491F-B118-DBD09E9D8411}"/>
              </a:ext>
            </a:extLst>
          </p:cNvPr>
          <p:cNvPicPr>
            <a:picLocks noChangeAspect="1"/>
          </p:cNvPicPr>
          <p:nvPr/>
        </p:nvPicPr>
        <p:blipFill>
          <a:blip r:embed="rId2"/>
          <a:stretch>
            <a:fillRect/>
          </a:stretch>
        </p:blipFill>
        <p:spPr>
          <a:xfrm>
            <a:off x="2704608" y="2812848"/>
            <a:ext cx="7024593" cy="3200493"/>
          </a:xfrm>
          <a:prstGeom prst="rect">
            <a:avLst/>
          </a:prstGeom>
        </p:spPr>
      </p:pic>
    </p:spTree>
    <p:extLst>
      <p:ext uri="{BB962C8B-B14F-4D97-AF65-F5344CB8AC3E}">
        <p14:creationId xmlns:p14="http://schemas.microsoft.com/office/powerpoint/2010/main" val="2027328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881139"/>
          </a:xfrm>
          <a:prstGeom prst="rect">
            <a:avLst/>
          </a:prstGeom>
          <a:noFill/>
        </p:spPr>
        <p:txBody>
          <a:bodyPr wrap="square" rtlCol="0">
            <a:spAutoFit/>
          </a:bodyPr>
          <a:lstStyle/>
          <a:p>
            <a:pPr indent="457200">
              <a:lnSpc>
                <a:spcPct val="150000"/>
              </a:lnSpc>
            </a:pPr>
            <a:r>
              <a:rPr lang="en-US" altLang="zh-CN" dirty="0"/>
              <a:t>Step04</a:t>
            </a:r>
            <a:r>
              <a:rPr lang="zh-CN" altLang="en-US" dirty="0"/>
              <a:t>：单击“打开”按钮，即可看到</a:t>
            </a:r>
            <a:r>
              <a:rPr lang="en-US" altLang="zh-CN" dirty="0"/>
              <a:t>3ds max</a:t>
            </a:r>
            <a:r>
              <a:rPr lang="zh-CN" altLang="en-US" dirty="0"/>
              <a:t>的工作界面蜕变成浅灰色。设置完毕后直接关闭“自定义用户界面”对话框即可。</a:t>
            </a:r>
          </a:p>
        </p:txBody>
      </p:sp>
      <p:pic>
        <p:nvPicPr>
          <p:cNvPr id="2" name="图片 1">
            <a:extLst>
              <a:ext uri="{FF2B5EF4-FFF2-40B4-BE49-F238E27FC236}">
                <a16:creationId xmlns:a16="http://schemas.microsoft.com/office/drawing/2014/main" id="{1A692495-EDE2-4127-BD10-5FC63F91AB6E}"/>
              </a:ext>
            </a:extLst>
          </p:cNvPr>
          <p:cNvPicPr>
            <a:picLocks noChangeAspect="1"/>
          </p:cNvPicPr>
          <p:nvPr/>
        </p:nvPicPr>
        <p:blipFill>
          <a:blip r:embed="rId2"/>
          <a:stretch>
            <a:fillRect/>
          </a:stretch>
        </p:blipFill>
        <p:spPr>
          <a:xfrm>
            <a:off x="2917951" y="2095578"/>
            <a:ext cx="5804141" cy="3933263"/>
          </a:xfrm>
          <a:prstGeom prst="rect">
            <a:avLst/>
          </a:prstGeom>
        </p:spPr>
      </p:pic>
    </p:spTree>
    <p:extLst>
      <p:ext uri="{BB962C8B-B14F-4D97-AF65-F5344CB8AC3E}">
        <p14:creationId xmlns:p14="http://schemas.microsoft.com/office/powerpoint/2010/main" val="3716645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B2AF2423-74DA-4324-A508-1E094A061F78}"/>
              </a:ext>
            </a:extLst>
          </p:cNvPr>
          <p:cNvGrpSpPr/>
          <p:nvPr/>
        </p:nvGrpSpPr>
        <p:grpSpPr>
          <a:xfrm>
            <a:off x="6972585" y="401507"/>
            <a:ext cx="955823" cy="679152"/>
            <a:chOff x="7384437" y="806121"/>
            <a:chExt cx="1065099" cy="688802"/>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8061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80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9354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033721" y="387543"/>
            <a:ext cx="2339102" cy="461665"/>
          </a:xfrm>
          <a:prstGeom prst="rect">
            <a:avLst/>
          </a:prstGeom>
          <a:noFill/>
        </p:spPr>
        <p:txBody>
          <a:bodyPr wrap="none" rtlCol="0">
            <a:spAutoFit/>
          </a:bodyPr>
          <a:lstStyle/>
          <a:p>
            <a:r>
              <a:rPr lang="zh-CN" altLang="en-US" sz="2400" b="1" dirty="0">
                <a:hlinkClick r:id="rId2" action="ppaction://hlinksldjump"/>
              </a:rPr>
              <a:t>动画的基本概念</a:t>
            </a:r>
            <a:endParaRPr lang="zh-CN" altLang="en-US" sz="24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005202" y="1034689"/>
            <a:ext cx="2885726" cy="461665"/>
          </a:xfrm>
          <a:prstGeom prst="rect">
            <a:avLst/>
          </a:prstGeom>
          <a:noFill/>
        </p:spPr>
        <p:txBody>
          <a:bodyPr wrap="none" rtlCol="0">
            <a:spAutoFit/>
          </a:bodyPr>
          <a:lstStyle>
            <a:defPPr>
              <a:defRPr lang="zh-CN"/>
            </a:defPPr>
            <a:lvl1pPr>
              <a:defRPr sz="2400" b="1"/>
            </a:lvl1pPr>
          </a:lstStyle>
          <a:p>
            <a:r>
              <a:rPr lang="en-US" altLang="zh-CN" dirty="0">
                <a:hlinkClick r:id="rId3" action="ppaction://hlinksldjump"/>
              </a:rPr>
              <a:t>3ds max</a:t>
            </a:r>
            <a:r>
              <a:rPr lang="zh-CN" altLang="en-US" dirty="0">
                <a:hlinkClick r:id="rId3" action="ppaction://hlinksldjump"/>
              </a:rPr>
              <a:t>的应用领域</a:t>
            </a:r>
            <a:endParaRPr lang="zh-CN" altLang="en-US"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042772" y="1740437"/>
            <a:ext cx="2885726" cy="461665"/>
          </a:xfrm>
          <a:prstGeom prst="rect">
            <a:avLst/>
          </a:prstGeom>
          <a:noFill/>
        </p:spPr>
        <p:txBody>
          <a:bodyPr wrap="none" rtlCol="0">
            <a:spAutoFit/>
          </a:bodyPr>
          <a:lstStyle>
            <a:defPPr>
              <a:defRPr lang="zh-CN"/>
            </a:defPPr>
            <a:lvl1pPr>
              <a:defRPr sz="2400" b="1"/>
            </a:lvl1pPr>
          </a:lstStyle>
          <a:p>
            <a:r>
              <a:rPr lang="en-US" altLang="zh-CN" dirty="0">
                <a:hlinkClick r:id="rId4" action="ppaction://hlinksldjump"/>
              </a:rPr>
              <a:t>3ds max</a:t>
            </a:r>
            <a:r>
              <a:rPr lang="zh-CN" altLang="en-US" dirty="0">
                <a:hlinkClick r:id="rId4" action="ppaction://hlinksldjump"/>
              </a:rPr>
              <a:t>的工作界面</a:t>
            </a:r>
            <a:endParaRPr lang="zh-CN" altLang="en-US" dirty="0"/>
          </a:p>
        </p:txBody>
      </p:sp>
      <p:grpSp>
        <p:nvGrpSpPr>
          <p:cNvPr id="45" name="组合 44">
            <a:extLst>
              <a:ext uri="{FF2B5EF4-FFF2-40B4-BE49-F238E27FC236}">
                <a16:creationId xmlns:a16="http://schemas.microsoft.com/office/drawing/2014/main" id="{9963DBC0-6806-48C4-A3E8-1BDA9FC2DB97}"/>
              </a:ext>
            </a:extLst>
          </p:cNvPr>
          <p:cNvGrpSpPr/>
          <p:nvPr/>
        </p:nvGrpSpPr>
        <p:grpSpPr>
          <a:xfrm>
            <a:off x="6983151" y="1445417"/>
            <a:ext cx="1492398" cy="992255"/>
            <a:chOff x="7192274" y="1624160"/>
            <a:chExt cx="1492398" cy="992255"/>
          </a:xfrm>
        </p:grpSpPr>
        <p:cxnSp>
          <p:nvCxnSpPr>
            <p:cNvPr id="8" name="直接连接符 7">
              <a:extLst>
                <a:ext uri="{FF2B5EF4-FFF2-40B4-BE49-F238E27FC236}">
                  <a16:creationId xmlns:a16="http://schemas.microsoft.com/office/drawing/2014/main" id="{FC40EEEA-082D-4E9C-AD82-845A3CAF94C9}"/>
                </a:ext>
              </a:extLst>
            </p:cNvPr>
            <p:cNvCxnSpPr/>
            <p:nvPr/>
          </p:nvCxnSpPr>
          <p:spPr>
            <a:xfrm flipH="1">
              <a:off x="7423526" y="205694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62615229-D484-46BA-8614-8B49E2C1D37A}"/>
                </a:ext>
              </a:extLst>
            </p:cNvPr>
            <p:cNvSpPr/>
            <p:nvPr/>
          </p:nvSpPr>
          <p:spPr>
            <a:xfrm>
              <a:off x="7192274" y="1624160"/>
              <a:ext cx="1492398" cy="923330"/>
            </a:xfrm>
            <a:prstGeom prst="rect">
              <a:avLst/>
            </a:prstGeom>
            <a:noFill/>
          </p:spPr>
          <p:txBody>
            <a:bodyPr wrap="square" rtlCol="0">
              <a:spAutoFit/>
            </a:bodyPr>
            <a:lstStyle/>
            <a:p>
              <a:r>
                <a:rPr lang="en-US" altLang="zh-CN" sz="5400" dirty="0">
                  <a:solidFill>
                    <a:srgbClr val="AD6126"/>
                  </a:solidFill>
                  <a:latin typeface="幼圆" panose="02010509060101010101" pitchFamily="49" charset="-122"/>
                  <a:ea typeface="幼圆" panose="02010509060101010101" pitchFamily="49" charset="-122"/>
                </a:rPr>
                <a:t>03</a:t>
              </a:r>
              <a:endParaRPr lang="zh-CN" altLang="en-US" sz="5400" dirty="0">
                <a:solidFill>
                  <a:srgbClr val="AD6126"/>
                </a:solidFill>
                <a:latin typeface="幼圆" panose="02010509060101010101" pitchFamily="49" charset="-122"/>
                <a:ea typeface="幼圆" panose="02010509060101010101" pitchFamily="49" charset="-122"/>
              </a:endParaRPr>
            </a:p>
          </p:txBody>
        </p:sp>
      </p:grpSp>
      <p:grpSp>
        <p:nvGrpSpPr>
          <p:cNvPr id="44" name="组合 43">
            <a:extLst>
              <a:ext uri="{FF2B5EF4-FFF2-40B4-BE49-F238E27FC236}">
                <a16:creationId xmlns:a16="http://schemas.microsoft.com/office/drawing/2014/main" id="{5DD8E6ED-DBB8-4BB9-A403-8DAB19A51A8D}"/>
              </a:ext>
            </a:extLst>
          </p:cNvPr>
          <p:cNvGrpSpPr/>
          <p:nvPr/>
        </p:nvGrpSpPr>
        <p:grpSpPr>
          <a:xfrm>
            <a:off x="6983151" y="2129435"/>
            <a:ext cx="1492398" cy="1035396"/>
            <a:chOff x="7310912" y="2280034"/>
            <a:chExt cx="1492398" cy="1035396"/>
          </a:xfrm>
        </p:grpSpPr>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77452" y="275596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id="{C1DFAF07-B65F-4E23-A07E-13286F9B224A}"/>
                </a:ext>
              </a:extLst>
            </p:cNvPr>
            <p:cNvSpPr/>
            <p:nvPr/>
          </p:nvSpPr>
          <p:spPr>
            <a:xfrm>
              <a:off x="7310912" y="2280034"/>
              <a:ext cx="1492398" cy="923330"/>
            </a:xfrm>
            <a:prstGeom prst="rect">
              <a:avLst/>
            </a:prstGeom>
            <a:noFill/>
          </p:spPr>
          <p:txBody>
            <a:bodyPr wrap="square" rtlCol="0">
              <a:spAutoFit/>
            </a:bodyPr>
            <a:lstStyle/>
            <a:p>
              <a:r>
                <a:rPr lang="en-US" altLang="zh-CN" sz="5400" dirty="0">
                  <a:solidFill>
                    <a:srgbClr val="AD6126"/>
                  </a:solidFill>
                  <a:latin typeface="幼圆" panose="02010509060101010101" pitchFamily="49" charset="-122"/>
                  <a:ea typeface="幼圆" panose="02010509060101010101" pitchFamily="49" charset="-122"/>
                </a:rPr>
                <a:t>04</a:t>
              </a:r>
              <a:endParaRPr lang="zh-CN" altLang="en-US" sz="5400" dirty="0">
                <a:solidFill>
                  <a:srgbClr val="AD6126"/>
                </a:solidFill>
                <a:latin typeface="幼圆" panose="02010509060101010101" pitchFamily="49" charset="-122"/>
                <a:ea typeface="幼圆" panose="02010509060101010101" pitchFamily="49" charset="-122"/>
              </a:endParaRPr>
            </a:p>
          </p:txBody>
        </p:sp>
      </p:grpSp>
      <p:grpSp>
        <p:nvGrpSpPr>
          <p:cNvPr id="43" name="组合 42">
            <a:extLst>
              <a:ext uri="{FF2B5EF4-FFF2-40B4-BE49-F238E27FC236}">
                <a16:creationId xmlns:a16="http://schemas.microsoft.com/office/drawing/2014/main" id="{57ADEA82-7BD4-40C0-9E9D-2C4C9532BA49}"/>
              </a:ext>
            </a:extLst>
          </p:cNvPr>
          <p:cNvGrpSpPr/>
          <p:nvPr/>
        </p:nvGrpSpPr>
        <p:grpSpPr>
          <a:xfrm>
            <a:off x="7068602" y="2880282"/>
            <a:ext cx="1492398" cy="1057010"/>
            <a:chOff x="7472866" y="2974781"/>
            <a:chExt cx="1492398" cy="1057010"/>
          </a:xfrm>
        </p:grpSpPr>
        <p:cxnSp>
          <p:nvCxnSpPr>
            <p:cNvPr id="18" name="直接连接符 17">
              <a:extLst>
                <a:ext uri="{FF2B5EF4-FFF2-40B4-BE49-F238E27FC236}">
                  <a16:creationId xmlns:a16="http://schemas.microsoft.com/office/drawing/2014/main" id="{B9C52A29-E8BF-4D87-BF65-D9540C87CB2B}"/>
                </a:ext>
              </a:extLst>
            </p:cNvPr>
            <p:cNvCxnSpPr/>
            <p:nvPr/>
          </p:nvCxnSpPr>
          <p:spPr>
            <a:xfrm flipH="1">
              <a:off x="7637363" y="34723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3C7FCBBB-0C17-4889-BFAA-E5AF7AF055E8}"/>
                </a:ext>
              </a:extLst>
            </p:cNvPr>
            <p:cNvSpPr/>
            <p:nvPr/>
          </p:nvSpPr>
          <p:spPr>
            <a:xfrm>
              <a:off x="7472866" y="2974781"/>
              <a:ext cx="1492398" cy="923330"/>
            </a:xfrm>
            <a:prstGeom prst="rect">
              <a:avLst/>
            </a:prstGeom>
            <a:noFill/>
          </p:spPr>
          <p:txBody>
            <a:bodyPr wrap="square" rtlCol="0">
              <a:spAutoFit/>
            </a:bodyPr>
            <a:lstStyle/>
            <a:p>
              <a:r>
                <a:rPr lang="en-US" altLang="zh-CN" sz="5400" dirty="0">
                  <a:solidFill>
                    <a:srgbClr val="AD6126"/>
                  </a:solidFill>
                  <a:latin typeface="幼圆" panose="02010509060101010101" pitchFamily="49" charset="-122"/>
                  <a:ea typeface="幼圆" panose="02010509060101010101" pitchFamily="49" charset="-122"/>
                </a:rPr>
                <a:t>05</a:t>
              </a:r>
              <a:endParaRPr lang="zh-CN" altLang="en-US" sz="5400" dirty="0">
                <a:solidFill>
                  <a:srgbClr val="AD6126"/>
                </a:solidFill>
                <a:latin typeface="幼圆" panose="02010509060101010101" pitchFamily="49" charset="-122"/>
                <a:ea typeface="幼圆" panose="02010509060101010101" pitchFamily="49" charset="-122"/>
              </a:endParaRPr>
            </a:p>
          </p:txBody>
        </p:sp>
      </p:grpSp>
      <p:sp>
        <p:nvSpPr>
          <p:cNvPr id="39" name="文本框 38">
            <a:hlinkClick r:id="rId5" action="ppaction://hlinksldjump"/>
            <a:extLst>
              <a:ext uri="{FF2B5EF4-FFF2-40B4-BE49-F238E27FC236}">
                <a16:creationId xmlns:a16="http://schemas.microsoft.com/office/drawing/2014/main" id="{CA7C967A-A642-4CAF-A4ED-282D046CBCA2}"/>
              </a:ext>
            </a:extLst>
          </p:cNvPr>
          <p:cNvSpPr txBox="1"/>
          <p:nvPr/>
        </p:nvSpPr>
        <p:spPr>
          <a:xfrm>
            <a:off x="8220742" y="4612193"/>
            <a:ext cx="1415772" cy="461665"/>
          </a:xfrm>
          <a:prstGeom prst="rect">
            <a:avLst/>
          </a:prstGeom>
          <a:noFill/>
        </p:spPr>
        <p:txBody>
          <a:bodyPr wrap="none" rtlCol="0">
            <a:spAutoFit/>
          </a:bodyPr>
          <a:lstStyle>
            <a:defPPr>
              <a:defRPr lang="zh-CN"/>
            </a:defPPr>
            <a:lvl1pPr>
              <a:defRPr sz="2400" b="1"/>
            </a:lvl1pPr>
          </a:lstStyle>
          <a:p>
            <a:r>
              <a:rPr lang="zh-CN" altLang="en-US" dirty="0">
                <a:hlinkClick r:id="rId6" action="ppaction://hlinksldjump"/>
              </a:rPr>
              <a:t>课堂演练</a:t>
            </a:r>
            <a:endParaRPr lang="zh-CN" altLang="zh-CN" dirty="0"/>
          </a:p>
        </p:txBody>
      </p:sp>
      <p:sp>
        <p:nvSpPr>
          <p:cNvPr id="40" name="文本框 39">
            <a:hlinkClick r:id="rId5" action="ppaction://hlinksldjump"/>
            <a:extLst>
              <a:ext uri="{FF2B5EF4-FFF2-40B4-BE49-F238E27FC236}">
                <a16:creationId xmlns:a16="http://schemas.microsoft.com/office/drawing/2014/main" id="{88A7F4D9-292C-488B-86C0-6FB9267E286D}"/>
              </a:ext>
            </a:extLst>
          </p:cNvPr>
          <p:cNvSpPr txBox="1"/>
          <p:nvPr/>
        </p:nvSpPr>
        <p:spPr>
          <a:xfrm>
            <a:off x="8220742" y="5438531"/>
            <a:ext cx="1415772" cy="461665"/>
          </a:xfrm>
          <a:prstGeom prst="rect">
            <a:avLst/>
          </a:prstGeom>
          <a:noFill/>
        </p:spPr>
        <p:txBody>
          <a:bodyPr wrap="none" rtlCol="0">
            <a:spAutoFit/>
          </a:bodyPr>
          <a:lstStyle>
            <a:defPPr>
              <a:defRPr lang="zh-CN"/>
            </a:defPPr>
            <a:lvl1pPr>
              <a:defRPr sz="2400" b="1"/>
            </a:lvl1pPr>
          </a:lstStyle>
          <a:p>
            <a:r>
              <a:rPr lang="zh-CN" altLang="en-US" dirty="0">
                <a:hlinkClick r:id="rId7" action="ppaction://hlinksldjump"/>
              </a:rPr>
              <a:t>课后作业</a:t>
            </a:r>
            <a:endParaRPr lang="zh-CN" altLang="zh-CN" dirty="0"/>
          </a:p>
        </p:txBody>
      </p:sp>
      <p:grpSp>
        <p:nvGrpSpPr>
          <p:cNvPr id="47" name="组合 46">
            <a:extLst>
              <a:ext uri="{FF2B5EF4-FFF2-40B4-BE49-F238E27FC236}">
                <a16:creationId xmlns:a16="http://schemas.microsoft.com/office/drawing/2014/main" id="{655BEE12-1B07-49A3-A46E-DB81C8111341}"/>
              </a:ext>
            </a:extLst>
          </p:cNvPr>
          <p:cNvGrpSpPr/>
          <p:nvPr/>
        </p:nvGrpSpPr>
        <p:grpSpPr>
          <a:xfrm>
            <a:off x="6930326" y="748951"/>
            <a:ext cx="1492398" cy="1003055"/>
            <a:chOff x="7100408" y="912454"/>
            <a:chExt cx="1492398" cy="1003055"/>
          </a:xfrm>
        </p:grpSpPr>
        <p:sp>
          <p:nvSpPr>
            <p:cNvPr id="35" name="矩形 34">
              <a:extLst>
                <a:ext uri="{FF2B5EF4-FFF2-40B4-BE49-F238E27FC236}">
                  <a16:creationId xmlns:a16="http://schemas.microsoft.com/office/drawing/2014/main" id="{99CE798F-A4E6-4520-84EE-B7991A201117}"/>
                </a:ext>
              </a:extLst>
            </p:cNvPr>
            <p:cNvSpPr/>
            <p:nvPr/>
          </p:nvSpPr>
          <p:spPr>
            <a:xfrm>
              <a:off x="7100408" y="912454"/>
              <a:ext cx="1492398" cy="923330"/>
            </a:xfrm>
            <a:prstGeom prst="rect">
              <a:avLst/>
            </a:prstGeom>
            <a:noFill/>
          </p:spPr>
          <p:txBody>
            <a:bodyPr wrap="square" rtlCol="0">
              <a:spAutoFit/>
            </a:bodyPr>
            <a:lstStyle/>
            <a:p>
              <a:r>
                <a:rPr lang="en-US" altLang="zh-CN" sz="5400" dirty="0">
                  <a:solidFill>
                    <a:srgbClr val="AD6126"/>
                  </a:solidFill>
                  <a:latin typeface="幼圆" panose="02010509060101010101" pitchFamily="49" charset="-122"/>
                  <a:ea typeface="幼圆" panose="02010509060101010101" pitchFamily="49" charset="-122"/>
                </a:rPr>
                <a:t>02</a:t>
              </a:r>
              <a:endParaRPr lang="zh-CN" altLang="en-US" sz="54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346198" y="135603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2" name="文本框 21">
            <a:hlinkClick r:id="rId5" action="ppaction://hlinksldjump"/>
            <a:extLst>
              <a:ext uri="{FF2B5EF4-FFF2-40B4-BE49-F238E27FC236}">
                <a16:creationId xmlns:a16="http://schemas.microsoft.com/office/drawing/2014/main" id="{CA7C967A-A642-4CAF-A4ED-282D046CBCA2}"/>
              </a:ext>
            </a:extLst>
          </p:cNvPr>
          <p:cNvSpPr txBox="1"/>
          <p:nvPr/>
        </p:nvSpPr>
        <p:spPr>
          <a:xfrm>
            <a:off x="8141983" y="2374732"/>
            <a:ext cx="1415772" cy="461665"/>
          </a:xfrm>
          <a:prstGeom prst="rect">
            <a:avLst/>
          </a:prstGeom>
          <a:noFill/>
        </p:spPr>
        <p:txBody>
          <a:bodyPr wrap="none" rtlCol="0">
            <a:spAutoFit/>
          </a:bodyPr>
          <a:lstStyle>
            <a:defPPr>
              <a:defRPr lang="zh-CN"/>
            </a:defPPr>
            <a:lvl1pPr>
              <a:defRPr sz="2400" b="1"/>
            </a:lvl1pPr>
          </a:lstStyle>
          <a:p>
            <a:r>
              <a:rPr lang="zh-CN" altLang="en-US" dirty="0">
                <a:hlinkClick r:id="rId8" action="ppaction://hlinksldjump"/>
              </a:rPr>
              <a:t>设置视口</a:t>
            </a:r>
            <a:endParaRPr lang="zh-CN" altLang="zh-CN" dirty="0"/>
          </a:p>
        </p:txBody>
      </p:sp>
      <p:sp>
        <p:nvSpPr>
          <p:cNvPr id="23" name="文本框 22">
            <a:hlinkClick r:id="rId5" action="ppaction://hlinksldjump"/>
            <a:extLst>
              <a:ext uri="{FF2B5EF4-FFF2-40B4-BE49-F238E27FC236}">
                <a16:creationId xmlns:a16="http://schemas.microsoft.com/office/drawing/2014/main" id="{CA7C967A-A642-4CAF-A4ED-282D046CBCA2}"/>
              </a:ext>
            </a:extLst>
          </p:cNvPr>
          <p:cNvSpPr txBox="1"/>
          <p:nvPr/>
        </p:nvSpPr>
        <p:spPr>
          <a:xfrm>
            <a:off x="8187609" y="3090811"/>
            <a:ext cx="2031325" cy="461665"/>
          </a:xfrm>
          <a:prstGeom prst="rect">
            <a:avLst/>
          </a:prstGeom>
          <a:noFill/>
        </p:spPr>
        <p:txBody>
          <a:bodyPr wrap="none" rtlCol="0">
            <a:spAutoFit/>
          </a:bodyPr>
          <a:lstStyle>
            <a:defPPr>
              <a:defRPr lang="zh-CN"/>
            </a:defPPr>
            <a:lvl1pPr>
              <a:defRPr sz="2400" b="1"/>
            </a:lvl1pPr>
          </a:lstStyle>
          <a:p>
            <a:r>
              <a:rPr lang="zh-CN" altLang="en-US" dirty="0">
                <a:hlinkClick r:id="rId9" action="ppaction://hlinksldjump"/>
              </a:rPr>
              <a:t>设置绘图环境</a:t>
            </a:r>
            <a:endParaRPr lang="zh-CN" altLang="zh-CN" dirty="0"/>
          </a:p>
        </p:txBody>
      </p:sp>
      <p:sp>
        <p:nvSpPr>
          <p:cNvPr id="24" name="文本框 23">
            <a:hlinkClick r:id="rId5" action="ppaction://hlinksldjump"/>
            <a:extLst>
              <a:ext uri="{FF2B5EF4-FFF2-40B4-BE49-F238E27FC236}">
                <a16:creationId xmlns:a16="http://schemas.microsoft.com/office/drawing/2014/main" id="{CA7C967A-A642-4CAF-A4ED-282D046CBCA2}"/>
              </a:ext>
            </a:extLst>
          </p:cNvPr>
          <p:cNvSpPr txBox="1"/>
          <p:nvPr/>
        </p:nvSpPr>
        <p:spPr>
          <a:xfrm>
            <a:off x="8165490" y="3838878"/>
            <a:ext cx="2339102" cy="461665"/>
          </a:xfrm>
          <a:prstGeom prst="rect">
            <a:avLst/>
          </a:prstGeom>
          <a:noFill/>
        </p:spPr>
        <p:txBody>
          <a:bodyPr wrap="none" rtlCol="0">
            <a:spAutoFit/>
          </a:bodyPr>
          <a:lstStyle>
            <a:defPPr>
              <a:defRPr lang="zh-CN"/>
            </a:defPPr>
            <a:lvl1pPr>
              <a:defRPr sz="2400" b="1"/>
            </a:lvl1pPr>
          </a:lstStyle>
          <a:p>
            <a:r>
              <a:rPr lang="zh-CN" altLang="en-US" dirty="0">
                <a:hlinkClick r:id="rId10" action="ppaction://hlinksldjump"/>
              </a:rPr>
              <a:t>对象的变换操作</a:t>
            </a:r>
            <a:endParaRPr lang="zh-CN" altLang="zh-CN" dirty="0"/>
          </a:p>
        </p:txBody>
      </p:sp>
      <p:grpSp>
        <p:nvGrpSpPr>
          <p:cNvPr id="25" name="组合 24">
            <a:extLst>
              <a:ext uri="{FF2B5EF4-FFF2-40B4-BE49-F238E27FC236}">
                <a16:creationId xmlns:a16="http://schemas.microsoft.com/office/drawing/2014/main" id="{B9119AE0-1BBF-4953-B4C0-A9330FAA5F9C}"/>
              </a:ext>
            </a:extLst>
          </p:cNvPr>
          <p:cNvGrpSpPr/>
          <p:nvPr/>
        </p:nvGrpSpPr>
        <p:grpSpPr>
          <a:xfrm>
            <a:off x="7068602" y="3612412"/>
            <a:ext cx="1492398" cy="1057010"/>
            <a:chOff x="7472866" y="2974781"/>
            <a:chExt cx="1492398" cy="1057010"/>
          </a:xfrm>
        </p:grpSpPr>
        <p:cxnSp>
          <p:nvCxnSpPr>
            <p:cNvPr id="26" name="直接连接符 25">
              <a:extLst>
                <a:ext uri="{FF2B5EF4-FFF2-40B4-BE49-F238E27FC236}">
                  <a16:creationId xmlns:a16="http://schemas.microsoft.com/office/drawing/2014/main" id="{FBE4866E-F1CD-4172-B305-D3E3DDFF0F83}"/>
                </a:ext>
              </a:extLst>
            </p:cNvPr>
            <p:cNvCxnSpPr/>
            <p:nvPr/>
          </p:nvCxnSpPr>
          <p:spPr>
            <a:xfrm flipH="1">
              <a:off x="7637363" y="34723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1044538D-CE69-4ABE-891B-641868747099}"/>
                </a:ext>
              </a:extLst>
            </p:cNvPr>
            <p:cNvSpPr/>
            <p:nvPr/>
          </p:nvSpPr>
          <p:spPr>
            <a:xfrm>
              <a:off x="7472866" y="2974781"/>
              <a:ext cx="1492398" cy="923330"/>
            </a:xfrm>
            <a:prstGeom prst="rect">
              <a:avLst/>
            </a:prstGeom>
            <a:noFill/>
          </p:spPr>
          <p:txBody>
            <a:bodyPr wrap="square" rtlCol="0">
              <a:spAutoFit/>
            </a:bodyPr>
            <a:lstStyle/>
            <a:p>
              <a:r>
                <a:rPr lang="en-US" altLang="zh-CN" sz="5400" dirty="0">
                  <a:solidFill>
                    <a:srgbClr val="AD6126"/>
                  </a:solidFill>
                  <a:latin typeface="幼圆" panose="02010509060101010101" pitchFamily="49" charset="-122"/>
                  <a:ea typeface="幼圆" panose="02010509060101010101" pitchFamily="49" charset="-122"/>
                </a:rPr>
                <a:t>06</a:t>
              </a:r>
              <a:endParaRPr lang="zh-CN" altLang="en-US" sz="5400" dirty="0">
                <a:solidFill>
                  <a:srgbClr val="AD6126"/>
                </a:solidFill>
                <a:latin typeface="幼圆" panose="02010509060101010101" pitchFamily="49" charset="-122"/>
                <a:ea typeface="幼圆" panose="02010509060101010101" pitchFamily="49" charset="-122"/>
              </a:endParaRPr>
            </a:p>
          </p:txBody>
        </p:sp>
      </p:grpSp>
      <p:grpSp>
        <p:nvGrpSpPr>
          <p:cNvPr id="28" name="组合 27">
            <a:extLst>
              <a:ext uri="{FF2B5EF4-FFF2-40B4-BE49-F238E27FC236}">
                <a16:creationId xmlns:a16="http://schemas.microsoft.com/office/drawing/2014/main" id="{CF1520E6-6724-4CF0-8283-B6AE95B7B1F1}"/>
              </a:ext>
            </a:extLst>
          </p:cNvPr>
          <p:cNvGrpSpPr/>
          <p:nvPr/>
        </p:nvGrpSpPr>
        <p:grpSpPr>
          <a:xfrm>
            <a:off x="7014210" y="4382208"/>
            <a:ext cx="1492398" cy="1057010"/>
            <a:chOff x="7472866" y="2974781"/>
            <a:chExt cx="1492398" cy="1057010"/>
          </a:xfrm>
        </p:grpSpPr>
        <p:cxnSp>
          <p:nvCxnSpPr>
            <p:cNvPr id="29" name="直接连接符 28">
              <a:extLst>
                <a:ext uri="{FF2B5EF4-FFF2-40B4-BE49-F238E27FC236}">
                  <a16:creationId xmlns:a16="http://schemas.microsoft.com/office/drawing/2014/main" id="{4407B3A6-AF2A-4DA8-A3C5-FCC7E11A6CA7}"/>
                </a:ext>
              </a:extLst>
            </p:cNvPr>
            <p:cNvCxnSpPr/>
            <p:nvPr/>
          </p:nvCxnSpPr>
          <p:spPr>
            <a:xfrm flipH="1">
              <a:off x="7637363" y="34723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id="{6B0E9B5D-F00B-4431-BE1B-44BEFEC56192}"/>
                </a:ext>
              </a:extLst>
            </p:cNvPr>
            <p:cNvSpPr/>
            <p:nvPr/>
          </p:nvSpPr>
          <p:spPr>
            <a:xfrm>
              <a:off x="7472866" y="2974781"/>
              <a:ext cx="1492398" cy="923330"/>
            </a:xfrm>
            <a:prstGeom prst="rect">
              <a:avLst/>
            </a:prstGeom>
            <a:noFill/>
          </p:spPr>
          <p:txBody>
            <a:bodyPr wrap="square" rtlCol="0">
              <a:spAutoFit/>
            </a:bodyPr>
            <a:lstStyle/>
            <a:p>
              <a:r>
                <a:rPr lang="en-US" altLang="zh-CN" sz="5400" dirty="0">
                  <a:solidFill>
                    <a:srgbClr val="AD6126"/>
                  </a:solidFill>
                  <a:latin typeface="幼圆" panose="02010509060101010101" pitchFamily="49" charset="-122"/>
                  <a:ea typeface="幼圆" panose="02010509060101010101" pitchFamily="49" charset="-122"/>
                </a:rPr>
                <a:t>07</a:t>
              </a:r>
              <a:endParaRPr lang="zh-CN" altLang="en-US" sz="5400" dirty="0">
                <a:solidFill>
                  <a:srgbClr val="AD6126"/>
                </a:solidFill>
                <a:latin typeface="幼圆" panose="02010509060101010101" pitchFamily="49" charset="-122"/>
                <a:ea typeface="幼圆" panose="02010509060101010101" pitchFamily="49" charset="-122"/>
              </a:endParaRPr>
            </a:p>
          </p:txBody>
        </p:sp>
      </p:grpSp>
      <p:grpSp>
        <p:nvGrpSpPr>
          <p:cNvPr id="31" name="组合 30">
            <a:extLst>
              <a:ext uri="{FF2B5EF4-FFF2-40B4-BE49-F238E27FC236}">
                <a16:creationId xmlns:a16="http://schemas.microsoft.com/office/drawing/2014/main" id="{C3A6BD2C-C915-4EC0-B109-1922DAA31818}"/>
              </a:ext>
            </a:extLst>
          </p:cNvPr>
          <p:cNvGrpSpPr/>
          <p:nvPr/>
        </p:nvGrpSpPr>
        <p:grpSpPr>
          <a:xfrm>
            <a:off x="7023124" y="5150310"/>
            <a:ext cx="1492398" cy="1057010"/>
            <a:chOff x="7472866" y="2974781"/>
            <a:chExt cx="1492398" cy="1057010"/>
          </a:xfrm>
        </p:grpSpPr>
        <p:cxnSp>
          <p:nvCxnSpPr>
            <p:cNvPr id="32" name="直接连接符 31">
              <a:extLst>
                <a:ext uri="{FF2B5EF4-FFF2-40B4-BE49-F238E27FC236}">
                  <a16:creationId xmlns:a16="http://schemas.microsoft.com/office/drawing/2014/main" id="{FCC05C4E-CA28-4BA9-84ED-AE1B21BBAC62}"/>
                </a:ext>
              </a:extLst>
            </p:cNvPr>
            <p:cNvCxnSpPr/>
            <p:nvPr/>
          </p:nvCxnSpPr>
          <p:spPr>
            <a:xfrm flipH="1">
              <a:off x="7637363" y="34723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60E7DF36-BB7B-4A02-809B-188A1271A3CC}"/>
                </a:ext>
              </a:extLst>
            </p:cNvPr>
            <p:cNvSpPr/>
            <p:nvPr/>
          </p:nvSpPr>
          <p:spPr>
            <a:xfrm>
              <a:off x="7472866" y="2974781"/>
              <a:ext cx="1492398" cy="923330"/>
            </a:xfrm>
            <a:prstGeom prst="rect">
              <a:avLst/>
            </a:prstGeom>
            <a:noFill/>
          </p:spPr>
          <p:txBody>
            <a:bodyPr wrap="square" rtlCol="0">
              <a:spAutoFit/>
            </a:bodyPr>
            <a:lstStyle/>
            <a:p>
              <a:r>
                <a:rPr lang="en-US" altLang="zh-CN" sz="5400" dirty="0">
                  <a:solidFill>
                    <a:srgbClr val="AD6126"/>
                  </a:solidFill>
                  <a:latin typeface="幼圆" panose="02010509060101010101" pitchFamily="49" charset="-122"/>
                  <a:ea typeface="幼圆" panose="02010509060101010101" pitchFamily="49" charset="-122"/>
                </a:rPr>
                <a:t>08</a:t>
              </a:r>
              <a:endParaRPr lang="zh-CN" altLang="en-US" sz="5400" dirty="0">
                <a:solidFill>
                  <a:srgbClr val="AD6126"/>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668272" y="3918327"/>
            <a:ext cx="4663456" cy="830997"/>
          </a:xfrm>
          <a:prstGeom prst="rect">
            <a:avLst/>
          </a:prstGeom>
        </p:spPr>
        <p:txBody>
          <a:bodyPr wrap="none">
            <a:spAutoFit/>
          </a:bodyPr>
          <a:lstStyle/>
          <a:p>
            <a:pPr algn="ctr"/>
            <a:r>
              <a:rPr lang="zh-CN" altLang="en-US" sz="4800" b="1"/>
              <a:t> 对象的变换操作</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6945956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1712135"/>
          </a:xfrm>
          <a:prstGeom prst="rect">
            <a:avLst/>
          </a:prstGeom>
          <a:noFill/>
        </p:spPr>
        <p:txBody>
          <a:bodyPr wrap="square" rtlCol="0">
            <a:spAutoFit/>
          </a:bodyPr>
          <a:lstStyle/>
          <a:p>
            <a:pPr indent="457200">
              <a:lnSpc>
                <a:spcPct val="150000"/>
              </a:lnSpc>
            </a:pPr>
            <a:r>
              <a:rPr lang="en-US" altLang="zh-CN" b="1" dirty="0"/>
              <a:t>1.6.1  </a:t>
            </a:r>
            <a:r>
              <a:rPr lang="zh-CN" altLang="en-US" b="1" dirty="0"/>
              <a:t>选择对象</a:t>
            </a:r>
          </a:p>
          <a:p>
            <a:pPr indent="457200">
              <a:lnSpc>
                <a:spcPct val="150000"/>
              </a:lnSpc>
            </a:pPr>
            <a:r>
              <a:rPr lang="zh-CN" altLang="en-US" dirty="0"/>
              <a:t>要对对象进行操作，首先要选择对象。快速并准确地选择对象，是熟练运用</a:t>
            </a:r>
            <a:r>
              <a:rPr lang="en-US" altLang="zh-CN" dirty="0"/>
              <a:t>3ds max</a:t>
            </a:r>
            <a:r>
              <a:rPr lang="zh-CN" altLang="en-US" dirty="0"/>
              <a:t>的关键。选择对象的工具主要有“选择对象”和“按名称选择”两种，前者可以直接框选或单击选择一个或多个对象，后者则可以通过对象名称进行选择。</a:t>
            </a:r>
          </a:p>
        </p:txBody>
      </p:sp>
      <p:pic>
        <p:nvPicPr>
          <p:cNvPr id="2" name="图片 1">
            <a:extLst>
              <a:ext uri="{FF2B5EF4-FFF2-40B4-BE49-F238E27FC236}">
                <a16:creationId xmlns:a16="http://schemas.microsoft.com/office/drawing/2014/main" id="{05071FB0-425F-4BCD-B136-551AD87C3D55}"/>
              </a:ext>
            </a:extLst>
          </p:cNvPr>
          <p:cNvPicPr>
            <a:picLocks noChangeAspect="1"/>
          </p:cNvPicPr>
          <p:nvPr/>
        </p:nvPicPr>
        <p:blipFill>
          <a:blip r:embed="rId2"/>
          <a:stretch>
            <a:fillRect/>
          </a:stretch>
        </p:blipFill>
        <p:spPr>
          <a:xfrm>
            <a:off x="2648126" y="2568596"/>
            <a:ext cx="7226175" cy="3839655"/>
          </a:xfrm>
          <a:prstGeom prst="rect">
            <a:avLst/>
          </a:prstGeom>
        </p:spPr>
      </p:pic>
    </p:spTree>
    <p:extLst>
      <p:ext uri="{BB962C8B-B14F-4D97-AF65-F5344CB8AC3E}">
        <p14:creationId xmlns:p14="http://schemas.microsoft.com/office/powerpoint/2010/main" val="27630913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1712135"/>
          </a:xfrm>
          <a:prstGeom prst="rect">
            <a:avLst/>
          </a:prstGeom>
          <a:noFill/>
        </p:spPr>
        <p:txBody>
          <a:bodyPr wrap="square" rtlCol="0">
            <a:spAutoFit/>
          </a:bodyPr>
          <a:lstStyle/>
          <a:p>
            <a:pPr indent="457200">
              <a:lnSpc>
                <a:spcPct val="150000"/>
              </a:lnSpc>
            </a:pPr>
            <a:r>
              <a:rPr lang="en-US" altLang="zh-CN" b="1" dirty="0"/>
              <a:t>1.6.2  </a:t>
            </a:r>
            <a:r>
              <a:rPr lang="zh-CN" altLang="en-US" b="1" dirty="0"/>
              <a:t>捕捉对象</a:t>
            </a:r>
          </a:p>
          <a:p>
            <a:pPr indent="457200">
              <a:lnSpc>
                <a:spcPct val="150000"/>
              </a:lnSpc>
            </a:pPr>
            <a:r>
              <a:rPr lang="zh-CN" altLang="en-US" dirty="0"/>
              <a:t>捕捉操作能够捕捉处于活动状态位置的</a:t>
            </a:r>
            <a:r>
              <a:rPr lang="en-US" altLang="zh-CN" dirty="0"/>
              <a:t>3D</a:t>
            </a:r>
            <a:r>
              <a:rPr lang="zh-CN" altLang="en-US" dirty="0"/>
              <a:t>空间的控制范围，而且有很多捕捉类型可用，可以用于激活不同的捕捉类型，包括捕捉、角度捕捉、百分比捕捉、微调器捕捉。当按下捕捉按钮后，可以捕捉栅格、切换、中点、轴点、面中心和其他选项。</a:t>
            </a:r>
          </a:p>
        </p:txBody>
      </p:sp>
      <p:pic>
        <p:nvPicPr>
          <p:cNvPr id="2" name="图片 1">
            <a:extLst>
              <a:ext uri="{FF2B5EF4-FFF2-40B4-BE49-F238E27FC236}">
                <a16:creationId xmlns:a16="http://schemas.microsoft.com/office/drawing/2014/main" id="{4850AF75-CE27-44A6-BA08-A971EEE843E9}"/>
              </a:ext>
            </a:extLst>
          </p:cNvPr>
          <p:cNvPicPr>
            <a:picLocks noChangeAspect="1"/>
          </p:cNvPicPr>
          <p:nvPr/>
        </p:nvPicPr>
        <p:blipFill>
          <a:blip r:embed="rId2"/>
          <a:stretch>
            <a:fillRect/>
          </a:stretch>
        </p:blipFill>
        <p:spPr>
          <a:xfrm>
            <a:off x="4323296" y="2916280"/>
            <a:ext cx="3545408" cy="3228500"/>
          </a:xfrm>
          <a:prstGeom prst="rect">
            <a:avLst/>
          </a:prstGeom>
        </p:spPr>
      </p:pic>
    </p:spTree>
    <p:extLst>
      <p:ext uri="{BB962C8B-B14F-4D97-AF65-F5344CB8AC3E}">
        <p14:creationId xmlns:p14="http://schemas.microsoft.com/office/powerpoint/2010/main" val="37714720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1712135"/>
          </a:xfrm>
          <a:prstGeom prst="rect">
            <a:avLst/>
          </a:prstGeom>
          <a:noFill/>
        </p:spPr>
        <p:txBody>
          <a:bodyPr wrap="square" rtlCol="0">
            <a:spAutoFit/>
          </a:bodyPr>
          <a:lstStyle/>
          <a:p>
            <a:pPr indent="457200">
              <a:lnSpc>
                <a:spcPct val="150000"/>
              </a:lnSpc>
            </a:pPr>
            <a:r>
              <a:rPr lang="en-US" altLang="zh-CN" b="1" dirty="0"/>
              <a:t>1.6.3  </a:t>
            </a:r>
            <a:r>
              <a:rPr lang="zh-CN" altLang="en-US" b="1" dirty="0"/>
              <a:t>变换对象</a:t>
            </a:r>
          </a:p>
          <a:p>
            <a:pPr indent="457200">
              <a:lnSpc>
                <a:spcPct val="150000"/>
              </a:lnSpc>
            </a:pPr>
            <a:r>
              <a:rPr lang="zh-CN" altLang="en-US" dirty="0"/>
              <a:t>变换对象是指将对象重新定位，包括改变对象的位置、旋转角度或者变换对象的比例等。用户可以选择对象，然后使用主工具栏中的各种变换按钮来进行变换操作。移动、旋转和缩放属于对象的基本变换。</a:t>
            </a:r>
          </a:p>
        </p:txBody>
      </p:sp>
      <p:pic>
        <p:nvPicPr>
          <p:cNvPr id="2" name="图片 1">
            <a:extLst>
              <a:ext uri="{FF2B5EF4-FFF2-40B4-BE49-F238E27FC236}">
                <a16:creationId xmlns:a16="http://schemas.microsoft.com/office/drawing/2014/main" id="{9C78792F-6947-4A75-B463-A9945D0F5DE1}"/>
              </a:ext>
            </a:extLst>
          </p:cNvPr>
          <p:cNvPicPr>
            <a:picLocks noChangeAspect="1"/>
          </p:cNvPicPr>
          <p:nvPr/>
        </p:nvPicPr>
        <p:blipFill>
          <a:blip r:embed="rId2"/>
          <a:stretch>
            <a:fillRect/>
          </a:stretch>
        </p:blipFill>
        <p:spPr>
          <a:xfrm>
            <a:off x="1907532" y="3115856"/>
            <a:ext cx="8872236" cy="2695729"/>
          </a:xfrm>
          <a:prstGeom prst="rect">
            <a:avLst/>
          </a:prstGeom>
        </p:spPr>
      </p:pic>
    </p:spTree>
    <p:extLst>
      <p:ext uri="{BB962C8B-B14F-4D97-AF65-F5344CB8AC3E}">
        <p14:creationId xmlns:p14="http://schemas.microsoft.com/office/powerpoint/2010/main" val="2192385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1296637"/>
          </a:xfrm>
          <a:prstGeom prst="rect">
            <a:avLst/>
          </a:prstGeom>
          <a:noFill/>
        </p:spPr>
        <p:txBody>
          <a:bodyPr wrap="square" rtlCol="0">
            <a:spAutoFit/>
          </a:bodyPr>
          <a:lstStyle/>
          <a:p>
            <a:pPr indent="457200">
              <a:lnSpc>
                <a:spcPct val="150000"/>
              </a:lnSpc>
            </a:pPr>
            <a:r>
              <a:rPr lang="en-US" altLang="zh-CN" b="1" dirty="0"/>
              <a:t>1.6.4  </a:t>
            </a:r>
            <a:r>
              <a:rPr lang="zh-CN" altLang="en-US" b="1" dirty="0"/>
              <a:t>克隆对象</a:t>
            </a:r>
          </a:p>
          <a:p>
            <a:pPr indent="457200">
              <a:lnSpc>
                <a:spcPct val="150000"/>
              </a:lnSpc>
            </a:pPr>
            <a:r>
              <a:rPr lang="zh-CN" altLang="en-US" dirty="0"/>
              <a:t>克隆对象也就是创建对象的副本，是建模过程中经常会使用到的操作，</a:t>
            </a:r>
            <a:r>
              <a:rPr lang="en-US" altLang="zh-CN" dirty="0"/>
              <a:t>3ds max</a:t>
            </a:r>
            <a:r>
              <a:rPr lang="zh-CN" altLang="en-US" dirty="0"/>
              <a:t>提供了多种克隆方式。</a:t>
            </a:r>
          </a:p>
        </p:txBody>
      </p:sp>
      <p:pic>
        <p:nvPicPr>
          <p:cNvPr id="2" name="图片 1">
            <a:extLst>
              <a:ext uri="{FF2B5EF4-FFF2-40B4-BE49-F238E27FC236}">
                <a16:creationId xmlns:a16="http://schemas.microsoft.com/office/drawing/2014/main" id="{8F4DF853-65AE-4CE8-85A2-03DA9604FDBB}"/>
              </a:ext>
            </a:extLst>
          </p:cNvPr>
          <p:cNvPicPr>
            <a:picLocks noChangeAspect="1"/>
          </p:cNvPicPr>
          <p:nvPr/>
        </p:nvPicPr>
        <p:blipFill>
          <a:blip r:embed="rId2"/>
          <a:stretch>
            <a:fillRect/>
          </a:stretch>
        </p:blipFill>
        <p:spPr>
          <a:xfrm>
            <a:off x="974310" y="2700358"/>
            <a:ext cx="11045732" cy="2937814"/>
          </a:xfrm>
          <a:prstGeom prst="rect">
            <a:avLst/>
          </a:prstGeom>
        </p:spPr>
      </p:pic>
    </p:spTree>
    <p:extLst>
      <p:ext uri="{BB962C8B-B14F-4D97-AF65-F5344CB8AC3E}">
        <p14:creationId xmlns:p14="http://schemas.microsoft.com/office/powerpoint/2010/main" val="4632442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1712135"/>
          </a:xfrm>
          <a:prstGeom prst="rect">
            <a:avLst/>
          </a:prstGeom>
          <a:noFill/>
        </p:spPr>
        <p:txBody>
          <a:bodyPr wrap="square" rtlCol="0">
            <a:spAutoFit/>
          </a:bodyPr>
          <a:lstStyle/>
          <a:p>
            <a:pPr indent="457200">
              <a:lnSpc>
                <a:spcPct val="150000"/>
              </a:lnSpc>
            </a:pPr>
            <a:r>
              <a:rPr lang="en-US" altLang="zh-CN" b="1" dirty="0"/>
              <a:t>1.6.5  </a:t>
            </a:r>
            <a:r>
              <a:rPr lang="zh-CN" altLang="en-US" b="1" dirty="0"/>
              <a:t>阵列对象</a:t>
            </a:r>
          </a:p>
          <a:p>
            <a:pPr indent="457200">
              <a:lnSpc>
                <a:spcPct val="150000"/>
              </a:lnSpc>
            </a:pPr>
            <a:r>
              <a:rPr lang="zh-CN" altLang="en-US" dirty="0"/>
              <a:t>“阵列”命令可以以当前选择对象为参考，进行一系列复制操作。在视图中选择一个对象，然后执行“工具</a:t>
            </a:r>
            <a:r>
              <a:rPr lang="en-US" altLang="zh-CN" dirty="0"/>
              <a:t>&gt;</a:t>
            </a:r>
            <a:r>
              <a:rPr lang="zh-CN" altLang="en-US" dirty="0"/>
              <a:t>阵列”命令，系统会弹出“阵列”对话框。在该对话框中用户可指定阵列尺寸、偏移量、对象类型以及变换数量等。</a:t>
            </a:r>
          </a:p>
        </p:txBody>
      </p:sp>
      <p:pic>
        <p:nvPicPr>
          <p:cNvPr id="2" name="图片 1">
            <a:extLst>
              <a:ext uri="{FF2B5EF4-FFF2-40B4-BE49-F238E27FC236}">
                <a16:creationId xmlns:a16="http://schemas.microsoft.com/office/drawing/2014/main" id="{A176B650-9874-4224-8AF7-142F7A3BFB9D}"/>
              </a:ext>
            </a:extLst>
          </p:cNvPr>
          <p:cNvPicPr>
            <a:picLocks noChangeAspect="1"/>
          </p:cNvPicPr>
          <p:nvPr/>
        </p:nvPicPr>
        <p:blipFill>
          <a:blip r:embed="rId2"/>
          <a:stretch>
            <a:fillRect/>
          </a:stretch>
        </p:blipFill>
        <p:spPr>
          <a:xfrm>
            <a:off x="3426961" y="3020713"/>
            <a:ext cx="5338077" cy="2860596"/>
          </a:xfrm>
          <a:prstGeom prst="rect">
            <a:avLst/>
          </a:prstGeom>
        </p:spPr>
      </p:pic>
    </p:spTree>
    <p:extLst>
      <p:ext uri="{BB962C8B-B14F-4D97-AF65-F5344CB8AC3E}">
        <p14:creationId xmlns:p14="http://schemas.microsoft.com/office/powerpoint/2010/main" val="40949351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1712135"/>
          </a:xfrm>
          <a:prstGeom prst="rect">
            <a:avLst/>
          </a:prstGeom>
          <a:noFill/>
        </p:spPr>
        <p:txBody>
          <a:bodyPr wrap="square" rtlCol="0">
            <a:spAutoFit/>
          </a:bodyPr>
          <a:lstStyle/>
          <a:p>
            <a:pPr indent="457200">
              <a:lnSpc>
                <a:spcPct val="150000"/>
              </a:lnSpc>
            </a:pPr>
            <a:r>
              <a:rPr lang="en-US" altLang="zh-CN" b="1" dirty="0"/>
              <a:t>1.6.6  </a:t>
            </a:r>
            <a:r>
              <a:rPr lang="zh-CN" altLang="en-US" b="1" dirty="0"/>
              <a:t>对齐对象</a:t>
            </a:r>
          </a:p>
          <a:p>
            <a:pPr indent="457200">
              <a:lnSpc>
                <a:spcPct val="150000"/>
              </a:lnSpc>
            </a:pPr>
            <a:r>
              <a:rPr lang="zh-CN" altLang="en-US" dirty="0"/>
              <a:t>“对齐”命令可以用来精确地将一个对象和另一个对象按照指定的坐标轴进行对齐操作。在视图中选择要对齐的对象，然后在工具栏中单击“对齐”按钮，系统会弹出“对齐当前选择”对话框。在该对话框中用户可对对齐文职、方向进行设置。</a:t>
            </a:r>
          </a:p>
        </p:txBody>
      </p:sp>
      <p:pic>
        <p:nvPicPr>
          <p:cNvPr id="2" name="图片 1">
            <a:extLst>
              <a:ext uri="{FF2B5EF4-FFF2-40B4-BE49-F238E27FC236}">
                <a16:creationId xmlns:a16="http://schemas.microsoft.com/office/drawing/2014/main" id="{F3109E07-365F-48C9-B057-31B41AEF20A9}"/>
              </a:ext>
            </a:extLst>
          </p:cNvPr>
          <p:cNvPicPr>
            <a:picLocks noChangeAspect="1"/>
          </p:cNvPicPr>
          <p:nvPr/>
        </p:nvPicPr>
        <p:blipFill>
          <a:blip r:embed="rId2"/>
          <a:stretch>
            <a:fillRect/>
          </a:stretch>
        </p:blipFill>
        <p:spPr>
          <a:xfrm>
            <a:off x="4953451" y="2688826"/>
            <a:ext cx="2285097" cy="3413540"/>
          </a:xfrm>
          <a:prstGeom prst="rect">
            <a:avLst/>
          </a:prstGeom>
        </p:spPr>
      </p:pic>
    </p:spTree>
    <p:extLst>
      <p:ext uri="{BB962C8B-B14F-4D97-AF65-F5344CB8AC3E}">
        <p14:creationId xmlns:p14="http://schemas.microsoft.com/office/powerpoint/2010/main" val="2975238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54043" y="976691"/>
            <a:ext cx="9125725" cy="1296637"/>
          </a:xfrm>
          <a:prstGeom prst="rect">
            <a:avLst/>
          </a:prstGeom>
          <a:noFill/>
        </p:spPr>
        <p:txBody>
          <a:bodyPr wrap="square" rtlCol="0">
            <a:spAutoFit/>
          </a:bodyPr>
          <a:lstStyle/>
          <a:p>
            <a:pPr indent="457200">
              <a:lnSpc>
                <a:spcPct val="150000"/>
              </a:lnSpc>
            </a:pPr>
            <a:r>
              <a:rPr lang="en-US" altLang="zh-CN" b="1" dirty="0"/>
              <a:t>1.6.7  </a:t>
            </a:r>
            <a:r>
              <a:rPr lang="zh-CN" altLang="en-US" b="1" dirty="0"/>
              <a:t>镜像对象</a:t>
            </a:r>
          </a:p>
          <a:p>
            <a:pPr indent="457200">
              <a:lnSpc>
                <a:spcPct val="150000"/>
              </a:lnSpc>
            </a:pPr>
            <a:r>
              <a:rPr lang="zh-CN" altLang="en-US" dirty="0"/>
              <a:t>在视口中选择任一对象，在主工具栏上单击“镜像”按钮会打开“镜像”对话框。在对话框中设置镜像参数，然后单击“确定”按钮完成镜像操作。</a:t>
            </a:r>
          </a:p>
        </p:txBody>
      </p:sp>
      <p:pic>
        <p:nvPicPr>
          <p:cNvPr id="2" name="图片 1">
            <a:extLst>
              <a:ext uri="{FF2B5EF4-FFF2-40B4-BE49-F238E27FC236}">
                <a16:creationId xmlns:a16="http://schemas.microsoft.com/office/drawing/2014/main" id="{EB7708B7-BD42-4B6B-9D1F-FA5F91E8FE3F}"/>
              </a:ext>
            </a:extLst>
          </p:cNvPr>
          <p:cNvPicPr>
            <a:picLocks noChangeAspect="1"/>
          </p:cNvPicPr>
          <p:nvPr/>
        </p:nvPicPr>
        <p:blipFill>
          <a:blip r:embed="rId2"/>
          <a:stretch>
            <a:fillRect/>
          </a:stretch>
        </p:blipFill>
        <p:spPr>
          <a:xfrm>
            <a:off x="5130987" y="2566325"/>
            <a:ext cx="1930026" cy="3526288"/>
          </a:xfrm>
          <a:prstGeom prst="rect">
            <a:avLst/>
          </a:prstGeom>
        </p:spPr>
      </p:pic>
    </p:spTree>
    <p:extLst>
      <p:ext uri="{BB962C8B-B14F-4D97-AF65-F5344CB8AC3E}">
        <p14:creationId xmlns:p14="http://schemas.microsoft.com/office/powerpoint/2010/main" val="9341766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772561" y="3779789"/>
            <a:ext cx="2646878" cy="830997"/>
          </a:xfrm>
          <a:prstGeom prst="rect">
            <a:avLst/>
          </a:prstGeom>
        </p:spPr>
        <p:txBody>
          <a:bodyPr wrap="none">
            <a:spAutoFit/>
          </a:bodyPr>
          <a:lstStyle/>
          <a:p>
            <a:pPr algn="ctr"/>
            <a:r>
              <a:rPr lang="zh-CN" altLang="en-US" sz="4800" b="1" dirty="0">
                <a:latin typeface="+mn-ea"/>
              </a:rPr>
              <a:t>课堂演练</a:t>
            </a:r>
          </a:p>
        </p:txBody>
      </p:sp>
    </p:spTree>
    <p:extLst>
      <p:ext uri="{BB962C8B-B14F-4D97-AF65-F5344CB8AC3E}">
        <p14:creationId xmlns:p14="http://schemas.microsoft.com/office/powerpoint/2010/main" val="32159043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11418" y="1459432"/>
            <a:ext cx="7958128" cy="465640"/>
          </a:xfrm>
          <a:prstGeom prst="rect">
            <a:avLst/>
          </a:prstGeom>
          <a:noFill/>
        </p:spPr>
        <p:txBody>
          <a:bodyPr wrap="square" rtlCol="0">
            <a:spAutoFit/>
          </a:bodyPr>
          <a:lstStyle/>
          <a:p>
            <a:pPr indent="457200">
              <a:lnSpc>
                <a:spcPct val="150000"/>
              </a:lnSpc>
            </a:pPr>
            <a:r>
              <a:rPr lang="zh-CN" altLang="en-US" dirty="0"/>
              <a:t>本案例将利用移动、旋转、克隆等变换操作布置一个酒桶堆叠的场景。</a:t>
            </a:r>
          </a:p>
        </p:txBody>
      </p:sp>
      <p:pic>
        <p:nvPicPr>
          <p:cNvPr id="4" name="图片 3">
            <a:extLst>
              <a:ext uri="{FF2B5EF4-FFF2-40B4-BE49-F238E27FC236}">
                <a16:creationId xmlns:a16="http://schemas.microsoft.com/office/drawing/2014/main" id="{BF7C4F80-FF5B-4F66-A5E7-CE6FFAA7A036}"/>
              </a:ext>
            </a:extLst>
          </p:cNvPr>
          <p:cNvPicPr>
            <a:picLocks noChangeAspect="1"/>
          </p:cNvPicPr>
          <p:nvPr/>
        </p:nvPicPr>
        <p:blipFill>
          <a:blip r:embed="rId2"/>
          <a:stretch>
            <a:fillRect/>
          </a:stretch>
        </p:blipFill>
        <p:spPr>
          <a:xfrm>
            <a:off x="3381422" y="2324061"/>
            <a:ext cx="6039190" cy="3534299"/>
          </a:xfrm>
          <a:prstGeom prst="rect">
            <a:avLst/>
          </a:prstGeom>
        </p:spPr>
      </p:pic>
    </p:spTree>
    <p:extLst>
      <p:ext uri="{BB962C8B-B14F-4D97-AF65-F5344CB8AC3E}">
        <p14:creationId xmlns:p14="http://schemas.microsoft.com/office/powerpoint/2010/main" val="2268437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192836" y="3863679"/>
            <a:ext cx="4493538" cy="830997"/>
          </a:xfrm>
          <a:prstGeom prst="rect">
            <a:avLst/>
          </a:prstGeom>
        </p:spPr>
        <p:txBody>
          <a:bodyPr wrap="none">
            <a:spAutoFit/>
          </a:bodyPr>
          <a:lstStyle/>
          <a:p>
            <a:r>
              <a:rPr lang="zh-CN" altLang="en-US" sz="4800" b="1"/>
              <a:t>动画的基本概念</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513676" y="3737844"/>
            <a:ext cx="2646878" cy="830997"/>
          </a:xfrm>
          <a:prstGeom prst="rect">
            <a:avLst/>
          </a:prstGeom>
        </p:spPr>
        <p:txBody>
          <a:bodyPr wrap="none">
            <a:spAutoFit/>
          </a:bodyPr>
          <a:lstStyle/>
          <a:p>
            <a:pPr algn="ctr"/>
            <a:r>
              <a:rPr lang="zh-CN" altLang="en-US" sz="4800" b="1" dirty="0">
                <a:latin typeface="+mn-ea"/>
              </a:rPr>
              <a:t>课后作业</a:t>
            </a:r>
          </a:p>
        </p:txBody>
      </p:sp>
    </p:spTree>
    <p:extLst>
      <p:ext uri="{BB962C8B-B14F-4D97-AF65-F5344CB8AC3E}">
        <p14:creationId xmlns:p14="http://schemas.microsoft.com/office/powerpoint/2010/main" val="21587036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a:extLst>
              <a:ext uri="{FF2B5EF4-FFF2-40B4-BE49-F238E27FC236}">
                <a16:creationId xmlns:a16="http://schemas.microsoft.com/office/drawing/2014/main" id="{61330ABC-2607-4C4C-890E-2D1D6127D1DF}"/>
              </a:ext>
            </a:extLst>
          </p:cNvPr>
          <p:cNvSpPr/>
          <p:nvPr/>
        </p:nvSpPr>
        <p:spPr>
          <a:xfrm>
            <a:off x="1516208" y="1683893"/>
            <a:ext cx="9274771" cy="2958630"/>
          </a:xfrm>
          <a:prstGeom prst="rect">
            <a:avLst/>
          </a:prstGeom>
        </p:spPr>
        <p:txBody>
          <a:bodyPr wrap="square">
            <a:spAutoFit/>
          </a:bodyPr>
          <a:lstStyle/>
          <a:p>
            <a:pPr>
              <a:lnSpc>
                <a:spcPct val="150000"/>
              </a:lnSpc>
            </a:pPr>
            <a:r>
              <a:rPr lang="zh-CN" altLang="en-US" b="1" dirty="0"/>
              <a:t>一、填空题</a:t>
            </a:r>
          </a:p>
          <a:p>
            <a:pPr>
              <a:lnSpc>
                <a:spcPct val="150000"/>
              </a:lnSpc>
            </a:pPr>
            <a:r>
              <a:rPr lang="en-US" altLang="zh-CN" b="1" dirty="0"/>
              <a:t>1</a:t>
            </a:r>
            <a:r>
              <a:rPr lang="zh-CN" altLang="en-US" b="1" dirty="0"/>
              <a:t>、</a:t>
            </a:r>
            <a:r>
              <a:rPr lang="en-US" altLang="zh-CN" b="1" dirty="0"/>
              <a:t>3ds max</a:t>
            </a:r>
            <a:r>
              <a:rPr lang="zh-CN" altLang="en-US" b="1" dirty="0"/>
              <a:t>中提供了三种复制方式，分别是</a:t>
            </a:r>
            <a:r>
              <a:rPr lang="zh-CN" altLang="en-US" b="1" u="sng" dirty="0"/>
              <a:t>           </a:t>
            </a:r>
            <a:r>
              <a:rPr lang="zh-CN" altLang="en-US" b="1" dirty="0"/>
              <a:t> 、 </a:t>
            </a:r>
            <a:r>
              <a:rPr lang="zh-CN" altLang="en-US" b="1" u="sng" dirty="0"/>
              <a:t>          </a:t>
            </a:r>
            <a:r>
              <a:rPr lang="zh-CN" altLang="en-US" b="1" dirty="0"/>
              <a:t>、</a:t>
            </a:r>
            <a:r>
              <a:rPr lang="zh-CN" altLang="en-US" b="1" u="sng" dirty="0"/>
              <a:t>            </a:t>
            </a:r>
            <a:r>
              <a:rPr lang="zh-CN" altLang="en-US" b="1" dirty="0"/>
              <a:t> 。</a:t>
            </a:r>
          </a:p>
          <a:p>
            <a:pPr>
              <a:lnSpc>
                <a:spcPct val="150000"/>
              </a:lnSpc>
            </a:pPr>
            <a:r>
              <a:rPr lang="en-US" altLang="zh-CN" b="1" dirty="0"/>
              <a:t>2</a:t>
            </a:r>
            <a:r>
              <a:rPr lang="zh-CN" altLang="en-US" b="1" dirty="0"/>
              <a:t>、变换线框使用不同的颜色代表不同的坐标轴：红色代表 </a:t>
            </a:r>
            <a:r>
              <a:rPr lang="zh-CN" altLang="en-US" b="1" u="sng" dirty="0"/>
              <a:t>          </a:t>
            </a:r>
            <a:r>
              <a:rPr lang="zh-CN" altLang="en-US" b="1" dirty="0"/>
              <a:t>轴、绿色代表 </a:t>
            </a:r>
            <a:r>
              <a:rPr lang="zh-CN" altLang="en-US" b="1" u="sng" dirty="0"/>
              <a:t>       </a:t>
            </a:r>
            <a:r>
              <a:rPr lang="zh-CN" altLang="en-US" b="1" dirty="0"/>
              <a:t>轴、蓝色代表  </a:t>
            </a:r>
            <a:r>
              <a:rPr lang="en-US" altLang="zh-CN" b="1" u="sng" dirty="0"/>
              <a:t>        </a:t>
            </a:r>
            <a:r>
              <a:rPr lang="en-US" altLang="zh-CN" b="1" dirty="0"/>
              <a:t> </a:t>
            </a:r>
            <a:r>
              <a:rPr lang="zh-CN" altLang="en-US" b="1" dirty="0"/>
              <a:t>轴。</a:t>
            </a:r>
          </a:p>
          <a:p>
            <a:pPr>
              <a:lnSpc>
                <a:spcPct val="150000"/>
              </a:lnSpc>
            </a:pPr>
            <a:r>
              <a:rPr lang="en-US" altLang="zh-CN" b="1" dirty="0"/>
              <a:t>3</a:t>
            </a:r>
            <a:r>
              <a:rPr lang="zh-CN" altLang="en-US" b="1" dirty="0"/>
              <a:t>、在</a:t>
            </a:r>
            <a:r>
              <a:rPr lang="en-US" altLang="zh-CN" b="1" dirty="0"/>
              <a:t>3ds max</a:t>
            </a:r>
            <a:r>
              <a:rPr lang="zh-CN" altLang="en-US" b="1" dirty="0"/>
              <a:t>中，不管使用何种规格输出，该宽度和高度的尺寸单位为 </a:t>
            </a:r>
            <a:r>
              <a:rPr lang="zh-CN" altLang="en-US" b="1" u="sng" dirty="0"/>
              <a:t>           </a:t>
            </a:r>
            <a:r>
              <a:rPr lang="zh-CN" altLang="en-US" b="1" dirty="0"/>
              <a:t>。</a:t>
            </a:r>
          </a:p>
          <a:p>
            <a:pPr>
              <a:lnSpc>
                <a:spcPct val="150000"/>
              </a:lnSpc>
            </a:pPr>
            <a:r>
              <a:rPr lang="en-US" altLang="zh-CN" b="1" dirty="0"/>
              <a:t>4</a:t>
            </a:r>
            <a:r>
              <a:rPr lang="zh-CN" altLang="en-US" b="1" dirty="0"/>
              <a:t>、</a:t>
            </a:r>
            <a:r>
              <a:rPr lang="en-US" altLang="zh-CN" b="1" dirty="0"/>
              <a:t>3ds max</a:t>
            </a:r>
            <a:r>
              <a:rPr lang="zh-CN" altLang="en-US" b="1" dirty="0"/>
              <a:t>的工作界面主要由标题栏、  </a:t>
            </a:r>
            <a:r>
              <a:rPr lang="zh-CN" altLang="en-US" b="1" u="sng" dirty="0"/>
              <a:t>            </a:t>
            </a:r>
            <a:r>
              <a:rPr lang="zh-CN" altLang="en-US" b="1"/>
              <a:t>、  </a:t>
            </a:r>
            <a:r>
              <a:rPr lang="zh-CN" altLang="en-US" b="1" u="sng"/>
              <a:t>             </a:t>
            </a:r>
            <a:r>
              <a:rPr lang="zh-CN" altLang="en-US" b="1"/>
              <a:t>、</a:t>
            </a:r>
            <a:r>
              <a:rPr lang="zh-CN" altLang="en-US" b="1" dirty="0"/>
              <a:t>命令面板、工作视口和状态栏等组成。</a:t>
            </a:r>
          </a:p>
        </p:txBody>
      </p:sp>
    </p:spTree>
    <p:extLst>
      <p:ext uri="{BB962C8B-B14F-4D97-AF65-F5344CB8AC3E}">
        <p14:creationId xmlns:p14="http://schemas.microsoft.com/office/powerpoint/2010/main" val="3372728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a:extLst>
              <a:ext uri="{FF2B5EF4-FFF2-40B4-BE49-F238E27FC236}">
                <a16:creationId xmlns:a16="http://schemas.microsoft.com/office/drawing/2014/main" id="{61330ABC-2607-4C4C-890E-2D1D6127D1DF}"/>
              </a:ext>
            </a:extLst>
          </p:cNvPr>
          <p:cNvSpPr/>
          <p:nvPr/>
        </p:nvSpPr>
        <p:spPr>
          <a:xfrm>
            <a:off x="1671619" y="1166842"/>
            <a:ext cx="9274771" cy="4524315"/>
          </a:xfrm>
          <a:prstGeom prst="rect">
            <a:avLst/>
          </a:prstGeom>
        </p:spPr>
        <p:txBody>
          <a:bodyPr wrap="square">
            <a:spAutoFit/>
          </a:bodyPr>
          <a:lstStyle/>
          <a:p>
            <a:r>
              <a:rPr lang="zh-CN" altLang="en-US" b="1" dirty="0"/>
              <a:t>二、选择题</a:t>
            </a:r>
          </a:p>
          <a:p>
            <a:r>
              <a:rPr lang="en-US" altLang="zh-CN" b="1" dirty="0"/>
              <a:t>1</a:t>
            </a:r>
            <a:r>
              <a:rPr lang="zh-CN" altLang="en-US" b="1" dirty="0"/>
              <a:t>、</a:t>
            </a:r>
            <a:r>
              <a:rPr lang="en-US" altLang="zh-CN" b="1" dirty="0"/>
              <a:t>3ds max</a:t>
            </a:r>
            <a:r>
              <a:rPr lang="zh-CN" altLang="en-US" b="1" dirty="0"/>
              <a:t>默认的坐标系是（    ）。</a:t>
            </a:r>
          </a:p>
          <a:p>
            <a:r>
              <a:rPr lang="en-US" altLang="zh-CN" b="1" dirty="0"/>
              <a:t>A</a:t>
            </a:r>
            <a:r>
              <a:rPr lang="zh-CN" altLang="en-US" b="1" dirty="0"/>
              <a:t>、世界坐标系				</a:t>
            </a:r>
            <a:r>
              <a:rPr lang="en-US" altLang="zh-CN" b="1" dirty="0"/>
              <a:t>B</a:t>
            </a:r>
            <a:r>
              <a:rPr lang="zh-CN" altLang="en-US" b="1" dirty="0"/>
              <a:t>、视图坐标系</a:t>
            </a:r>
          </a:p>
          <a:p>
            <a:r>
              <a:rPr lang="en-US" altLang="zh-CN" b="1" dirty="0"/>
              <a:t>C</a:t>
            </a:r>
            <a:r>
              <a:rPr lang="zh-CN" altLang="en-US" b="1" dirty="0"/>
              <a:t>、屏幕坐标系				</a:t>
            </a:r>
            <a:r>
              <a:rPr lang="en-US" altLang="zh-CN" b="1" dirty="0"/>
              <a:t>D</a:t>
            </a:r>
            <a:r>
              <a:rPr lang="zh-CN" altLang="en-US" b="1" dirty="0"/>
              <a:t>、网格坐标系</a:t>
            </a:r>
          </a:p>
          <a:p>
            <a:r>
              <a:rPr lang="en-US" altLang="zh-CN" b="1" dirty="0"/>
              <a:t>2</a:t>
            </a:r>
            <a:r>
              <a:rPr lang="zh-CN" altLang="en-US" b="1" dirty="0"/>
              <a:t>、</a:t>
            </a:r>
            <a:r>
              <a:rPr lang="en-US" altLang="zh-CN" b="1" dirty="0"/>
              <a:t>3ds max</a:t>
            </a:r>
            <a:r>
              <a:rPr lang="zh-CN" altLang="en-US" b="1" dirty="0"/>
              <a:t>是下列哪个公司的产品（    ）。</a:t>
            </a:r>
          </a:p>
          <a:p>
            <a:r>
              <a:rPr lang="en-US" altLang="zh-CN" b="1" dirty="0"/>
              <a:t>A</a:t>
            </a:r>
            <a:r>
              <a:rPr lang="zh-CN" altLang="en-US" b="1" dirty="0"/>
              <a:t>、</a:t>
            </a:r>
            <a:r>
              <a:rPr lang="en-US" altLang="zh-CN" b="1" dirty="0"/>
              <a:t>Adobe				B</a:t>
            </a:r>
            <a:r>
              <a:rPr lang="zh-CN" altLang="en-US" b="1" dirty="0"/>
              <a:t>、</a:t>
            </a:r>
            <a:r>
              <a:rPr lang="en-US" altLang="zh-CN" b="1" dirty="0"/>
              <a:t>Autodesk</a:t>
            </a:r>
          </a:p>
          <a:p>
            <a:r>
              <a:rPr lang="en-US" altLang="zh-CN" b="1" dirty="0"/>
              <a:t>C</a:t>
            </a:r>
            <a:r>
              <a:rPr lang="zh-CN" altLang="en-US" b="1" dirty="0"/>
              <a:t>、</a:t>
            </a:r>
            <a:r>
              <a:rPr lang="en-US" altLang="zh-CN" b="1" dirty="0" err="1"/>
              <a:t>Ulead</a:t>
            </a:r>
            <a:r>
              <a:rPr lang="en-US" altLang="zh-CN" b="1" dirty="0"/>
              <a:t>				D</a:t>
            </a:r>
            <a:r>
              <a:rPr lang="zh-CN" altLang="en-US" b="1" dirty="0"/>
              <a:t>、</a:t>
            </a:r>
            <a:r>
              <a:rPr lang="en-US" altLang="zh-CN" b="1" dirty="0"/>
              <a:t>Discreet</a:t>
            </a:r>
          </a:p>
          <a:p>
            <a:r>
              <a:rPr lang="en-US" altLang="zh-CN" b="1" dirty="0"/>
              <a:t>3</a:t>
            </a:r>
            <a:r>
              <a:rPr lang="zh-CN" altLang="en-US" b="1" dirty="0"/>
              <a:t>、在</a:t>
            </a:r>
            <a:r>
              <a:rPr lang="en-US" altLang="zh-CN" b="1" dirty="0"/>
              <a:t>3ds max</a:t>
            </a:r>
            <a:r>
              <a:rPr lang="zh-CN" altLang="en-US" b="1" dirty="0"/>
              <a:t>中，可以用来切换各个模块的区域的是（    ）。</a:t>
            </a:r>
          </a:p>
          <a:p>
            <a:r>
              <a:rPr lang="en-US" altLang="zh-CN" b="1" dirty="0"/>
              <a:t>A</a:t>
            </a:r>
            <a:r>
              <a:rPr lang="zh-CN" altLang="en-US" b="1" dirty="0"/>
              <a:t>、视图区				</a:t>
            </a:r>
            <a:r>
              <a:rPr lang="en-US" altLang="zh-CN" b="1" dirty="0"/>
              <a:t>B</a:t>
            </a:r>
            <a:r>
              <a:rPr lang="zh-CN" altLang="en-US" b="1" dirty="0"/>
              <a:t>、工具栏</a:t>
            </a:r>
          </a:p>
          <a:p>
            <a:r>
              <a:rPr lang="en-US" altLang="zh-CN" b="1" dirty="0"/>
              <a:t>C</a:t>
            </a:r>
            <a:r>
              <a:rPr lang="zh-CN" altLang="en-US" b="1" dirty="0"/>
              <a:t>、命令面板				</a:t>
            </a:r>
            <a:r>
              <a:rPr lang="en-US" altLang="zh-CN" b="1" dirty="0"/>
              <a:t>D</a:t>
            </a:r>
            <a:r>
              <a:rPr lang="zh-CN" altLang="en-US" b="1" dirty="0"/>
              <a:t>、标题栏</a:t>
            </a:r>
          </a:p>
          <a:p>
            <a:r>
              <a:rPr lang="en-US" altLang="zh-CN" b="1" dirty="0"/>
              <a:t>4</a:t>
            </a:r>
            <a:r>
              <a:rPr lang="zh-CN" altLang="en-US" b="1" dirty="0"/>
              <a:t>、复制具有关联性物体的选项为（    ）。</a:t>
            </a:r>
          </a:p>
          <a:p>
            <a:r>
              <a:rPr lang="en-US" altLang="zh-CN" b="1" dirty="0"/>
              <a:t>A</a:t>
            </a:r>
            <a:r>
              <a:rPr lang="zh-CN" altLang="en-US" b="1" dirty="0"/>
              <a:t>、加点					</a:t>
            </a:r>
            <a:r>
              <a:rPr lang="en-US" altLang="zh-CN" b="1" dirty="0"/>
              <a:t>B</a:t>
            </a:r>
            <a:r>
              <a:rPr lang="zh-CN" altLang="en-US" b="1" dirty="0"/>
              <a:t>、参考</a:t>
            </a:r>
          </a:p>
          <a:p>
            <a:r>
              <a:rPr lang="en-US" altLang="zh-CN" b="1" dirty="0"/>
              <a:t>C</a:t>
            </a:r>
            <a:r>
              <a:rPr lang="zh-CN" altLang="en-US" b="1" dirty="0"/>
              <a:t>、实例					</a:t>
            </a:r>
            <a:r>
              <a:rPr lang="en-US" altLang="zh-CN" b="1" dirty="0"/>
              <a:t>D</a:t>
            </a:r>
            <a:r>
              <a:rPr lang="zh-CN" altLang="en-US" b="1" dirty="0"/>
              <a:t>、复制</a:t>
            </a:r>
          </a:p>
          <a:p>
            <a:r>
              <a:rPr lang="en-US" altLang="zh-CN" b="1" dirty="0"/>
              <a:t>5</a:t>
            </a:r>
            <a:r>
              <a:rPr lang="zh-CN" altLang="en-US" b="1" dirty="0"/>
              <a:t>、</a:t>
            </a:r>
            <a:r>
              <a:rPr lang="en-US" altLang="zh-CN" b="1" dirty="0"/>
              <a:t>3ds max</a:t>
            </a:r>
            <a:r>
              <a:rPr lang="zh-CN" altLang="en-US" b="1" dirty="0"/>
              <a:t>中默认的对齐快捷键是（    ）。</a:t>
            </a:r>
          </a:p>
          <a:p>
            <a:r>
              <a:rPr lang="en-US" altLang="zh-CN" b="1" dirty="0"/>
              <a:t>A</a:t>
            </a:r>
            <a:r>
              <a:rPr lang="zh-CN" altLang="en-US" b="1" dirty="0"/>
              <a:t>、</a:t>
            </a:r>
            <a:r>
              <a:rPr lang="en-US" altLang="zh-CN" b="1" dirty="0"/>
              <a:t>W					B</a:t>
            </a:r>
            <a:r>
              <a:rPr lang="zh-CN" altLang="en-US" b="1" dirty="0"/>
              <a:t>、</a:t>
            </a:r>
            <a:r>
              <a:rPr lang="en-US" altLang="zh-CN" b="1" dirty="0" err="1"/>
              <a:t>Shift+J</a:t>
            </a:r>
            <a:endParaRPr lang="en-US" altLang="zh-CN" b="1" dirty="0"/>
          </a:p>
          <a:p>
            <a:r>
              <a:rPr lang="en-US" altLang="zh-CN" b="1" dirty="0"/>
              <a:t>C</a:t>
            </a:r>
            <a:r>
              <a:rPr lang="zh-CN" altLang="en-US" b="1" dirty="0"/>
              <a:t>、</a:t>
            </a:r>
            <a:r>
              <a:rPr lang="en-US" altLang="zh-CN" b="1" dirty="0" err="1"/>
              <a:t>Alt+A</a:t>
            </a:r>
            <a:r>
              <a:rPr lang="en-US" altLang="zh-CN" b="1" dirty="0"/>
              <a:t>				D</a:t>
            </a:r>
            <a:r>
              <a:rPr lang="zh-CN" altLang="en-US" b="1" dirty="0"/>
              <a:t>、</a:t>
            </a:r>
            <a:r>
              <a:rPr lang="en-US" altLang="zh-CN" b="1" dirty="0" err="1"/>
              <a:t>Ctrl+D</a:t>
            </a:r>
            <a:endParaRPr lang="en-US" altLang="zh-CN" b="1" dirty="0"/>
          </a:p>
        </p:txBody>
      </p:sp>
    </p:spTree>
    <p:extLst>
      <p:ext uri="{BB962C8B-B14F-4D97-AF65-F5344CB8AC3E}">
        <p14:creationId xmlns:p14="http://schemas.microsoft.com/office/powerpoint/2010/main" val="8608727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a:extLst>
              <a:ext uri="{FF2B5EF4-FFF2-40B4-BE49-F238E27FC236}">
                <a16:creationId xmlns:a16="http://schemas.microsoft.com/office/drawing/2014/main" id="{61330ABC-2607-4C4C-890E-2D1D6127D1DF}"/>
              </a:ext>
            </a:extLst>
          </p:cNvPr>
          <p:cNvSpPr/>
          <p:nvPr/>
        </p:nvSpPr>
        <p:spPr>
          <a:xfrm>
            <a:off x="1671619" y="1206440"/>
            <a:ext cx="9274771" cy="881139"/>
          </a:xfrm>
          <a:prstGeom prst="rect">
            <a:avLst/>
          </a:prstGeom>
        </p:spPr>
        <p:txBody>
          <a:bodyPr wrap="square">
            <a:spAutoFit/>
          </a:bodyPr>
          <a:lstStyle/>
          <a:p>
            <a:pPr>
              <a:lnSpc>
                <a:spcPct val="150000"/>
              </a:lnSpc>
            </a:pPr>
            <a:r>
              <a:rPr lang="zh-CN" altLang="en-US" b="1" dirty="0"/>
              <a:t>三、操作题</a:t>
            </a:r>
          </a:p>
          <a:p>
            <a:pPr>
              <a:lnSpc>
                <a:spcPct val="150000"/>
              </a:lnSpc>
            </a:pPr>
            <a:r>
              <a:rPr lang="zh-CN" altLang="en-US" b="1" dirty="0"/>
              <a:t>根据本章所学知识，对椅子模型进行镜像、复制等操作。</a:t>
            </a:r>
          </a:p>
        </p:txBody>
      </p:sp>
      <p:pic>
        <p:nvPicPr>
          <p:cNvPr id="2" name="图片 1">
            <a:extLst>
              <a:ext uri="{FF2B5EF4-FFF2-40B4-BE49-F238E27FC236}">
                <a16:creationId xmlns:a16="http://schemas.microsoft.com/office/drawing/2014/main" id="{B7ADF24D-A785-4F0E-84B2-CD7BAEC14688}"/>
              </a:ext>
            </a:extLst>
          </p:cNvPr>
          <p:cNvPicPr>
            <a:picLocks noChangeAspect="1"/>
          </p:cNvPicPr>
          <p:nvPr/>
        </p:nvPicPr>
        <p:blipFill>
          <a:blip r:embed="rId2"/>
          <a:stretch>
            <a:fillRect/>
          </a:stretch>
        </p:blipFill>
        <p:spPr>
          <a:xfrm>
            <a:off x="3156048" y="2553478"/>
            <a:ext cx="5349554" cy="3203513"/>
          </a:xfrm>
          <a:prstGeom prst="rect">
            <a:avLst/>
          </a:prstGeom>
        </p:spPr>
      </p:pic>
    </p:spTree>
    <p:extLst>
      <p:ext uri="{BB962C8B-B14F-4D97-AF65-F5344CB8AC3E}">
        <p14:creationId xmlns:p14="http://schemas.microsoft.com/office/powerpoint/2010/main" val="6836491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84846" y="1185362"/>
            <a:ext cx="8622308" cy="2127634"/>
          </a:xfrm>
          <a:prstGeom prst="rect">
            <a:avLst/>
          </a:prstGeom>
          <a:noFill/>
        </p:spPr>
        <p:txBody>
          <a:bodyPr wrap="square" rtlCol="0">
            <a:spAutoFit/>
          </a:bodyPr>
          <a:lstStyle/>
          <a:p>
            <a:pPr indent="457200">
              <a:lnSpc>
                <a:spcPct val="150000"/>
              </a:lnSpc>
            </a:pPr>
            <a:r>
              <a:rPr lang="zh-CN" altLang="en-US" dirty="0"/>
              <a:t>动画是一门综合艺术，是工业社会人类寻求精神解脱的产物，它是集合了绘画、漫画、电影、数字媒体、摄影、音乐、文学等众多艺术门类于一身的艺术表现形式，将多张连续的单帧画面连在一起就形成了动画。</a:t>
            </a:r>
          </a:p>
          <a:p>
            <a:pPr indent="457200">
              <a:lnSpc>
                <a:spcPct val="150000"/>
              </a:lnSpc>
            </a:pPr>
            <a:r>
              <a:rPr lang="en-US" altLang="zh-CN" b="1" dirty="0"/>
              <a:t>1.1.1  </a:t>
            </a:r>
            <a:r>
              <a:rPr lang="zh-CN" altLang="en-US" b="1" dirty="0"/>
              <a:t>动画类型</a:t>
            </a:r>
          </a:p>
          <a:p>
            <a:pPr indent="457200">
              <a:lnSpc>
                <a:spcPct val="150000"/>
              </a:lnSpc>
            </a:pPr>
            <a:r>
              <a:rPr lang="zh-CN" altLang="en-US" dirty="0"/>
              <a:t>根据制作方式的不同，动画主要分为传统动画、定格动画、电脑动画三大类。</a:t>
            </a:r>
          </a:p>
        </p:txBody>
      </p:sp>
      <p:pic>
        <p:nvPicPr>
          <p:cNvPr id="2" name="图片 1"/>
          <p:cNvPicPr>
            <a:picLocks noChangeAspect="1"/>
          </p:cNvPicPr>
          <p:nvPr/>
        </p:nvPicPr>
        <p:blipFill>
          <a:blip r:embed="rId2"/>
          <a:stretch>
            <a:fillRect/>
          </a:stretch>
        </p:blipFill>
        <p:spPr>
          <a:xfrm>
            <a:off x="2831719" y="4009711"/>
            <a:ext cx="3161905" cy="1914286"/>
          </a:xfrm>
          <a:prstGeom prst="rect">
            <a:avLst/>
          </a:prstGeom>
        </p:spPr>
      </p:pic>
      <p:pic>
        <p:nvPicPr>
          <p:cNvPr id="3" name="图片 2"/>
          <p:cNvPicPr>
            <a:picLocks noChangeAspect="1"/>
          </p:cNvPicPr>
          <p:nvPr/>
        </p:nvPicPr>
        <p:blipFill>
          <a:blip r:embed="rId3"/>
          <a:stretch>
            <a:fillRect/>
          </a:stretch>
        </p:blipFill>
        <p:spPr>
          <a:xfrm>
            <a:off x="6412689" y="3971616"/>
            <a:ext cx="3190476" cy="195238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19824" y="1518287"/>
            <a:ext cx="8218130" cy="2620076"/>
          </a:xfrm>
          <a:prstGeom prst="rect">
            <a:avLst/>
          </a:prstGeom>
          <a:noFill/>
        </p:spPr>
        <p:txBody>
          <a:bodyPr wrap="square" rtlCol="0">
            <a:spAutoFit/>
          </a:bodyPr>
          <a:lstStyle/>
          <a:p>
            <a:pPr indent="457200">
              <a:lnSpc>
                <a:spcPct val="150000"/>
              </a:lnSpc>
              <a:spcAft>
                <a:spcPts val="600"/>
              </a:spcAft>
            </a:pPr>
            <a:r>
              <a:rPr lang="en-US" altLang="zh-CN" b="1" dirty="0"/>
              <a:t>1.1.2  </a:t>
            </a:r>
            <a:r>
              <a:rPr lang="zh-CN" altLang="en-US" b="1" dirty="0"/>
              <a:t>动画运动规律</a:t>
            </a:r>
          </a:p>
          <a:p>
            <a:pPr indent="457200">
              <a:lnSpc>
                <a:spcPct val="150000"/>
              </a:lnSpc>
              <a:spcAft>
                <a:spcPts val="600"/>
              </a:spcAft>
            </a:pPr>
            <a:r>
              <a:rPr lang="zh-CN" altLang="en-US" dirty="0"/>
              <a:t>动画片中的活动形象，不像其他影片那样用胶片拍摄，而是通过对客观物体运动的观察、分析、研究，用动画的表现手法一张张地画出来，再一格格地拍出来，然后连续放映，使之在银幕上活动起来。研究动画的运动规律，首先要弄清时间、空间、速度的概念及彼此之间的相互关系，从而掌握规律，处理好动画片中动作的节奏。</a:t>
            </a:r>
          </a:p>
        </p:txBody>
      </p:sp>
    </p:spTree>
    <p:extLst>
      <p:ext uri="{BB962C8B-B14F-4D97-AF65-F5344CB8AC3E}">
        <p14:creationId xmlns:p14="http://schemas.microsoft.com/office/powerpoint/2010/main" val="726303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539959" y="3918327"/>
            <a:ext cx="5583580" cy="830997"/>
          </a:xfrm>
          <a:prstGeom prst="rect">
            <a:avLst/>
          </a:prstGeom>
        </p:spPr>
        <p:txBody>
          <a:bodyPr wrap="none">
            <a:spAutoFit/>
          </a:bodyPr>
          <a:lstStyle/>
          <a:p>
            <a:pPr algn="ctr"/>
            <a:r>
              <a:rPr lang="en-US" altLang="zh-CN" sz="4800" b="1"/>
              <a:t>3ds max</a:t>
            </a:r>
            <a:r>
              <a:rPr lang="zh-CN" altLang="en-US" sz="4800" b="1"/>
              <a:t>的应用领域</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989" y="1156801"/>
            <a:ext cx="8688857" cy="4662815"/>
          </a:xfrm>
          <a:prstGeom prst="rect">
            <a:avLst/>
          </a:prstGeom>
          <a:noFill/>
        </p:spPr>
        <p:txBody>
          <a:bodyPr wrap="square" rtlCol="0">
            <a:spAutoFit/>
          </a:bodyPr>
          <a:lstStyle/>
          <a:p>
            <a:pPr indent="457200">
              <a:lnSpc>
                <a:spcPct val="150000"/>
              </a:lnSpc>
            </a:pPr>
            <a:r>
              <a:rPr lang="en-US" altLang="zh-CN" dirty="0"/>
              <a:t>3ds max</a:t>
            </a:r>
            <a:r>
              <a:rPr lang="zh-CN" altLang="en-US" dirty="0"/>
              <a:t>是</a:t>
            </a:r>
            <a:r>
              <a:rPr lang="en-US" altLang="zh-CN" dirty="0"/>
              <a:t>Autodesk</a:t>
            </a:r>
            <a:r>
              <a:rPr lang="zh-CN" altLang="en-US" dirty="0"/>
              <a:t>公司开发的一款三维建模、动画渲染和制作软件，在动画制作、游戏开发、影视制作、建筑设计、工业设计等行业都有着广泛的应用。</a:t>
            </a:r>
            <a:r>
              <a:rPr lang="en-US" altLang="zh-CN" dirty="0"/>
              <a:t>\</a:t>
            </a:r>
          </a:p>
          <a:p>
            <a:pPr indent="457200">
              <a:lnSpc>
                <a:spcPct val="150000"/>
              </a:lnSpc>
            </a:pPr>
            <a:r>
              <a:rPr lang="zh-CN" altLang="en-US" dirty="0"/>
              <a:t>（</a:t>
            </a:r>
            <a:r>
              <a:rPr lang="en-US" altLang="zh-CN" dirty="0"/>
              <a:t>1</a:t>
            </a:r>
            <a:r>
              <a:rPr lang="zh-CN" altLang="en-US" dirty="0"/>
              <a:t>）动画制作</a:t>
            </a:r>
          </a:p>
          <a:p>
            <a:pPr indent="457200">
              <a:lnSpc>
                <a:spcPct val="150000"/>
              </a:lnSpc>
            </a:pPr>
            <a:r>
              <a:rPr lang="zh-CN" altLang="en-US" dirty="0"/>
              <a:t>随着动画产业的兴起，三维电脑动画正在逐步取代二维传统手绘动画，逐渐成为主流，</a:t>
            </a:r>
            <a:r>
              <a:rPr lang="en-US" altLang="zh-CN" dirty="0"/>
              <a:t>3ds max</a:t>
            </a:r>
            <a:r>
              <a:rPr lang="zh-CN" altLang="en-US" dirty="0"/>
              <a:t>则是制作三维动画的首选软件。</a:t>
            </a:r>
          </a:p>
          <a:p>
            <a:pPr indent="457200">
              <a:lnSpc>
                <a:spcPct val="150000"/>
              </a:lnSpc>
            </a:pPr>
            <a:r>
              <a:rPr lang="zh-CN" altLang="en-US" dirty="0"/>
              <a:t>（</a:t>
            </a:r>
            <a:r>
              <a:rPr lang="en-US" altLang="zh-CN" dirty="0"/>
              <a:t>2</a:t>
            </a:r>
            <a:r>
              <a:rPr lang="zh-CN" altLang="en-US" dirty="0"/>
              <a:t>）游戏开发</a:t>
            </a:r>
          </a:p>
          <a:p>
            <a:pPr indent="457200">
              <a:lnSpc>
                <a:spcPct val="150000"/>
              </a:lnSpc>
            </a:pPr>
            <a:r>
              <a:rPr lang="zh-CN" altLang="en-US" dirty="0"/>
              <a:t>随着设计与娱乐行业对交互性内容的强烈需求，许多电脑游戏中加入了大量三维动画效果，细腻的画面、宏伟的场景和逼真的造型，使游戏的欣赏性和真实性大大增加。</a:t>
            </a:r>
            <a:r>
              <a:rPr lang="en-US" altLang="zh-CN" dirty="0"/>
              <a:t>3ds max</a:t>
            </a:r>
            <a:r>
              <a:rPr lang="zh-CN" altLang="en-US" dirty="0"/>
              <a:t>可用于游戏中虚拟场景和角色模型的建立，并可以设置角色在场景中的各种复杂运动。</a:t>
            </a:r>
            <a:endParaRPr lang="en-US" altLang="zh-CN" dirty="0"/>
          </a:p>
          <a:p>
            <a:pPr indent="457200">
              <a:lnSpc>
                <a:spcPct val="150000"/>
              </a:lnSpc>
            </a:pPr>
            <a:endParaRPr lang="zh-CN" altLang="en-US" dirty="0"/>
          </a:p>
        </p:txBody>
      </p:sp>
    </p:spTree>
    <p:extLst>
      <p:ext uri="{BB962C8B-B14F-4D97-AF65-F5344CB8AC3E}">
        <p14:creationId xmlns:p14="http://schemas.microsoft.com/office/powerpoint/2010/main" val="3739937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1073671"/>
            <a:ext cx="9068829" cy="3831818"/>
          </a:xfrm>
          <a:prstGeom prst="rect">
            <a:avLst/>
          </a:prstGeom>
          <a:noFill/>
        </p:spPr>
        <p:txBody>
          <a:bodyPr wrap="square" rtlCol="0">
            <a:spAutoFit/>
          </a:bodyPr>
          <a:lstStyle/>
          <a:p>
            <a:pPr indent="457200">
              <a:lnSpc>
                <a:spcPct val="150000"/>
              </a:lnSpc>
            </a:pPr>
            <a:r>
              <a:rPr lang="zh-CN" altLang="en-US" dirty="0"/>
              <a:t>（</a:t>
            </a:r>
            <a:r>
              <a:rPr lang="en-US" altLang="zh-CN" dirty="0"/>
              <a:t>3</a:t>
            </a:r>
            <a:r>
              <a:rPr lang="zh-CN" altLang="en-US" dirty="0"/>
              <a:t>）电影制作</a:t>
            </a:r>
          </a:p>
          <a:p>
            <a:pPr indent="457200">
              <a:lnSpc>
                <a:spcPct val="150000"/>
              </a:lnSpc>
            </a:pPr>
            <a:r>
              <a:rPr lang="zh-CN" altLang="en-US" dirty="0"/>
              <a:t>随着社会的进步与发展，</a:t>
            </a:r>
            <a:r>
              <a:rPr lang="en-US" altLang="zh-CN" dirty="0"/>
              <a:t>3ds max</a:t>
            </a:r>
            <a:r>
              <a:rPr lang="zh-CN" altLang="en-US" dirty="0"/>
              <a:t>被更多地运用到电影行业中，大大增强了电影的画面感和真实感，在看电影的过程中观众往往有种身临其境的感觉。如</a:t>
            </a:r>
            <a:r>
              <a:rPr lang="en-US" altLang="zh-CN" dirty="0"/>
              <a:t>《</a:t>
            </a:r>
            <a:r>
              <a:rPr lang="zh-CN" altLang="en-US" dirty="0"/>
              <a:t>阿凡达</a:t>
            </a:r>
            <a:r>
              <a:rPr lang="en-US" altLang="zh-CN" dirty="0"/>
              <a:t>》</a:t>
            </a:r>
            <a:r>
              <a:rPr lang="zh-CN" altLang="en-US" dirty="0"/>
              <a:t>、</a:t>
            </a:r>
            <a:r>
              <a:rPr lang="en-US" altLang="zh-CN" dirty="0"/>
              <a:t>《</a:t>
            </a:r>
            <a:r>
              <a:rPr lang="zh-CN" altLang="en-US" dirty="0"/>
              <a:t>侏罗纪世界</a:t>
            </a:r>
            <a:r>
              <a:rPr lang="en-US" altLang="zh-CN" dirty="0"/>
              <a:t>》</a:t>
            </a:r>
            <a:r>
              <a:rPr lang="zh-CN" altLang="en-US" dirty="0"/>
              <a:t>等电影都，都采用了</a:t>
            </a:r>
            <a:r>
              <a:rPr lang="en-US" altLang="zh-CN" dirty="0"/>
              <a:t>3da mx</a:t>
            </a:r>
            <a:r>
              <a:rPr lang="zh-CN" altLang="en-US" dirty="0"/>
              <a:t>软件中的</a:t>
            </a:r>
            <a:r>
              <a:rPr lang="en-US" altLang="zh-CN" dirty="0"/>
              <a:t>3D</a:t>
            </a:r>
            <a:r>
              <a:rPr lang="zh-CN" altLang="en-US" dirty="0"/>
              <a:t>技术。</a:t>
            </a:r>
            <a:endParaRPr lang="en-US" altLang="zh-CN" dirty="0"/>
          </a:p>
          <a:p>
            <a:pPr indent="457200">
              <a:lnSpc>
                <a:spcPct val="150000"/>
              </a:lnSpc>
            </a:pPr>
            <a:r>
              <a:rPr lang="zh-CN" altLang="en-US" dirty="0"/>
              <a:t>（</a:t>
            </a:r>
            <a:r>
              <a:rPr lang="en-US" altLang="zh-CN" dirty="0"/>
              <a:t>4</a:t>
            </a:r>
            <a:r>
              <a:rPr lang="zh-CN" altLang="en-US" dirty="0"/>
              <a:t>）产品设计</a:t>
            </a:r>
          </a:p>
          <a:p>
            <a:pPr indent="457200">
              <a:lnSpc>
                <a:spcPct val="150000"/>
              </a:lnSpc>
            </a:pPr>
            <a:r>
              <a:rPr lang="zh-CN" altLang="en-US" dirty="0"/>
              <a:t>传统的工业设计注重产品的功能设计，而现在随着消费者对产品的审美要求的提升，工业设计中的造型设计越来越受到重视。</a:t>
            </a:r>
            <a:r>
              <a:rPr lang="en-US" altLang="zh-CN" dirty="0"/>
              <a:t>3ds max</a:t>
            </a:r>
            <a:r>
              <a:rPr lang="zh-CN" altLang="en-US" dirty="0"/>
              <a:t>可以制作出造型新颖独特的模型，为模型赋予不同的材质，再加上强大灯光和渲染功能，可以使对象的质感更加逼真。</a:t>
            </a:r>
          </a:p>
          <a:p>
            <a:pPr indent="457200">
              <a:lnSpc>
                <a:spcPct val="150000"/>
              </a:lnSpc>
            </a:pPr>
            <a:endParaRPr lang="zh-CN" altLang="en-US" dirty="0"/>
          </a:p>
        </p:txBody>
      </p:sp>
    </p:spTree>
    <p:extLst>
      <p:ext uri="{BB962C8B-B14F-4D97-AF65-F5344CB8AC3E}">
        <p14:creationId xmlns:p14="http://schemas.microsoft.com/office/powerpoint/2010/main" val="329039294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1010</TotalTime>
  <Words>2280</Words>
  <Application>Microsoft Office PowerPoint</Application>
  <PresentationFormat>宽屏</PresentationFormat>
  <Paragraphs>127</Paragraphs>
  <Slides>44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44</vt:i4>
      </vt:variant>
    </vt:vector>
  </HeadingPairs>
  <TitlesOfParts>
    <vt:vector size="52" baseType="lpstr">
      <vt:lpstr>等线</vt:lpstr>
      <vt:lpstr>等线 Light</vt:lpstr>
      <vt:lpstr>隶书</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DS</cp:lastModifiedBy>
  <cp:revision>2</cp:revision>
  <dcterms:created xsi:type="dcterms:W3CDTF">2020-06-26T11:31:00Z</dcterms:created>
  <dcterms:modified xsi:type="dcterms:W3CDTF">2021-12-15T08:01:02Z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