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  <p:sldId id="293" r:id="rId3"/>
    <p:sldId id="292" r:id="rId4"/>
    <p:sldId id="290" r:id="rId5"/>
    <p:sldId id="273" r:id="rId6"/>
    <p:sldId id="347" r:id="rId7"/>
    <p:sldId id="291" r:id="rId8"/>
    <p:sldId id="302" r:id="rId9"/>
    <p:sldId id="363" r:id="rId10"/>
    <p:sldId id="372" r:id="rId11"/>
    <p:sldId id="373" r:id="rId12"/>
    <p:sldId id="320" r:id="rId13"/>
    <p:sldId id="319" r:id="rId14"/>
    <p:sldId id="353" r:id="rId15"/>
    <p:sldId id="354" r:id="rId16"/>
    <p:sldId id="374" r:id="rId17"/>
    <p:sldId id="375" r:id="rId18"/>
    <p:sldId id="371" r:id="rId19"/>
    <p:sldId id="357" r:id="rId20"/>
    <p:sldId id="358" r:id="rId21"/>
    <p:sldId id="325" r:id="rId22"/>
    <p:sldId id="286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B8AD"/>
    <a:srgbClr val="7D6B63"/>
    <a:srgbClr val="D99211"/>
    <a:srgbClr val="EDA221"/>
    <a:srgbClr val="FFBC04"/>
    <a:srgbClr val="FEB801"/>
    <a:srgbClr val="B57A0F"/>
    <a:srgbClr val="D18C11"/>
    <a:srgbClr val="C3830F"/>
    <a:srgbClr val="9665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01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图片包含 游戏机&#10;&#10;描述已自动生成">
            <a:extLst>
              <a:ext uri="{FF2B5EF4-FFF2-40B4-BE49-F238E27FC236}">
                <a16:creationId xmlns:a16="http://schemas.microsoft.com/office/drawing/2014/main" id="{4E08BE82-6930-4EF0-9FF3-EB768F7D28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75891" y="-4547769"/>
            <a:ext cx="12073131" cy="8658691"/>
          </a:xfrm>
          <a:prstGeom prst="rect">
            <a:avLst/>
          </a:prstGeom>
        </p:spPr>
      </p:pic>
      <p:pic>
        <p:nvPicPr>
          <p:cNvPr id="8" name="图片 7" descr="图片包含 游戏机&#10;&#10;描述已自动生成">
            <a:extLst>
              <a:ext uri="{FF2B5EF4-FFF2-40B4-BE49-F238E27FC236}">
                <a16:creationId xmlns:a16="http://schemas.microsoft.com/office/drawing/2014/main" id="{CA132A93-7E31-4F2C-AD69-267977D5A1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929" y="2987565"/>
            <a:ext cx="8590542" cy="616102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CA44BA0-EDA4-4024-A8AD-FDD11A4F89D5}"/>
              </a:ext>
            </a:extLst>
          </p:cNvPr>
          <p:cNvSpPr txBox="1"/>
          <p:nvPr userDrawn="1"/>
        </p:nvSpPr>
        <p:spPr>
          <a:xfrm>
            <a:off x="3817408" y="6408107"/>
            <a:ext cx="69209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/>
                </a:solidFill>
              </a:rPr>
              <a:t>关注微信公众平台</a:t>
            </a:r>
            <a:r>
              <a:rPr lang="en-US" altLang="zh-CN" sz="1100" dirty="0">
                <a:solidFill>
                  <a:schemeClr val="tx1"/>
                </a:solidFill>
              </a:rPr>
              <a:t>DSSF007</a:t>
            </a:r>
            <a:r>
              <a:rPr lang="zh-CN" altLang="en-US" sz="1100" dirty="0">
                <a:solidFill>
                  <a:schemeClr val="tx1"/>
                </a:solidFill>
              </a:rPr>
              <a:t>，回复关键字“经典课堂”获取更多资源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ED9D43F-3679-4157-890D-EA17E7977A5C}"/>
              </a:ext>
            </a:extLst>
          </p:cNvPr>
          <p:cNvSpPr txBox="1"/>
          <p:nvPr userDrawn="1"/>
        </p:nvSpPr>
        <p:spPr>
          <a:xfrm>
            <a:off x="7147262" y="5949346"/>
            <a:ext cx="69209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/>
                </a:solidFill>
              </a:rPr>
              <a:t>关注微信公众平台</a:t>
            </a:r>
            <a:r>
              <a:rPr lang="en-US" altLang="zh-CN" sz="1100" dirty="0">
                <a:solidFill>
                  <a:schemeClr val="tx1"/>
                </a:solidFill>
              </a:rPr>
              <a:t>DSSF007</a:t>
            </a:r>
            <a:r>
              <a:rPr lang="zh-CN" altLang="en-US" sz="1100" dirty="0">
                <a:solidFill>
                  <a:schemeClr val="tx1"/>
                </a:solidFill>
              </a:rPr>
              <a:t>，回复关键字“经典课堂”获取更多资源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7760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AD6126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243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-------------</a:t>
            </a:r>
            <a:endParaRPr lang="zh-CN" altLang="en-US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034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60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05031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 dirty="0"/>
          </a:p>
        </p:txBody>
      </p:sp>
      <p:sp>
        <p:nvSpPr>
          <p:cNvPr id="6" name="文本框 5"/>
          <p:cNvSpPr txBox="1"/>
          <p:nvPr/>
        </p:nvSpPr>
        <p:spPr>
          <a:xfrm>
            <a:off x="2372117" y="4186262"/>
            <a:ext cx="74477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6000" b="1" dirty="0">
                <a:solidFill>
                  <a:schemeClr val="bg1"/>
                </a:solidFill>
              </a:rPr>
              <a:t>第9章  滤镜特效详解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080894" y="1073671"/>
            <a:ext cx="4741944" cy="171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b="1" dirty="0"/>
              <a:t>9.2.4 </a:t>
            </a:r>
            <a:r>
              <a:rPr lang="zh-CN" altLang="zh-CN" b="1" dirty="0"/>
              <a:t>卷页</a:t>
            </a:r>
          </a:p>
          <a:p>
            <a:pPr indent="457200" fontAlgn="base">
              <a:lnSpc>
                <a:spcPct val="150000"/>
              </a:lnSpc>
            </a:pPr>
            <a:r>
              <a:rPr lang="zh-CN" altLang="zh-CN" dirty="0"/>
              <a:t>“卷页”滤镜可以快速制作出图像的边角边缘内向卷曲的效果，该滤镜在排版中常常用到，可以制作出丰富的版面效果。</a:t>
            </a:r>
          </a:p>
        </p:txBody>
      </p:sp>
      <p:pic>
        <p:nvPicPr>
          <p:cNvPr id="4098" name="图片 1">
            <a:extLst>
              <a:ext uri="{FF2B5EF4-FFF2-40B4-BE49-F238E27FC236}">
                <a16:creationId xmlns:a16="http://schemas.microsoft.com/office/drawing/2014/main" id="{EFA3AF38-DCFF-44C5-9B15-9E413530CB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474" y="3356985"/>
            <a:ext cx="240665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1">
            <a:extLst>
              <a:ext uri="{FF2B5EF4-FFF2-40B4-BE49-F238E27FC236}">
                <a16:creationId xmlns:a16="http://schemas.microsoft.com/office/drawing/2014/main" id="{FEE1CC6E-4E8B-480D-B75C-A3D1B4C689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916" y="3356985"/>
            <a:ext cx="2389187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1495DEFD-3E6F-4995-BF99-79BC17F4C9F7}"/>
              </a:ext>
            </a:extLst>
          </p:cNvPr>
          <p:cNvSpPr txBox="1"/>
          <p:nvPr/>
        </p:nvSpPr>
        <p:spPr>
          <a:xfrm>
            <a:off x="5753494" y="1073671"/>
            <a:ext cx="5587029" cy="212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b="1" dirty="0"/>
              <a:t>9.2.5 </a:t>
            </a:r>
            <a:r>
              <a:rPr lang="zh-CN" altLang="zh-CN" b="1" dirty="0"/>
              <a:t>挤远</a:t>
            </a:r>
            <a:r>
              <a:rPr lang="en-US" altLang="zh-CN" b="1" dirty="0"/>
              <a:t>/</a:t>
            </a:r>
            <a:r>
              <a:rPr lang="zh-CN" altLang="zh-CN" b="1" dirty="0"/>
              <a:t>挤近</a:t>
            </a:r>
          </a:p>
          <a:p>
            <a:pPr indent="457200" fontAlgn="base">
              <a:lnSpc>
                <a:spcPct val="150000"/>
              </a:lnSpc>
            </a:pPr>
            <a:r>
              <a:rPr lang="zh-CN" altLang="zh-CN" dirty="0"/>
              <a:t>挤远效果是指使图像产生向内凹陷的效果，挤近效果是指使效果图像产生向外凸出 的效果。使用“挤远</a:t>
            </a:r>
            <a:r>
              <a:rPr lang="en-US" altLang="zh-CN" dirty="0"/>
              <a:t>/</a:t>
            </a:r>
            <a:r>
              <a:rPr lang="zh-CN" altLang="zh-CN" dirty="0"/>
              <a:t>挤近”滤镜可以使图像相对于中心点，通过弯曲挤压图像，从而产生向外或向内凹陷的变形效果。</a:t>
            </a:r>
          </a:p>
        </p:txBody>
      </p:sp>
      <p:pic>
        <p:nvPicPr>
          <p:cNvPr id="4100" name="图片 1">
            <a:extLst>
              <a:ext uri="{FF2B5EF4-FFF2-40B4-BE49-F238E27FC236}">
                <a16:creationId xmlns:a16="http://schemas.microsoft.com/office/drawing/2014/main" id="{7E96A7C6-0D53-4307-A2F0-DF6222171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299" y="3287135"/>
            <a:ext cx="2311400" cy="172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图片 1">
            <a:extLst>
              <a:ext uri="{FF2B5EF4-FFF2-40B4-BE49-F238E27FC236}">
                <a16:creationId xmlns:a16="http://schemas.microsoft.com/office/drawing/2014/main" id="{F799F35D-8F09-40AD-928D-50AD635AA3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3683" y="3287134"/>
            <a:ext cx="2286000" cy="172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44199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145101" y="811473"/>
            <a:ext cx="5901797" cy="1296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b="1" dirty="0"/>
              <a:t>9.2.6 </a:t>
            </a:r>
            <a:r>
              <a:rPr lang="zh-CN" altLang="zh-CN" b="1" dirty="0"/>
              <a:t>球面</a:t>
            </a:r>
          </a:p>
          <a:p>
            <a:pPr indent="457200" fontAlgn="base">
              <a:lnSpc>
                <a:spcPct val="150000"/>
              </a:lnSpc>
            </a:pPr>
            <a:r>
              <a:rPr lang="en-US" altLang="zh-CN" dirty="0"/>
              <a:t>CorelDRAW</a:t>
            </a:r>
            <a:r>
              <a:rPr lang="zh-CN" altLang="zh-CN" dirty="0"/>
              <a:t>软件中可以使用“球面”滤镜在图像中形成平面凸起，模拟出类似球面的效果。</a:t>
            </a:r>
          </a:p>
        </p:txBody>
      </p:sp>
      <p:pic>
        <p:nvPicPr>
          <p:cNvPr id="5122" name="图片 1">
            <a:extLst>
              <a:ext uri="{FF2B5EF4-FFF2-40B4-BE49-F238E27FC236}">
                <a16:creationId xmlns:a16="http://schemas.microsoft.com/office/drawing/2014/main" id="{D523F2C0-F9B0-45F2-8741-09D9431EEE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5101" y="2562225"/>
            <a:ext cx="3128029" cy="2328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图片 1">
            <a:extLst>
              <a:ext uri="{FF2B5EF4-FFF2-40B4-BE49-F238E27FC236}">
                <a16:creationId xmlns:a16="http://schemas.microsoft.com/office/drawing/2014/main" id="{1704CB52-2647-4B32-848E-7E97EFF1CE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6726" y="2562225"/>
            <a:ext cx="3093911" cy="2328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3574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5A8B91-2543-4DF1-ADF2-76E7481B1A75}"/>
              </a:ext>
            </a:extLst>
          </p:cNvPr>
          <p:cNvGrpSpPr/>
          <p:nvPr/>
        </p:nvGrpSpPr>
        <p:grpSpPr>
          <a:xfrm>
            <a:off x="1466748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03433D35-238D-4BA9-BF30-8CA00A8F7A9D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700BB20-FC31-4BBE-919A-2F1942BBC52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E283661-8B6A-493A-BF7C-76DDA80FBD0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8AFACE2C-F493-4AF1-9D95-2B23499B686A}"/>
              </a:ext>
            </a:extLst>
          </p:cNvPr>
          <p:cNvSpPr/>
          <p:nvPr/>
        </p:nvSpPr>
        <p:spPr>
          <a:xfrm>
            <a:off x="5379043" y="3972975"/>
            <a:ext cx="34413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800" b="1" dirty="0"/>
              <a:t>其他滤镜组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D07892B-112A-447F-A403-0FB3F531FC11}"/>
              </a:ext>
            </a:extLst>
          </p:cNvPr>
          <p:cNvSpPr txBox="1"/>
          <p:nvPr/>
        </p:nvSpPr>
        <p:spPr>
          <a:xfrm>
            <a:off x="1779382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05487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971768" y="1600141"/>
            <a:ext cx="8591549" cy="2958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base">
              <a:lnSpc>
                <a:spcPct val="150000"/>
              </a:lnSpc>
            </a:pPr>
            <a:r>
              <a:rPr lang="zh-CN" altLang="zh-CN" dirty="0"/>
              <a:t>除了三维滤镜，</a:t>
            </a:r>
            <a:r>
              <a:rPr lang="en-US" altLang="zh-CN" dirty="0"/>
              <a:t>CorelDRAW</a:t>
            </a:r>
            <a:r>
              <a:rPr lang="zh-CN" altLang="zh-CN" dirty="0"/>
              <a:t>软件还包括一些常用的滤镜组，如</a:t>
            </a:r>
            <a:r>
              <a:rPr lang="en-US" altLang="zh-CN" dirty="0"/>
              <a:t>“</a:t>
            </a:r>
            <a:r>
              <a:rPr lang="zh-CN" altLang="zh-CN" dirty="0"/>
              <a:t>艺术笔触</a:t>
            </a:r>
            <a:r>
              <a:rPr lang="en-US" altLang="zh-CN" dirty="0"/>
              <a:t>”</a:t>
            </a:r>
            <a:r>
              <a:rPr lang="zh-CN" altLang="zh-CN" dirty="0"/>
              <a:t>、</a:t>
            </a:r>
            <a:r>
              <a:rPr lang="en-US" altLang="zh-CN" dirty="0"/>
              <a:t>“</a:t>
            </a:r>
            <a:r>
              <a:rPr lang="zh-CN" altLang="zh-CN" dirty="0"/>
              <a:t>模糊</a:t>
            </a:r>
            <a:r>
              <a:rPr lang="en-US" altLang="zh-CN" dirty="0"/>
              <a:t>”</a:t>
            </a:r>
            <a:r>
              <a:rPr lang="zh-CN" altLang="zh-CN" dirty="0"/>
              <a:t>、</a:t>
            </a:r>
            <a:r>
              <a:rPr lang="en-US" altLang="zh-CN" dirty="0"/>
              <a:t>“</a:t>
            </a:r>
            <a:r>
              <a:rPr lang="zh-CN" altLang="zh-CN" dirty="0"/>
              <a:t>颜色转换</a:t>
            </a:r>
            <a:r>
              <a:rPr lang="en-US" altLang="zh-CN" dirty="0"/>
              <a:t>”</a:t>
            </a:r>
            <a:r>
              <a:rPr lang="zh-CN" altLang="zh-CN" dirty="0"/>
              <a:t>、</a:t>
            </a:r>
            <a:r>
              <a:rPr lang="en-US" altLang="zh-CN" dirty="0"/>
              <a:t>“</a:t>
            </a:r>
            <a:r>
              <a:rPr lang="zh-CN" altLang="zh-CN" dirty="0"/>
              <a:t>轮廓图</a:t>
            </a:r>
            <a:r>
              <a:rPr lang="en-US" altLang="zh-CN" dirty="0"/>
              <a:t>”</a:t>
            </a:r>
            <a:r>
              <a:rPr lang="zh-CN" altLang="zh-CN" dirty="0"/>
              <a:t>、</a:t>
            </a:r>
            <a:r>
              <a:rPr lang="en-US" altLang="zh-CN" dirty="0"/>
              <a:t>“</a:t>
            </a:r>
            <a:r>
              <a:rPr lang="zh-CN" altLang="zh-CN" dirty="0"/>
              <a:t>创造性</a:t>
            </a:r>
            <a:r>
              <a:rPr lang="en-US" altLang="zh-CN" dirty="0"/>
              <a:t>”</a:t>
            </a:r>
            <a:r>
              <a:rPr lang="zh-CN" altLang="zh-CN" dirty="0"/>
              <a:t>、</a:t>
            </a:r>
            <a:r>
              <a:rPr lang="en-US" altLang="zh-CN" dirty="0"/>
              <a:t>“</a:t>
            </a:r>
            <a:r>
              <a:rPr lang="zh-CN" altLang="zh-CN" dirty="0"/>
              <a:t>扭曲</a:t>
            </a:r>
            <a:r>
              <a:rPr lang="en-US" altLang="zh-CN" dirty="0"/>
              <a:t>”</a:t>
            </a:r>
            <a:r>
              <a:rPr lang="zh-CN" altLang="zh-CN" dirty="0"/>
              <a:t>、</a:t>
            </a:r>
            <a:r>
              <a:rPr lang="en-US" altLang="zh-CN" dirty="0"/>
              <a:t>“</a:t>
            </a:r>
            <a:r>
              <a:rPr lang="zh-CN" altLang="zh-CN" dirty="0"/>
              <a:t>杂色</a:t>
            </a:r>
            <a:r>
              <a:rPr lang="en-US" altLang="zh-CN" dirty="0"/>
              <a:t>”</a:t>
            </a:r>
            <a:r>
              <a:rPr lang="zh-CN" altLang="zh-CN" dirty="0"/>
              <a:t>等。</a:t>
            </a:r>
            <a:endParaRPr lang="en-US" altLang="zh-CN" dirty="0"/>
          </a:p>
          <a:p>
            <a:pPr indent="457200" fontAlgn="auto">
              <a:lnSpc>
                <a:spcPct val="150000"/>
              </a:lnSpc>
            </a:pPr>
            <a:r>
              <a:rPr lang="en-US" altLang="zh-CN" b="1" dirty="0"/>
              <a:t>9.3.1  </a:t>
            </a:r>
            <a:r>
              <a:rPr lang="zh-CN" altLang="zh-CN" b="1" dirty="0"/>
              <a:t>艺术笔触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“艺术笔触”滤镜组中包含了“炭笔画”、“单色蜡笔画”、“蜡笔画”、“立体派”、“印象派”、“调色刀”、“彩色蜡笔画”、“钢笔画”、“点彩派”、“木版画”、“素描”、“水彩画”、“水印画”以及“波纹纸画”</a:t>
            </a:r>
            <a:r>
              <a:rPr lang="en-US" altLang="zh-CN" dirty="0"/>
              <a:t>14</a:t>
            </a:r>
            <a:r>
              <a:rPr lang="zh-CN" altLang="zh-CN" dirty="0"/>
              <a:t>种滤镜。通过这些滤镜可对位图图像进行艺术加工，赋予图像不同的绘制画风格效果。</a:t>
            </a:r>
          </a:p>
        </p:txBody>
      </p:sp>
    </p:spTree>
    <p:extLst>
      <p:ext uri="{BB962C8B-B14F-4D97-AF65-F5344CB8AC3E}">
        <p14:creationId xmlns:p14="http://schemas.microsoft.com/office/powerpoint/2010/main" val="30722880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219165" y="1563837"/>
            <a:ext cx="8144036" cy="2543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b="1" dirty="0"/>
              <a:t>9.3.2  </a:t>
            </a:r>
            <a:r>
              <a:rPr lang="zh-CN" altLang="zh-CN" b="1" dirty="0"/>
              <a:t>模糊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“模糊”滤镜组中的滤镜，可以模糊处理位图图像中的像素。该滤镜组中包含了“定向平滑”、“高斯式模糊”、“锯齿状模糊”、“低通滤波器”、“动态模糊”、“放射式模糊”、“平滑”、“柔和”、“缩放”以及“智能模糊”九种滤镜。这些滤镜能矫正图像，体现图像柔和效果，合理运用还能表现多种动感效果。</a:t>
            </a:r>
          </a:p>
        </p:txBody>
      </p:sp>
    </p:spTree>
    <p:extLst>
      <p:ext uri="{BB962C8B-B14F-4D97-AF65-F5344CB8AC3E}">
        <p14:creationId xmlns:p14="http://schemas.microsoft.com/office/powerpoint/2010/main" val="17108548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317072" y="1370778"/>
            <a:ext cx="7557856" cy="337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b="1" dirty="0"/>
              <a:t>9.3.3  </a:t>
            </a:r>
            <a:r>
              <a:rPr lang="zh-CN" altLang="zh-CN" b="1" dirty="0"/>
              <a:t>颜色转换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“颜色转换”滤镜组中的滤镜可以为位图图像模拟出一种胶片印染效果。该滤镜组中包含了“位平面”、“半色调”、“梦幻色调”和“曝光”</a:t>
            </a:r>
            <a:r>
              <a:rPr lang="en-US" altLang="zh-CN" dirty="0"/>
              <a:t>4</a:t>
            </a:r>
            <a:r>
              <a:rPr lang="zh-CN" altLang="zh-CN" dirty="0"/>
              <a:t>种滤镜，这些滤镜能转换像素的颜色，形成多种特殊效果。</a:t>
            </a:r>
            <a:endParaRPr lang="en-US" altLang="zh-CN" dirty="0"/>
          </a:p>
          <a:p>
            <a:pPr indent="457200" fontAlgn="auto">
              <a:lnSpc>
                <a:spcPct val="150000"/>
              </a:lnSpc>
            </a:pPr>
            <a:r>
              <a:rPr lang="en-US" altLang="zh-CN" b="1" dirty="0"/>
              <a:t>9.3.4  </a:t>
            </a:r>
            <a:r>
              <a:rPr lang="zh-CN" altLang="zh-CN" b="1" dirty="0"/>
              <a:t>轮廓图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“轮廓图”滤镜组中的滤镜可以跟踪位图图像边缘，以独特的方式将复杂图像以线条的方式进行表现。该滤镜组中包含了“边缘检测”、“查找边缘”、“描摹轮廓”</a:t>
            </a:r>
            <a:r>
              <a:rPr lang="en-US" altLang="zh-CN" dirty="0"/>
              <a:t>3</a:t>
            </a:r>
            <a:r>
              <a:rPr lang="zh-CN" altLang="zh-CN" dirty="0"/>
              <a:t>种滤镜。</a:t>
            </a:r>
          </a:p>
        </p:txBody>
      </p:sp>
    </p:spTree>
    <p:extLst>
      <p:ext uri="{BB962C8B-B14F-4D97-AF65-F5344CB8AC3E}">
        <p14:creationId xmlns:p14="http://schemas.microsoft.com/office/powerpoint/2010/main" val="3791081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806517" y="1129091"/>
            <a:ext cx="8794273" cy="3789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b="1" dirty="0"/>
              <a:t>9.3.5  </a:t>
            </a:r>
            <a:r>
              <a:rPr lang="zh-CN" altLang="zh-CN" b="1" dirty="0"/>
              <a:t>创造性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“创造性”滤镜组中的滤镜，可以将图案转换为各种不同的形状和纹理，该滤镜组中包含了“晶体化”、“织物”、“框架”、“玻璃砖”、“马赛克”、“散开”、“茶色玻璃”、“彩色玻璃”、“虚光”、“漩涡”</a:t>
            </a:r>
            <a:r>
              <a:rPr lang="en-US" altLang="zh-CN" dirty="0"/>
              <a:t>10</a:t>
            </a:r>
            <a:r>
              <a:rPr lang="zh-CN" altLang="zh-CN" dirty="0"/>
              <a:t>种滤镜。</a:t>
            </a:r>
            <a:endParaRPr lang="en-US" altLang="zh-CN" dirty="0"/>
          </a:p>
          <a:p>
            <a:pPr indent="457200" fontAlgn="auto">
              <a:lnSpc>
                <a:spcPct val="150000"/>
              </a:lnSpc>
            </a:pPr>
            <a:r>
              <a:rPr lang="en-US" altLang="zh-CN" b="1" dirty="0"/>
              <a:t>9.3.6  </a:t>
            </a:r>
            <a:r>
              <a:rPr lang="zh-CN" altLang="zh-CN" b="1" dirty="0"/>
              <a:t>扭曲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“扭曲”滤镜中的滤镜可以通过不同的方式扭曲位图图形中的像素，从而改变图像中像素的组合情况，制作出不同的图像效果。该滤镜组中包含了“块状”、“置换”、“网孔扭曲”“偏移”、“像素”、“龟纹”、“旋涡”、“平铺”、“湿笔画”、“涡流”和“风吹效果”</a:t>
            </a:r>
            <a:r>
              <a:rPr lang="en-US" altLang="zh-CN" dirty="0"/>
              <a:t>11</a:t>
            </a:r>
            <a:r>
              <a:rPr lang="zh-CN" altLang="zh-CN" dirty="0"/>
              <a:t>种滤镜。</a:t>
            </a:r>
          </a:p>
        </p:txBody>
      </p:sp>
    </p:spTree>
    <p:extLst>
      <p:ext uri="{BB962C8B-B14F-4D97-AF65-F5344CB8AC3E}">
        <p14:creationId xmlns:p14="http://schemas.microsoft.com/office/powerpoint/2010/main" val="12632219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357986" y="1717909"/>
            <a:ext cx="7476028" cy="1711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b="1" dirty="0"/>
              <a:t>9.3.7 </a:t>
            </a:r>
            <a:r>
              <a:rPr lang="zh-CN" altLang="zh-CN" b="1" dirty="0"/>
              <a:t>杂点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“杂点”滤镜组中的滤镜，可在位图图像中添加或去除杂点。该滤镜组中包含了“添加杂点”、“最大值”、“中值”、“最小”、“去除龟纹”和“去除杂点”</a:t>
            </a:r>
            <a:r>
              <a:rPr lang="en-US" altLang="zh-CN" dirty="0"/>
              <a:t>6</a:t>
            </a:r>
            <a:r>
              <a:rPr lang="zh-CN" altLang="zh-CN" dirty="0"/>
              <a:t>种滤镜。</a:t>
            </a:r>
          </a:p>
        </p:txBody>
      </p:sp>
    </p:spTree>
    <p:extLst>
      <p:ext uri="{BB962C8B-B14F-4D97-AF65-F5344CB8AC3E}">
        <p14:creationId xmlns:p14="http://schemas.microsoft.com/office/powerpoint/2010/main" val="2865231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682787" y="1269223"/>
            <a:ext cx="48264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/>
              <a:t>课堂演练</a:t>
            </a:r>
            <a:r>
              <a:rPr lang="en-US" altLang="zh-CN" sz="2800" b="1" dirty="0"/>
              <a:t>  </a:t>
            </a:r>
            <a:r>
              <a:rPr lang="zh-CN" altLang="zh-CN" sz="2800" b="1" dirty="0"/>
              <a:t>制作老照片效果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50947D3-00A3-473F-BB87-F74E0AD6D94D}"/>
              </a:ext>
            </a:extLst>
          </p:cNvPr>
          <p:cNvSpPr txBox="1"/>
          <p:nvPr/>
        </p:nvSpPr>
        <p:spPr>
          <a:xfrm>
            <a:off x="3233674" y="1950050"/>
            <a:ext cx="5724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dirty="0"/>
              <a:t>将利用“块状”、</a:t>
            </a:r>
            <a:r>
              <a:rPr lang="en-US" altLang="zh-CN" dirty="0"/>
              <a:t>“</a:t>
            </a:r>
            <a:r>
              <a:rPr lang="zh-CN" altLang="zh-CN" dirty="0"/>
              <a:t>水印画</a:t>
            </a:r>
            <a:r>
              <a:rPr lang="en-US" altLang="zh-CN" dirty="0"/>
              <a:t>”</a:t>
            </a:r>
            <a:r>
              <a:rPr lang="zh-CN" altLang="zh-CN" dirty="0"/>
              <a:t>等滤镜制作老照片效果</a:t>
            </a:r>
            <a:r>
              <a:rPr lang="zh-CN" altLang="en-US" dirty="0"/>
              <a:t>。</a:t>
            </a:r>
            <a:endParaRPr lang="zh-CN" altLang="zh-CN" dirty="0"/>
          </a:p>
        </p:txBody>
      </p:sp>
      <p:pic>
        <p:nvPicPr>
          <p:cNvPr id="6146" name="图片 1">
            <a:extLst>
              <a:ext uri="{FF2B5EF4-FFF2-40B4-BE49-F238E27FC236}">
                <a16:creationId xmlns:a16="http://schemas.microsoft.com/office/drawing/2014/main" id="{FF1AC856-7424-430F-859C-9FA5855B88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2105" y="2634597"/>
            <a:ext cx="3547782" cy="2630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52190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4723003" y="589470"/>
            <a:ext cx="2745993" cy="857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800" b="1" dirty="0"/>
              <a:t>课后作业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0ADE08B-06E6-4304-B5F4-C4373864FDAC}"/>
              </a:ext>
            </a:extLst>
          </p:cNvPr>
          <p:cNvSpPr txBox="1"/>
          <p:nvPr/>
        </p:nvSpPr>
        <p:spPr>
          <a:xfrm>
            <a:off x="1972529" y="924722"/>
            <a:ext cx="8958709" cy="5036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zh-CN" b="1" dirty="0"/>
              <a:t>一、选择题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1</a:t>
            </a:r>
            <a:r>
              <a:rPr lang="zh-CN" altLang="zh-CN" dirty="0"/>
              <a:t>．使用浮雕滤镜创建凹陷的效果，光源位置应在（ </a:t>
            </a:r>
            <a:r>
              <a:rPr lang="en-US" altLang="zh-CN" dirty="0"/>
              <a:t>C </a:t>
            </a:r>
            <a:r>
              <a:rPr lang="zh-CN" altLang="zh-CN" dirty="0"/>
              <a:t>）。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A. </a:t>
            </a:r>
            <a:r>
              <a:rPr lang="zh-CN" altLang="zh-CN" dirty="0"/>
              <a:t>上方 </a:t>
            </a:r>
            <a:r>
              <a:rPr lang="en-US" altLang="zh-CN" dirty="0"/>
              <a:t>                 B. </a:t>
            </a:r>
            <a:r>
              <a:rPr lang="zh-CN" altLang="zh-CN" dirty="0"/>
              <a:t>下方</a:t>
            </a:r>
            <a:r>
              <a:rPr lang="en-US" altLang="zh-CN" dirty="0"/>
              <a:t>            C. </a:t>
            </a:r>
            <a:r>
              <a:rPr lang="zh-CN" altLang="zh-CN" dirty="0"/>
              <a:t>右下角 </a:t>
            </a:r>
            <a:r>
              <a:rPr lang="en-US" altLang="zh-CN" dirty="0"/>
              <a:t>               D. </a:t>
            </a:r>
            <a:r>
              <a:rPr lang="zh-CN" altLang="zh-CN" dirty="0"/>
              <a:t>左上角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2</a:t>
            </a:r>
            <a:r>
              <a:rPr lang="zh-CN" altLang="zh-CN" dirty="0"/>
              <a:t>．以下关于艺术笔触滤镜组中的炭画笔滤镜说法不正确的是（ </a:t>
            </a:r>
            <a:r>
              <a:rPr lang="en-US" altLang="zh-CN" dirty="0"/>
              <a:t>B </a:t>
            </a:r>
            <a:r>
              <a:rPr lang="zh-CN" altLang="zh-CN" dirty="0"/>
              <a:t>）。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A. </a:t>
            </a:r>
            <a:r>
              <a:rPr lang="zh-CN" altLang="zh-CN" dirty="0"/>
              <a:t>炭画笔的大小和边缘的数值可以在</a:t>
            </a:r>
            <a:r>
              <a:rPr lang="en-US" altLang="zh-CN" dirty="0"/>
              <a:t>1-10</a:t>
            </a:r>
            <a:r>
              <a:rPr lang="zh-CN" altLang="zh-CN" dirty="0"/>
              <a:t>之间调整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B. </a:t>
            </a:r>
            <a:r>
              <a:rPr lang="zh-CN" altLang="zh-CN" dirty="0"/>
              <a:t>改变了图像的颜色模型和图像的颜色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C. </a:t>
            </a:r>
            <a:r>
              <a:rPr lang="zh-CN" altLang="zh-CN" dirty="0"/>
              <a:t>图像的颜色模型不会变化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D. </a:t>
            </a:r>
            <a:r>
              <a:rPr lang="zh-CN" altLang="zh-CN" dirty="0"/>
              <a:t>最终的图像效果只包含灰色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3</a:t>
            </a:r>
            <a:r>
              <a:rPr lang="zh-CN" altLang="zh-CN" dirty="0"/>
              <a:t>．模糊滤镜组中包含（ </a:t>
            </a:r>
            <a:r>
              <a:rPr lang="en-US" altLang="zh-CN" dirty="0"/>
              <a:t>C </a:t>
            </a:r>
            <a:r>
              <a:rPr lang="zh-CN" altLang="zh-CN" dirty="0"/>
              <a:t>）个滤镜。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A. 8                   B. 9               C. 10                  D. 11</a:t>
            </a:r>
            <a:endParaRPr lang="zh-CN" altLang="zh-CN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4</a:t>
            </a:r>
            <a:r>
              <a:rPr lang="zh-CN" altLang="zh-CN" dirty="0"/>
              <a:t>．以下（ </a:t>
            </a:r>
            <a:r>
              <a:rPr lang="en-US" altLang="zh-CN" dirty="0"/>
              <a:t>A </a:t>
            </a:r>
            <a:r>
              <a:rPr lang="zh-CN" altLang="zh-CN" dirty="0"/>
              <a:t>）滤镜不是创造性滤镜组中的滤镜。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A. </a:t>
            </a:r>
            <a:r>
              <a:rPr lang="zh-CN" altLang="zh-CN" dirty="0"/>
              <a:t>网孔扭曲 </a:t>
            </a:r>
            <a:r>
              <a:rPr lang="en-US" altLang="zh-CN" dirty="0"/>
              <a:t>            B. </a:t>
            </a:r>
            <a:r>
              <a:rPr lang="zh-CN" altLang="zh-CN" dirty="0"/>
              <a:t>框架</a:t>
            </a:r>
            <a:r>
              <a:rPr lang="en-US" altLang="zh-CN" dirty="0"/>
              <a:t>            C. </a:t>
            </a:r>
            <a:r>
              <a:rPr lang="zh-CN" altLang="zh-CN" dirty="0"/>
              <a:t>马赛克 </a:t>
            </a:r>
            <a:r>
              <a:rPr lang="en-US" altLang="zh-CN" dirty="0"/>
              <a:t>              D. </a:t>
            </a:r>
            <a:r>
              <a:rPr lang="zh-CN" altLang="zh-CN" dirty="0"/>
              <a:t>虚光 </a:t>
            </a:r>
          </a:p>
        </p:txBody>
      </p:sp>
    </p:spTree>
    <p:extLst>
      <p:ext uri="{BB962C8B-B14F-4D97-AF65-F5344CB8AC3E}">
        <p14:creationId xmlns:p14="http://schemas.microsoft.com/office/powerpoint/2010/main" val="27750625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285513" y="94387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/>
              <a:t>内容概要</a:t>
            </a:r>
            <a:endParaRPr lang="zh-CN" altLang="zh-CN" sz="2800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9E071AF-C086-4E56-96BE-D255ABC37703}"/>
              </a:ext>
            </a:extLst>
          </p:cNvPr>
          <p:cNvSpPr txBox="1"/>
          <p:nvPr/>
        </p:nvSpPr>
        <p:spPr>
          <a:xfrm>
            <a:off x="2127683" y="1769714"/>
            <a:ext cx="7936615" cy="2543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本章节主要针对滤镜特效进行介绍。</a:t>
            </a:r>
            <a:r>
              <a:rPr lang="en-US" altLang="zh-CN" dirty="0"/>
              <a:t>CorelDRAW</a:t>
            </a:r>
            <a:r>
              <a:rPr lang="zh-CN" altLang="zh-CN" dirty="0"/>
              <a:t>软件中的滤镜大部分仅适用于位图图像，使用这些滤镜，可以赋予位图图像特殊的效果。通过本章节的学习，可以加深用户对滤镜的认识，更好的使用滤镜。</a:t>
            </a:r>
          </a:p>
          <a:p>
            <a:pPr indent="457200">
              <a:lnSpc>
                <a:spcPct val="150000"/>
              </a:lnSpc>
            </a:pPr>
            <a:r>
              <a:rPr lang="zh-CN" altLang="zh-CN" b="1" dirty="0"/>
              <a:t>知识要点</a:t>
            </a:r>
            <a:endParaRPr lang="zh-CN" altLang="zh-CN" dirty="0"/>
          </a:p>
          <a:p>
            <a:pPr marL="285750" lvl="0" indent="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zh-CN" dirty="0"/>
              <a:t>滤镜与三维滤镜</a:t>
            </a:r>
          </a:p>
          <a:p>
            <a:pPr marL="285750" lvl="0" indent="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zh-CN" dirty="0"/>
              <a:t>滤镜的添加与使用</a:t>
            </a:r>
          </a:p>
        </p:txBody>
      </p:sp>
    </p:spTree>
    <p:extLst>
      <p:ext uri="{BB962C8B-B14F-4D97-AF65-F5344CB8AC3E}">
        <p14:creationId xmlns:p14="http://schemas.microsoft.com/office/powerpoint/2010/main" val="32347842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22157" y="1710980"/>
            <a:ext cx="8147685" cy="2108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zh-CN" b="1" dirty="0"/>
              <a:t>二、填空题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1</a:t>
            </a:r>
            <a:r>
              <a:rPr lang="zh-CN" altLang="zh-CN" dirty="0"/>
              <a:t>．在</a:t>
            </a:r>
            <a:r>
              <a:rPr lang="en-US" altLang="zh-CN" dirty="0"/>
              <a:t>CorelDRAW</a:t>
            </a:r>
            <a:r>
              <a:rPr lang="zh-CN" altLang="zh-CN" dirty="0"/>
              <a:t>软件中，滤镜只针对</a:t>
            </a:r>
            <a:r>
              <a:rPr lang="en-US" altLang="zh-CN" u="sng" dirty="0"/>
              <a:t>  </a:t>
            </a:r>
            <a:r>
              <a:rPr lang="zh-CN" altLang="zh-CN" u="sng" dirty="0">
                <a:solidFill>
                  <a:srgbClr val="FF0000"/>
                </a:solidFill>
              </a:rPr>
              <a:t>位图</a:t>
            </a:r>
            <a:r>
              <a:rPr lang="en-US" altLang="zh-CN" u="sng" dirty="0"/>
              <a:t>  </a:t>
            </a:r>
            <a:r>
              <a:rPr lang="zh-CN" altLang="zh-CN" dirty="0"/>
              <a:t>图像进行效果的处理。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2</a:t>
            </a:r>
            <a:r>
              <a:rPr lang="zh-CN" altLang="zh-CN" dirty="0"/>
              <a:t>．若想快速制作图像的边角边缘内向卷曲的效果，可以使用</a:t>
            </a:r>
            <a:r>
              <a:rPr lang="en-US" altLang="zh-CN" u="sng" dirty="0">
                <a:solidFill>
                  <a:srgbClr val="FF0000"/>
                </a:solidFill>
              </a:rPr>
              <a:t>  </a:t>
            </a:r>
            <a:r>
              <a:rPr lang="zh-CN" altLang="zh-CN" u="sng" dirty="0">
                <a:solidFill>
                  <a:srgbClr val="FF0000"/>
                </a:solidFill>
              </a:rPr>
              <a:t>卷页  </a:t>
            </a:r>
            <a:r>
              <a:rPr lang="zh-CN" altLang="zh-CN" dirty="0"/>
              <a:t>滤镜。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3</a:t>
            </a:r>
            <a:r>
              <a:rPr lang="zh-CN" altLang="zh-CN" dirty="0"/>
              <a:t>．“位平面”、“半色调”、“梦幻色调”和“曝光”</a:t>
            </a:r>
            <a:r>
              <a:rPr lang="en-US" altLang="zh-CN" dirty="0"/>
              <a:t>4</a:t>
            </a:r>
            <a:r>
              <a:rPr lang="zh-CN" altLang="zh-CN" dirty="0"/>
              <a:t>种滤镜都属于</a:t>
            </a:r>
            <a:r>
              <a:rPr lang="en-US" altLang="zh-CN" u="sng" dirty="0">
                <a:solidFill>
                  <a:srgbClr val="FF0000"/>
                </a:solidFill>
              </a:rPr>
              <a:t>  </a:t>
            </a:r>
            <a:r>
              <a:rPr lang="zh-CN" altLang="zh-CN" u="sng" dirty="0">
                <a:solidFill>
                  <a:srgbClr val="FF0000"/>
                </a:solidFill>
              </a:rPr>
              <a:t>颜色转换</a:t>
            </a:r>
            <a:r>
              <a:rPr lang="en-US" altLang="zh-CN" u="sng" dirty="0">
                <a:solidFill>
                  <a:srgbClr val="FF0000"/>
                </a:solidFill>
              </a:rPr>
              <a:t>  </a:t>
            </a:r>
            <a:r>
              <a:rPr lang="zh-CN" altLang="zh-CN" dirty="0"/>
              <a:t>滤镜组。</a:t>
            </a:r>
          </a:p>
        </p:txBody>
      </p:sp>
    </p:spTree>
    <p:extLst>
      <p:ext uri="{BB962C8B-B14F-4D97-AF65-F5344CB8AC3E}">
        <p14:creationId xmlns:p14="http://schemas.microsoft.com/office/powerpoint/2010/main" val="19456320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779373" y="714490"/>
            <a:ext cx="3292764" cy="1296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zh-CN" b="1" dirty="0"/>
              <a:t>三、上机题</a:t>
            </a:r>
            <a:endParaRPr lang="zh-CN" altLang="zh-CN" sz="2400" b="1" dirty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zh-CN" dirty="0"/>
              <a:t>制作印象派绘画效果。</a:t>
            </a:r>
            <a:endParaRPr lang="en-US" altLang="zh-CN" dirty="0"/>
          </a:p>
          <a:p>
            <a:pPr marL="342900" indent="-342900">
              <a:lnSpc>
                <a:spcPct val="150000"/>
              </a:lnSpc>
              <a:buFontTx/>
              <a:buAutoNum type="arabicPeriod"/>
            </a:pPr>
            <a:r>
              <a:rPr lang="zh-CN" altLang="zh-CN" dirty="0"/>
              <a:t>为照片添加边框效果。</a:t>
            </a:r>
          </a:p>
        </p:txBody>
      </p:sp>
      <p:pic>
        <p:nvPicPr>
          <p:cNvPr id="7170" name="图片 1">
            <a:extLst>
              <a:ext uri="{FF2B5EF4-FFF2-40B4-BE49-F238E27FC236}">
                <a16:creationId xmlns:a16="http://schemas.microsoft.com/office/drawing/2014/main" id="{5A66D603-AAE8-405A-B1A3-156D77611C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9858" y="2378389"/>
            <a:ext cx="1474787" cy="223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1">
            <a:extLst>
              <a:ext uri="{FF2B5EF4-FFF2-40B4-BE49-F238E27FC236}">
                <a16:creationId xmlns:a16="http://schemas.microsoft.com/office/drawing/2014/main" id="{D27D91E4-61FA-467E-BB6C-677F3A0971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0346" y="2378389"/>
            <a:ext cx="1484312" cy="223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图片 1">
            <a:extLst>
              <a:ext uri="{FF2B5EF4-FFF2-40B4-BE49-F238E27FC236}">
                <a16:creationId xmlns:a16="http://schemas.microsoft.com/office/drawing/2014/main" id="{C612A6D2-F80A-480B-8AD3-3931ECD3CE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2544" y="2378388"/>
            <a:ext cx="2975477" cy="223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图片 1">
            <a:extLst>
              <a:ext uri="{FF2B5EF4-FFF2-40B4-BE49-F238E27FC236}">
                <a16:creationId xmlns:a16="http://schemas.microsoft.com/office/drawing/2014/main" id="{806765C0-63FC-451A-82F9-1C6D7270DD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7360" y="2378388"/>
            <a:ext cx="2975477" cy="223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6672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 dirty="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1462C79-EED8-4446-9394-C84809A93914}"/>
              </a:ext>
            </a:extLst>
          </p:cNvPr>
          <p:cNvSpPr txBox="1"/>
          <p:nvPr/>
        </p:nvSpPr>
        <p:spPr>
          <a:xfrm>
            <a:off x="7606113" y="1956051"/>
            <a:ext cx="573232" cy="530770"/>
          </a:xfrm>
          <a:custGeom>
            <a:avLst/>
            <a:gdLst/>
            <a:ahLst/>
            <a:cxnLst/>
            <a:rect l="l" t="t" r="r" b="b"/>
            <a:pathLst>
              <a:path w="900113" h="833437">
                <a:moveTo>
                  <a:pt x="690563" y="795337"/>
                </a:moveTo>
                <a:lnTo>
                  <a:pt x="721023" y="795337"/>
                </a:lnTo>
                <a:lnTo>
                  <a:pt x="690563" y="813360"/>
                </a:lnTo>
                <a:close/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81063" y="0"/>
                </a:moveTo>
                <a:lnTo>
                  <a:pt x="900113" y="0"/>
                </a:lnTo>
                <a:lnTo>
                  <a:pt x="900113" y="689370"/>
                </a:lnTo>
                <a:lnTo>
                  <a:pt x="821267" y="736023"/>
                </a:lnTo>
                <a:lnTo>
                  <a:pt x="823913" y="719658"/>
                </a:lnTo>
                <a:lnTo>
                  <a:pt x="823913" y="147339"/>
                </a:lnTo>
                <a:cubicBezTo>
                  <a:pt x="823913" y="134739"/>
                  <a:pt x="819944" y="124494"/>
                  <a:pt x="812006" y="116606"/>
                </a:cubicBezTo>
                <a:cubicBezTo>
                  <a:pt x="804069" y="108719"/>
                  <a:pt x="792162" y="104775"/>
                  <a:pt x="776287" y="104775"/>
                </a:cubicBezTo>
                <a:lnTo>
                  <a:pt x="690563" y="104775"/>
                </a:lnTo>
                <a:lnTo>
                  <a:pt x="690563" y="76200"/>
                </a:lnTo>
                <a:lnTo>
                  <a:pt x="733425" y="76200"/>
                </a:lnTo>
                <a:cubicBezTo>
                  <a:pt x="771525" y="76200"/>
                  <a:pt x="802481" y="69850"/>
                  <a:pt x="826294" y="57150"/>
                </a:cubicBezTo>
                <a:cubicBezTo>
                  <a:pt x="850106" y="44450"/>
                  <a:pt x="868363" y="25400"/>
                  <a:pt x="8810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4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b="1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D95A4E9-B9A9-4823-9C3E-3F97BCF3B0C7}"/>
              </a:ext>
            </a:extLst>
          </p:cNvPr>
          <p:cNvCxnSpPr/>
          <p:nvPr/>
        </p:nvCxnSpPr>
        <p:spPr>
          <a:xfrm flipH="1">
            <a:off x="7755413" y="2085383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E3E11741-E0AE-4C99-8BB0-FA2B455F1FD4}"/>
              </a:ext>
            </a:extLst>
          </p:cNvPr>
          <p:cNvSpPr txBox="1"/>
          <p:nvPr/>
        </p:nvSpPr>
        <p:spPr>
          <a:xfrm>
            <a:off x="7635285" y="2997612"/>
            <a:ext cx="708334" cy="518505"/>
          </a:xfrm>
          <a:custGeom>
            <a:avLst/>
            <a:gdLst/>
            <a:ahLst/>
            <a:cxnLst/>
            <a:rect l="l" t="t" r="r" b="b"/>
            <a:pathLst>
              <a:path w="1076325" h="833437"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52487" y="0"/>
                </a:moveTo>
                <a:cubicBezTo>
                  <a:pt x="928687" y="0"/>
                  <a:pt x="985044" y="19050"/>
                  <a:pt x="1021556" y="57150"/>
                </a:cubicBezTo>
                <a:cubicBezTo>
                  <a:pt x="1058069" y="95250"/>
                  <a:pt x="1076325" y="142875"/>
                  <a:pt x="1076325" y="200025"/>
                </a:cubicBezTo>
                <a:cubicBezTo>
                  <a:pt x="1076325" y="238125"/>
                  <a:pt x="1067594" y="276225"/>
                  <a:pt x="1050131" y="314325"/>
                </a:cubicBezTo>
                <a:cubicBezTo>
                  <a:pt x="1032669" y="352425"/>
                  <a:pt x="1004887" y="388937"/>
                  <a:pt x="966787" y="423862"/>
                </a:cubicBezTo>
                <a:cubicBezTo>
                  <a:pt x="874712" y="512762"/>
                  <a:pt x="804069" y="584993"/>
                  <a:pt x="754856" y="640556"/>
                </a:cubicBezTo>
                <a:cubicBezTo>
                  <a:pt x="705644" y="696118"/>
                  <a:pt x="676275" y="733425"/>
                  <a:pt x="666750" y="752475"/>
                </a:cubicBezTo>
                <a:lnTo>
                  <a:pt x="816557" y="752475"/>
                </a:lnTo>
                <a:lnTo>
                  <a:pt x="695300" y="823912"/>
                </a:lnTo>
                <a:lnTo>
                  <a:pt x="614363" y="823912"/>
                </a:lnTo>
                <a:lnTo>
                  <a:pt x="614363" y="762000"/>
                </a:lnTo>
                <a:cubicBezTo>
                  <a:pt x="630237" y="733425"/>
                  <a:pt x="656431" y="696912"/>
                  <a:pt x="692944" y="652462"/>
                </a:cubicBezTo>
                <a:cubicBezTo>
                  <a:pt x="729456" y="608012"/>
                  <a:pt x="777875" y="555625"/>
                  <a:pt x="838200" y="495300"/>
                </a:cubicBezTo>
                <a:cubicBezTo>
                  <a:pt x="890538" y="440779"/>
                  <a:pt x="929022" y="389458"/>
                  <a:pt x="953653" y="341337"/>
                </a:cubicBezTo>
                <a:cubicBezTo>
                  <a:pt x="978285" y="293216"/>
                  <a:pt x="990600" y="248295"/>
                  <a:pt x="990600" y="206573"/>
                </a:cubicBezTo>
                <a:cubicBezTo>
                  <a:pt x="990600" y="148877"/>
                  <a:pt x="977900" y="104787"/>
                  <a:pt x="952500" y="74302"/>
                </a:cubicBezTo>
                <a:cubicBezTo>
                  <a:pt x="927100" y="43817"/>
                  <a:pt x="889000" y="28575"/>
                  <a:pt x="838200" y="28575"/>
                </a:cubicBezTo>
                <a:cubicBezTo>
                  <a:pt x="800100" y="28575"/>
                  <a:pt x="767556" y="39092"/>
                  <a:pt x="740569" y="60126"/>
                </a:cubicBezTo>
                <a:cubicBezTo>
                  <a:pt x="713581" y="81161"/>
                  <a:pt x="700087" y="107875"/>
                  <a:pt x="700087" y="140270"/>
                </a:cubicBezTo>
                <a:cubicBezTo>
                  <a:pt x="700087" y="159668"/>
                  <a:pt x="705644" y="175840"/>
                  <a:pt x="716756" y="188788"/>
                </a:cubicBezTo>
                <a:cubicBezTo>
                  <a:pt x="727869" y="201736"/>
                  <a:pt x="733425" y="214684"/>
                  <a:pt x="733425" y="227632"/>
                </a:cubicBezTo>
                <a:cubicBezTo>
                  <a:pt x="733425" y="243855"/>
                  <a:pt x="729630" y="256009"/>
                  <a:pt x="722040" y="264095"/>
                </a:cubicBezTo>
                <a:cubicBezTo>
                  <a:pt x="714449" y="272182"/>
                  <a:pt x="703064" y="276225"/>
                  <a:pt x="687884" y="276225"/>
                </a:cubicBezTo>
                <a:cubicBezTo>
                  <a:pt x="669677" y="276225"/>
                  <a:pt x="655253" y="270668"/>
                  <a:pt x="644612" y="259556"/>
                </a:cubicBezTo>
                <a:cubicBezTo>
                  <a:pt x="633971" y="248443"/>
                  <a:pt x="628650" y="230187"/>
                  <a:pt x="628650" y="204787"/>
                </a:cubicBezTo>
                <a:cubicBezTo>
                  <a:pt x="628650" y="138112"/>
                  <a:pt x="652463" y="87312"/>
                  <a:pt x="700087" y="52387"/>
                </a:cubicBezTo>
                <a:cubicBezTo>
                  <a:pt x="747713" y="17462"/>
                  <a:pt x="798513" y="0"/>
                  <a:pt x="852487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FCD55F1-7E53-4D94-B849-03B234E0F197}"/>
              </a:ext>
            </a:extLst>
          </p:cNvPr>
          <p:cNvSpPr txBox="1"/>
          <p:nvPr/>
        </p:nvSpPr>
        <p:spPr>
          <a:xfrm>
            <a:off x="7630125" y="4050070"/>
            <a:ext cx="673921" cy="515979"/>
          </a:xfrm>
          <a:custGeom>
            <a:avLst/>
            <a:gdLst/>
            <a:ahLst/>
            <a:cxnLst/>
            <a:rect l="l" t="t" r="r" b="b"/>
            <a:pathLst>
              <a:path w="1083170" h="833437">
                <a:moveTo>
                  <a:pt x="678582" y="604837"/>
                </a:moveTo>
                <a:cubicBezTo>
                  <a:pt x="696789" y="604837"/>
                  <a:pt x="709687" y="612155"/>
                  <a:pt x="717277" y="626789"/>
                </a:cubicBezTo>
                <a:cubicBezTo>
                  <a:pt x="724868" y="641424"/>
                  <a:pt x="728663" y="653628"/>
                  <a:pt x="728663" y="663401"/>
                </a:cubicBezTo>
                <a:cubicBezTo>
                  <a:pt x="728663" y="679673"/>
                  <a:pt x="725488" y="693489"/>
                  <a:pt x="719138" y="704850"/>
                </a:cubicBezTo>
                <a:cubicBezTo>
                  <a:pt x="712788" y="716210"/>
                  <a:pt x="709613" y="726777"/>
                  <a:pt x="709613" y="736550"/>
                </a:cubicBezTo>
                <a:cubicBezTo>
                  <a:pt x="709613" y="756096"/>
                  <a:pt x="721680" y="772368"/>
                  <a:pt x="745815" y="785366"/>
                </a:cubicBezTo>
                <a:lnTo>
                  <a:pt x="749812" y="786901"/>
                </a:lnTo>
                <a:lnTo>
                  <a:pt x="720682" y="804171"/>
                </a:lnTo>
                <a:lnTo>
                  <a:pt x="685800" y="785812"/>
                </a:lnTo>
                <a:cubicBezTo>
                  <a:pt x="644525" y="754062"/>
                  <a:pt x="623888" y="717550"/>
                  <a:pt x="623888" y="676275"/>
                </a:cubicBezTo>
                <a:cubicBezTo>
                  <a:pt x="623888" y="657225"/>
                  <a:pt x="629965" y="640556"/>
                  <a:pt x="642119" y="626268"/>
                </a:cubicBezTo>
                <a:cubicBezTo>
                  <a:pt x="654273" y="611981"/>
                  <a:pt x="666428" y="604837"/>
                  <a:pt x="678582" y="604837"/>
                </a:cubicBez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842963" y="0"/>
                </a:moveTo>
                <a:cubicBezTo>
                  <a:pt x="906463" y="0"/>
                  <a:pt x="957263" y="20017"/>
                  <a:pt x="995363" y="60052"/>
                </a:cubicBezTo>
                <a:cubicBezTo>
                  <a:pt x="1033463" y="100087"/>
                  <a:pt x="1052513" y="142527"/>
                  <a:pt x="1052513" y="187374"/>
                </a:cubicBezTo>
                <a:cubicBezTo>
                  <a:pt x="1052513" y="235446"/>
                  <a:pt x="1040606" y="276299"/>
                  <a:pt x="1016794" y="309934"/>
                </a:cubicBezTo>
                <a:cubicBezTo>
                  <a:pt x="992981" y="343569"/>
                  <a:pt x="955675" y="368399"/>
                  <a:pt x="904875" y="384423"/>
                </a:cubicBezTo>
                <a:cubicBezTo>
                  <a:pt x="974725" y="409624"/>
                  <a:pt x="1022350" y="442714"/>
                  <a:pt x="1047750" y="483691"/>
                </a:cubicBezTo>
                <a:cubicBezTo>
                  <a:pt x="1060450" y="504180"/>
                  <a:pt x="1069975" y="524662"/>
                  <a:pt x="1076325" y="545138"/>
                </a:cubicBezTo>
                <a:lnTo>
                  <a:pt x="1083170" y="589266"/>
                </a:lnTo>
                <a:lnTo>
                  <a:pt x="994921" y="641585"/>
                </a:lnTo>
                <a:lnTo>
                  <a:pt x="1000125" y="597619"/>
                </a:lnTo>
                <a:cubicBezTo>
                  <a:pt x="1000125" y="539774"/>
                  <a:pt x="985044" y="493179"/>
                  <a:pt x="954881" y="457832"/>
                </a:cubicBezTo>
                <a:cubicBezTo>
                  <a:pt x="924719" y="422486"/>
                  <a:pt x="868363" y="404812"/>
                  <a:pt x="785813" y="404812"/>
                </a:cubicBezTo>
                <a:lnTo>
                  <a:pt x="785813" y="376237"/>
                </a:lnTo>
                <a:cubicBezTo>
                  <a:pt x="847676" y="376237"/>
                  <a:pt x="893304" y="360734"/>
                  <a:pt x="922697" y="329728"/>
                </a:cubicBezTo>
                <a:cubicBezTo>
                  <a:pt x="952091" y="298723"/>
                  <a:pt x="966788" y="255463"/>
                  <a:pt x="966788" y="199950"/>
                </a:cubicBezTo>
                <a:cubicBezTo>
                  <a:pt x="966788" y="154260"/>
                  <a:pt x="955117" y="114275"/>
                  <a:pt x="931776" y="79995"/>
                </a:cubicBezTo>
                <a:cubicBezTo>
                  <a:pt x="908435" y="45715"/>
                  <a:pt x="871885" y="28575"/>
                  <a:pt x="822127" y="28575"/>
                </a:cubicBezTo>
                <a:cubicBezTo>
                  <a:pt x="800348" y="28575"/>
                  <a:pt x="776945" y="34267"/>
                  <a:pt x="751917" y="45653"/>
                </a:cubicBezTo>
                <a:cubicBezTo>
                  <a:pt x="726889" y="57038"/>
                  <a:pt x="714375" y="75728"/>
                  <a:pt x="714375" y="101724"/>
                </a:cubicBezTo>
                <a:cubicBezTo>
                  <a:pt x="714375" y="127769"/>
                  <a:pt x="717550" y="144040"/>
                  <a:pt x="723900" y="150539"/>
                </a:cubicBezTo>
                <a:cubicBezTo>
                  <a:pt x="730250" y="157038"/>
                  <a:pt x="733425" y="165174"/>
                  <a:pt x="733425" y="174947"/>
                </a:cubicBezTo>
                <a:cubicBezTo>
                  <a:pt x="733425" y="191219"/>
                  <a:pt x="730250" y="204229"/>
                  <a:pt x="723900" y="213977"/>
                </a:cubicBezTo>
                <a:cubicBezTo>
                  <a:pt x="717550" y="223726"/>
                  <a:pt x="706438" y="228600"/>
                  <a:pt x="690563" y="228600"/>
                </a:cubicBezTo>
                <a:cubicBezTo>
                  <a:pt x="677863" y="228600"/>
                  <a:pt x="665956" y="223837"/>
                  <a:pt x="654844" y="214312"/>
                </a:cubicBezTo>
                <a:cubicBezTo>
                  <a:pt x="643731" y="204787"/>
                  <a:pt x="638175" y="187325"/>
                  <a:pt x="638175" y="161925"/>
                </a:cubicBezTo>
                <a:cubicBezTo>
                  <a:pt x="638175" y="114300"/>
                  <a:pt x="658813" y="75406"/>
                  <a:pt x="700088" y="45243"/>
                </a:cubicBezTo>
                <a:cubicBezTo>
                  <a:pt x="741363" y="15081"/>
                  <a:pt x="788988" y="0"/>
                  <a:pt x="8429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7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155BBDE-66C3-48B0-BDED-F0412293DAEB}"/>
              </a:ext>
            </a:extLst>
          </p:cNvPr>
          <p:cNvCxnSpPr/>
          <p:nvPr/>
        </p:nvCxnSpPr>
        <p:spPr>
          <a:xfrm flipH="1">
            <a:off x="7794986" y="3128951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FC40EEEA-082D-4E9C-AD82-845A3CAF94C9}"/>
              </a:ext>
            </a:extLst>
          </p:cNvPr>
          <p:cNvCxnSpPr/>
          <p:nvPr/>
        </p:nvCxnSpPr>
        <p:spPr>
          <a:xfrm flipH="1">
            <a:off x="7739890" y="4196649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hlinkClick r:id="rId2" action="ppaction://hlinksldjump"/>
            <a:extLst>
              <a:ext uri="{FF2B5EF4-FFF2-40B4-BE49-F238E27FC236}">
                <a16:creationId xmlns:a16="http://schemas.microsoft.com/office/drawing/2014/main" id="{05B6A5CE-6A84-4F53-8C7A-8BA37259B15A}"/>
              </a:ext>
            </a:extLst>
          </p:cNvPr>
          <p:cNvSpPr txBox="1"/>
          <p:nvPr/>
        </p:nvSpPr>
        <p:spPr>
          <a:xfrm>
            <a:off x="8641832" y="193782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b="1" dirty="0"/>
              <a:t>认识滤镜</a:t>
            </a:r>
          </a:p>
        </p:txBody>
      </p:sp>
      <p:sp>
        <p:nvSpPr>
          <p:cNvPr id="11" name="文本框 10">
            <a:hlinkClick r:id="rId3" action="ppaction://hlinksldjump"/>
            <a:extLst>
              <a:ext uri="{FF2B5EF4-FFF2-40B4-BE49-F238E27FC236}">
                <a16:creationId xmlns:a16="http://schemas.microsoft.com/office/drawing/2014/main" id="{9ABC2E97-B359-4AB2-848B-D2653B68151A}"/>
              </a:ext>
            </a:extLst>
          </p:cNvPr>
          <p:cNvSpPr txBox="1"/>
          <p:nvPr/>
        </p:nvSpPr>
        <p:spPr>
          <a:xfrm>
            <a:off x="8641832" y="2987545"/>
            <a:ext cx="20692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/>
              <a:t>精彩的三维滤镜</a:t>
            </a:r>
          </a:p>
        </p:txBody>
      </p:sp>
      <p:sp>
        <p:nvSpPr>
          <p:cNvPr id="12" name="文本框 11">
            <a:hlinkClick r:id="rId4" action="ppaction://hlinksldjump"/>
            <a:extLst>
              <a:ext uri="{FF2B5EF4-FFF2-40B4-BE49-F238E27FC236}">
                <a16:creationId xmlns:a16="http://schemas.microsoft.com/office/drawing/2014/main" id="{434003EC-243D-457F-A944-3C9706F6BB77}"/>
              </a:ext>
            </a:extLst>
          </p:cNvPr>
          <p:cNvSpPr txBox="1"/>
          <p:nvPr/>
        </p:nvSpPr>
        <p:spPr>
          <a:xfrm>
            <a:off x="8671212" y="4031179"/>
            <a:ext cx="16781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/>
              <a:t>其他滤镜组</a:t>
            </a:r>
            <a:endParaRPr lang="zh-CN" altLang="zh-CN" sz="3600" b="1" dirty="0"/>
          </a:p>
        </p:txBody>
      </p:sp>
    </p:spTree>
    <p:extLst>
      <p:ext uri="{BB962C8B-B14F-4D97-AF65-F5344CB8AC3E}">
        <p14:creationId xmlns:p14="http://schemas.microsoft.com/office/powerpoint/2010/main" val="3666219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1452900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5238189" y="3972975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认识滤镜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176553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2423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737173" y="466145"/>
            <a:ext cx="9073517" cy="3898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base">
              <a:lnSpc>
                <a:spcPct val="150000"/>
              </a:lnSpc>
            </a:pPr>
            <a:r>
              <a:rPr lang="zh-CN" altLang="zh-CN" dirty="0"/>
              <a:t>通过使用滤镜，可以快速赋予图像不同的效果，它的功能类似于相机中各种特殊的镜头，在</a:t>
            </a:r>
            <a:r>
              <a:rPr lang="en-US" altLang="zh-CN" dirty="0"/>
              <a:t>CorelDRAW</a:t>
            </a:r>
            <a:r>
              <a:rPr lang="zh-CN" altLang="zh-CN" dirty="0"/>
              <a:t>软件中，滤镜只针对位图图像进行效果的处理。</a:t>
            </a:r>
          </a:p>
          <a:p>
            <a:pPr indent="457200" fontAlgn="auto">
              <a:lnSpc>
                <a:spcPct val="150000"/>
              </a:lnSpc>
            </a:pPr>
            <a:r>
              <a:rPr lang="en-US" altLang="zh-CN" b="1" dirty="0"/>
              <a:t>9.1.1  </a:t>
            </a:r>
            <a:r>
              <a:rPr lang="zh-CN" altLang="zh-CN" b="1" dirty="0"/>
              <a:t>内置滤镜</a:t>
            </a:r>
          </a:p>
          <a:p>
            <a:pPr indent="457200" fontAlgn="base">
              <a:lnSpc>
                <a:spcPct val="150000"/>
              </a:lnSpc>
            </a:pPr>
            <a:r>
              <a:rPr lang="zh-CN" altLang="zh-CN" dirty="0"/>
              <a:t>软件自带多种不同特性的效果滤镜，即内置滤镜，这些滤镜收录在“位图”菜单中，单击该菜单即可查看。</a:t>
            </a:r>
          </a:p>
          <a:p>
            <a:pPr indent="457200" fontAlgn="base">
              <a:lnSpc>
                <a:spcPct val="150000"/>
              </a:lnSpc>
            </a:pPr>
            <a:r>
              <a:rPr lang="en-US" altLang="zh-CN" dirty="0"/>
              <a:t>CorelDRAW</a:t>
            </a:r>
            <a:r>
              <a:rPr lang="zh-CN" altLang="zh-CN" dirty="0"/>
              <a:t>软件对这些滤镜进行了归类，将功能相似的滤镜归入到一个滤镜组中，如“三维效果”、“艺术笔触”、“模糊”、“相机”、“颜色转换”、“轮廓图”、“创造性”、“扭曲”、“杂点”、以及“鲜明化”等。每个滤镜组中还包含了多个滤镜效果命令，将鼠标光标在该滤镜组上稍作停留，即可显示出该组的滤镜。</a:t>
            </a:r>
          </a:p>
        </p:txBody>
      </p:sp>
      <p:pic>
        <p:nvPicPr>
          <p:cNvPr id="1026" name="图片 1">
            <a:extLst>
              <a:ext uri="{FF2B5EF4-FFF2-40B4-BE49-F238E27FC236}">
                <a16:creationId xmlns:a16="http://schemas.microsoft.com/office/drawing/2014/main" id="{344A5EA7-2A67-4203-A6A9-AEF51AA57F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8028" y="4274067"/>
            <a:ext cx="1773671" cy="1754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1">
            <a:extLst>
              <a:ext uri="{FF2B5EF4-FFF2-40B4-BE49-F238E27FC236}">
                <a16:creationId xmlns:a16="http://schemas.microsoft.com/office/drawing/2014/main" id="{C024446A-C064-43CC-A23C-3DA6B75E1A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6509" y="4274067"/>
            <a:ext cx="1735074" cy="174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图片 1">
            <a:extLst>
              <a:ext uri="{FF2B5EF4-FFF2-40B4-BE49-F238E27FC236}">
                <a16:creationId xmlns:a16="http://schemas.microsoft.com/office/drawing/2014/main" id="{4D42A8E4-0A81-455C-8C9C-BD5B9D7342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393" y="4274067"/>
            <a:ext cx="1754373" cy="1743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25474" y="1310237"/>
            <a:ext cx="8390442" cy="337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b="1" dirty="0"/>
              <a:t>9.1.2  </a:t>
            </a:r>
            <a:r>
              <a:rPr lang="zh-CN" altLang="zh-CN" b="1" dirty="0"/>
              <a:t>滤镜插件</a:t>
            </a:r>
          </a:p>
          <a:p>
            <a:pPr indent="457200" fontAlgn="base">
              <a:lnSpc>
                <a:spcPct val="150000"/>
              </a:lnSpc>
            </a:pPr>
            <a:r>
              <a:rPr lang="zh-CN" altLang="zh-CN" dirty="0"/>
              <a:t>除了内置滤镜外，系统还支持第三方提供滤镜即插件，滤镜插件需要在软件中进行插入才能使用。这类插件多是外挂厂商出品的适应该软件的效果滤镜，非常实用，能快速制作出特殊的效果。但需要进行一定的安装，方法都比较简单，可根据不同外挂滤镜文件的形式进行安装。</a:t>
            </a:r>
          </a:p>
          <a:p>
            <a:pPr indent="457200" fontAlgn="base">
              <a:lnSpc>
                <a:spcPct val="150000"/>
              </a:lnSpc>
            </a:pPr>
            <a:r>
              <a:rPr lang="zh-CN" altLang="zh-CN" dirty="0"/>
              <a:t>在对插件安装时，可根据该插件相应的提示安装软件。这些插件在安装完成后需重新启动</a:t>
            </a:r>
            <a:r>
              <a:rPr lang="en-US" altLang="zh-CN" dirty="0"/>
              <a:t>CorelDRAW</a:t>
            </a:r>
            <a:r>
              <a:rPr lang="zh-CN" altLang="zh-CN" dirty="0"/>
              <a:t>应用程序软件。执行“位图”→“插件”命令，选择安装的滤镜后，即可展开相应的滤镜子菜单对滤镜命令进行运用。</a:t>
            </a:r>
          </a:p>
        </p:txBody>
      </p:sp>
    </p:spTree>
    <p:extLst>
      <p:ext uri="{BB962C8B-B14F-4D97-AF65-F5344CB8AC3E}">
        <p14:creationId xmlns:p14="http://schemas.microsoft.com/office/powerpoint/2010/main" val="7263033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5A8B91-2543-4DF1-ADF2-76E7481B1A75}"/>
              </a:ext>
            </a:extLst>
          </p:cNvPr>
          <p:cNvGrpSpPr/>
          <p:nvPr/>
        </p:nvGrpSpPr>
        <p:grpSpPr>
          <a:xfrm>
            <a:off x="1494460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03433D35-238D-4BA9-BF30-8CA00A8F7A9D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700BB20-FC31-4BBE-919A-2F1942BBC52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E283661-8B6A-493A-BF7C-76DDA80FBD0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8AFACE2C-F493-4AF1-9D95-2B23499B686A}"/>
              </a:ext>
            </a:extLst>
          </p:cNvPr>
          <p:cNvSpPr/>
          <p:nvPr/>
        </p:nvSpPr>
        <p:spPr>
          <a:xfrm>
            <a:off x="5069999" y="3972975"/>
            <a:ext cx="44935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精彩的三维滤镜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D07892B-112A-447F-A403-0FB3F531FC11}"/>
              </a:ext>
            </a:extLst>
          </p:cNvPr>
          <p:cNvSpPr txBox="1"/>
          <p:nvPr/>
        </p:nvSpPr>
        <p:spPr>
          <a:xfrm>
            <a:off x="180709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64550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806517" y="1073671"/>
            <a:ext cx="8986174" cy="212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base">
              <a:lnSpc>
                <a:spcPct val="150000"/>
              </a:lnSpc>
            </a:pPr>
            <a:r>
              <a:rPr lang="zh-CN" altLang="zh-CN" dirty="0"/>
              <a:t>“三维效果”滤镜组中的滤镜可以让位图图像呈现出三维变换效果。执行“位图”→“三维效果”命令，在弹出的菜单中即可查看该组的滤镜，包括了“三维旋转”、“柱面”、“浮雕”、“卷页”、“挤远</a:t>
            </a:r>
            <a:r>
              <a:rPr lang="en-US" altLang="zh-CN" dirty="0"/>
              <a:t>/</a:t>
            </a:r>
            <a:r>
              <a:rPr lang="zh-CN" altLang="zh-CN" dirty="0"/>
              <a:t>挤近</a:t>
            </a:r>
            <a:r>
              <a:rPr lang="en-US" altLang="zh-CN" dirty="0"/>
              <a:t>”</a:t>
            </a:r>
            <a:r>
              <a:rPr lang="zh-CN" altLang="zh-CN" dirty="0"/>
              <a:t>和</a:t>
            </a:r>
            <a:r>
              <a:rPr lang="en-US" altLang="zh-CN" dirty="0"/>
              <a:t>“</a:t>
            </a:r>
            <a:r>
              <a:rPr lang="zh-CN" altLang="zh-CN" dirty="0"/>
              <a:t>球面</a:t>
            </a:r>
            <a:r>
              <a:rPr lang="en-US" altLang="zh-CN" dirty="0"/>
              <a:t>”6</a:t>
            </a:r>
            <a:r>
              <a:rPr lang="zh-CN" altLang="zh-CN" dirty="0"/>
              <a:t>种滤镜。</a:t>
            </a:r>
          </a:p>
          <a:p>
            <a:pPr indent="457200" fontAlgn="auto">
              <a:lnSpc>
                <a:spcPct val="150000"/>
              </a:lnSpc>
            </a:pPr>
            <a:r>
              <a:rPr lang="en-US" altLang="zh-CN" b="1" dirty="0"/>
              <a:t>9.2.1 </a:t>
            </a:r>
            <a:r>
              <a:rPr lang="zh-CN" altLang="zh-CN" b="1" dirty="0"/>
              <a:t>三维旋转</a:t>
            </a:r>
          </a:p>
          <a:p>
            <a:pPr indent="457200" fontAlgn="base">
              <a:lnSpc>
                <a:spcPct val="150000"/>
              </a:lnSpc>
            </a:pPr>
            <a:r>
              <a:rPr lang="zh-CN" altLang="zh-CN" dirty="0"/>
              <a:t>“三维旋转”滤镜可以在三维空间内旋转平面图像。</a:t>
            </a:r>
          </a:p>
        </p:txBody>
      </p:sp>
      <p:pic>
        <p:nvPicPr>
          <p:cNvPr id="2050" name="图片 1">
            <a:extLst>
              <a:ext uri="{FF2B5EF4-FFF2-40B4-BE49-F238E27FC236}">
                <a16:creationId xmlns:a16="http://schemas.microsoft.com/office/drawing/2014/main" id="{CEB32954-B3DD-43AA-B389-18D8CFA753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1330" y="3441650"/>
            <a:ext cx="2819978" cy="211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图片 1">
            <a:extLst>
              <a:ext uri="{FF2B5EF4-FFF2-40B4-BE49-F238E27FC236}">
                <a16:creationId xmlns:a16="http://schemas.microsoft.com/office/drawing/2014/main" id="{ABAE516D-AC02-4F57-8F63-FE7E19BAA4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4459" y="3441650"/>
            <a:ext cx="2543302" cy="2102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27084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644286" y="994152"/>
            <a:ext cx="4494277" cy="1296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b="1" dirty="0"/>
              <a:t>9.2.2 </a:t>
            </a:r>
            <a:r>
              <a:rPr lang="zh-CN" altLang="zh-CN" b="1" dirty="0"/>
              <a:t>柱面</a:t>
            </a:r>
          </a:p>
          <a:p>
            <a:pPr indent="457200" fontAlgn="base">
              <a:lnSpc>
                <a:spcPct val="150000"/>
              </a:lnSpc>
            </a:pPr>
            <a:r>
              <a:rPr lang="zh-CN" altLang="zh-CN" dirty="0"/>
              <a:t>“柱面”滤镜可以沿着圆柱体的表面贴上图像，创建出三维贴图效果。</a:t>
            </a:r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2A3FB713-D5A0-4191-8EED-9F96D38CA9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820" y="3274188"/>
            <a:ext cx="2413434" cy="1807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1">
            <a:extLst>
              <a:ext uri="{FF2B5EF4-FFF2-40B4-BE49-F238E27FC236}">
                <a16:creationId xmlns:a16="http://schemas.microsoft.com/office/drawing/2014/main" id="{84322954-BD4A-4628-9822-9CA65B779A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647" y="3274187"/>
            <a:ext cx="2420599" cy="180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B8EF21B2-1C24-465A-A240-132F0EEB50CB}"/>
              </a:ext>
            </a:extLst>
          </p:cNvPr>
          <p:cNvSpPr txBox="1"/>
          <p:nvPr/>
        </p:nvSpPr>
        <p:spPr>
          <a:xfrm>
            <a:off x="6401539" y="994152"/>
            <a:ext cx="5092356" cy="212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b="1" dirty="0"/>
              <a:t>9.2.3 </a:t>
            </a:r>
            <a:r>
              <a:rPr lang="zh-CN" altLang="zh-CN" b="1" dirty="0"/>
              <a:t>浮雕</a:t>
            </a:r>
          </a:p>
          <a:p>
            <a:pPr indent="457200" fontAlgn="base">
              <a:lnSpc>
                <a:spcPct val="150000"/>
              </a:lnSpc>
            </a:pPr>
            <a:r>
              <a:rPr lang="zh-CN" altLang="zh-CN" dirty="0"/>
              <a:t>“浮雕”滤镜的作用原理是通过勾画图像的轮廓和降低周围色值，进而产生视觉上的凹陷或凸出效果，形成浮雕感。在</a:t>
            </a:r>
            <a:r>
              <a:rPr lang="en-US" altLang="zh-CN" dirty="0"/>
              <a:t>CorelDRAW</a:t>
            </a:r>
            <a:r>
              <a:rPr lang="zh-CN" altLang="zh-CN" dirty="0"/>
              <a:t>软件中，可以根据不同的需求设置浮雕颜色、深度等。</a:t>
            </a:r>
          </a:p>
        </p:txBody>
      </p:sp>
      <p:pic>
        <p:nvPicPr>
          <p:cNvPr id="3076" name="图片 1">
            <a:extLst>
              <a:ext uri="{FF2B5EF4-FFF2-40B4-BE49-F238E27FC236}">
                <a16:creationId xmlns:a16="http://schemas.microsoft.com/office/drawing/2014/main" id="{06209D6C-20BB-4220-9374-5E5876E211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7290" y="3274187"/>
            <a:ext cx="2328863" cy="1765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图片 1">
            <a:extLst>
              <a:ext uri="{FF2B5EF4-FFF2-40B4-BE49-F238E27FC236}">
                <a16:creationId xmlns:a16="http://schemas.microsoft.com/office/drawing/2014/main" id="{1C538267-201E-4A9B-8090-7753FB4FF3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1824" y="3274187"/>
            <a:ext cx="2382456" cy="1765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30992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603</TotalTime>
  <Words>1424</Words>
  <Application>Microsoft Office PowerPoint</Application>
  <PresentationFormat>宽屏</PresentationFormat>
  <Paragraphs>76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等线</vt:lpstr>
      <vt:lpstr>等线 Light</vt:lpstr>
      <vt:lpstr>幼圆</vt:lpstr>
      <vt:lpstr>站酷小薇LOGO体</vt:lpstr>
      <vt:lpstr>Arial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518</cp:revision>
  <dcterms:created xsi:type="dcterms:W3CDTF">2020-06-26T11:31:00Z</dcterms:created>
  <dcterms:modified xsi:type="dcterms:W3CDTF">2021-12-16T08:18:09Z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KSOTemplateUUID">
    <vt:lpwstr>v1.0_mb_s+3ElstvPcfk5zy2frAFoQ==</vt:lpwstr>
  </property>
</Properties>
</file>