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290" r:id="rId5"/>
    <p:sldId id="273" r:id="rId6"/>
    <p:sldId id="347" r:id="rId7"/>
    <p:sldId id="361" r:id="rId8"/>
    <p:sldId id="291" r:id="rId9"/>
    <p:sldId id="302" r:id="rId10"/>
    <p:sldId id="363" r:id="rId11"/>
    <p:sldId id="364" r:id="rId12"/>
    <p:sldId id="366" r:id="rId13"/>
    <p:sldId id="320" r:id="rId14"/>
    <p:sldId id="319" r:id="rId15"/>
    <p:sldId id="353" r:id="rId16"/>
    <p:sldId id="354" r:id="rId17"/>
    <p:sldId id="367" r:id="rId18"/>
    <p:sldId id="357" r:id="rId19"/>
    <p:sldId id="358" r:id="rId20"/>
    <p:sldId id="325" r:id="rId21"/>
    <p:sldId id="28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01" autoAdjust="0"/>
    <p:restoredTop sz="94660"/>
  </p:normalViewPr>
  <p:slideViewPr>
    <p:cSldViewPr snapToGrid="0">
      <p:cViewPr varScale="1">
        <p:scale>
          <a:sx n="69" d="100"/>
          <a:sy n="69" d="100"/>
        </p:scale>
        <p:origin x="78"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ED9D43F-3679-4157-890D-EA17E7977A5C}"/>
              </a:ext>
            </a:extLst>
          </p:cNvPr>
          <p:cNvSpPr txBox="1"/>
          <p:nvPr userDrawn="1"/>
        </p:nvSpPr>
        <p:spPr>
          <a:xfrm>
            <a:off x="7147262" y="5949346"/>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416671" y="4186262"/>
            <a:ext cx="7358657" cy="1015663"/>
          </a:xfrm>
          <a:prstGeom prst="rect">
            <a:avLst/>
          </a:prstGeom>
          <a:noFill/>
        </p:spPr>
        <p:txBody>
          <a:bodyPr wrap="square" rtlCol="0">
            <a:spAutoFit/>
          </a:bodyPr>
          <a:lstStyle/>
          <a:p>
            <a:r>
              <a:rPr lang="zh-CN" altLang="zh-CN" sz="6000" b="1" dirty="0">
                <a:solidFill>
                  <a:schemeClr val="bg1"/>
                </a:solidFill>
              </a:rPr>
              <a:t>第7章  文本应用详解</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81197" y="811473"/>
            <a:ext cx="8116873" cy="2543132"/>
          </a:xfrm>
          <a:prstGeom prst="rect">
            <a:avLst/>
          </a:prstGeom>
          <a:noFill/>
        </p:spPr>
        <p:txBody>
          <a:bodyPr wrap="square" rtlCol="0">
            <a:spAutoFit/>
          </a:bodyPr>
          <a:lstStyle/>
          <a:p>
            <a:pPr indent="457200" fontAlgn="auto">
              <a:lnSpc>
                <a:spcPct val="150000"/>
              </a:lnSpc>
            </a:pPr>
            <a:r>
              <a:rPr lang="en-US" altLang="zh-CN" b="1" dirty="0"/>
              <a:t>7.2.2  </a:t>
            </a:r>
            <a:r>
              <a:rPr lang="zh-CN" altLang="zh-CN" b="1" dirty="0"/>
              <a:t>使文本适合路径</a:t>
            </a:r>
          </a:p>
          <a:p>
            <a:pPr indent="457200">
              <a:lnSpc>
                <a:spcPct val="150000"/>
              </a:lnSpc>
            </a:pPr>
            <a:r>
              <a:rPr lang="zh-CN" altLang="zh-CN" dirty="0"/>
              <a:t>在</a:t>
            </a:r>
            <a:r>
              <a:rPr lang="en-US" altLang="zh-CN" dirty="0"/>
              <a:t>CorelDRAW</a:t>
            </a:r>
            <a:r>
              <a:rPr lang="zh-CN" altLang="zh-CN" dirty="0"/>
              <a:t>软件中，可将文字沿特定的路径进行排列，使文本效果更加突出，得到特殊的文字排列效果。</a:t>
            </a:r>
          </a:p>
          <a:p>
            <a:pPr indent="457200">
              <a:lnSpc>
                <a:spcPct val="150000"/>
              </a:lnSpc>
            </a:pPr>
            <a:r>
              <a:rPr lang="zh-CN" altLang="zh-CN" dirty="0"/>
              <a:t>在页面中绘制路径，选择</a:t>
            </a:r>
            <a:r>
              <a:rPr lang="en-US" altLang="zh-CN" dirty="0"/>
              <a:t>“</a:t>
            </a:r>
            <a:r>
              <a:rPr lang="zh-CN" altLang="zh-CN" dirty="0"/>
              <a:t>文本工具</a:t>
            </a:r>
            <a:r>
              <a:rPr lang="en-US" altLang="zh-CN" dirty="0"/>
              <a:t>”</a:t>
            </a:r>
            <a:r>
              <a:rPr lang="zh-CN" altLang="zh-CN" dirty="0"/>
              <a:t>，在路径上单击并输入文字，此时文字沿路径排列。在编辑过程中，若遇到路径的长短和输入的文字不能完全相符的情况，可对路径进行编辑，让沿路径排列的文字也随之发生变化。</a:t>
            </a:r>
          </a:p>
        </p:txBody>
      </p:sp>
      <p:pic>
        <p:nvPicPr>
          <p:cNvPr id="2" name="图片 1">
            <a:extLst>
              <a:ext uri="{FF2B5EF4-FFF2-40B4-BE49-F238E27FC236}">
                <a16:creationId xmlns:a16="http://schemas.microsoft.com/office/drawing/2014/main" id="{7EE82249-76DB-4BAB-9B9A-BBDFBB15DDB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6109" y="3429000"/>
            <a:ext cx="2392073" cy="2330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6B678DE5-1E14-4334-B4E8-838F0DECC8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4435" y="3429000"/>
            <a:ext cx="2392073" cy="2310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3099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37563" y="885868"/>
            <a:ext cx="8116873" cy="2543132"/>
          </a:xfrm>
          <a:prstGeom prst="rect">
            <a:avLst/>
          </a:prstGeom>
          <a:noFill/>
        </p:spPr>
        <p:txBody>
          <a:bodyPr wrap="square" rtlCol="0">
            <a:spAutoFit/>
          </a:bodyPr>
          <a:lstStyle/>
          <a:p>
            <a:pPr indent="457200" fontAlgn="auto">
              <a:lnSpc>
                <a:spcPct val="150000"/>
              </a:lnSpc>
            </a:pPr>
            <a:r>
              <a:rPr lang="en-US" altLang="zh-CN" b="1" dirty="0"/>
              <a:t>7.2.3  </a:t>
            </a:r>
            <a:r>
              <a:rPr lang="zh-CN" altLang="zh-CN" b="1" dirty="0"/>
              <a:t>首字下沉</a:t>
            </a:r>
          </a:p>
          <a:p>
            <a:pPr indent="457200">
              <a:lnSpc>
                <a:spcPct val="150000"/>
              </a:lnSpc>
            </a:pPr>
            <a:r>
              <a:rPr lang="zh-CN" altLang="zh-CN" dirty="0"/>
              <a:t>文字的首字下沉效果是指放大该段落的第一个文字，使其占用较多的空间，突出显示。</a:t>
            </a:r>
          </a:p>
          <a:p>
            <a:pPr indent="457200">
              <a:lnSpc>
                <a:spcPct val="150000"/>
              </a:lnSpc>
            </a:pPr>
            <a:r>
              <a:rPr lang="zh-CN" altLang="zh-CN" dirty="0"/>
              <a:t>选中需要首字下沉的段落文本，执行</a:t>
            </a:r>
            <a:r>
              <a:rPr lang="en-US" altLang="zh-CN" dirty="0"/>
              <a:t>“</a:t>
            </a:r>
            <a:r>
              <a:rPr lang="zh-CN" altLang="zh-CN" dirty="0"/>
              <a:t>文本</a:t>
            </a:r>
            <a:r>
              <a:rPr lang="en-US" altLang="zh-CN" dirty="0"/>
              <a:t>”→“</a:t>
            </a:r>
            <a:r>
              <a:rPr lang="zh-CN" altLang="zh-CN" dirty="0"/>
              <a:t>首字下沉</a:t>
            </a:r>
            <a:r>
              <a:rPr lang="en-US" altLang="zh-CN" dirty="0"/>
              <a:t>”</a:t>
            </a:r>
            <a:r>
              <a:rPr lang="zh-CN" altLang="zh-CN" dirty="0"/>
              <a:t>命令，打开</a:t>
            </a:r>
            <a:r>
              <a:rPr lang="en-US" altLang="zh-CN" dirty="0"/>
              <a:t>“</a:t>
            </a:r>
            <a:r>
              <a:rPr lang="zh-CN" altLang="zh-CN" dirty="0"/>
              <a:t>首字下沉</a:t>
            </a:r>
            <a:r>
              <a:rPr lang="en-US" altLang="zh-CN" dirty="0"/>
              <a:t>”</a:t>
            </a:r>
            <a:r>
              <a:rPr lang="zh-CN" altLang="zh-CN" dirty="0"/>
              <a:t>对话框，在该对话框中勾选</a:t>
            </a:r>
            <a:r>
              <a:rPr lang="en-US" altLang="zh-CN" dirty="0"/>
              <a:t>“</a:t>
            </a:r>
            <a:r>
              <a:rPr lang="zh-CN" altLang="zh-CN" dirty="0"/>
              <a:t>使用首字下沉</a:t>
            </a:r>
            <a:r>
              <a:rPr lang="en-US" altLang="zh-CN" dirty="0"/>
              <a:t>”</a:t>
            </a:r>
            <a:r>
              <a:rPr lang="zh-CN" altLang="zh-CN" dirty="0"/>
              <a:t>复选框，在</a:t>
            </a:r>
            <a:r>
              <a:rPr lang="en-US" altLang="zh-CN" dirty="0"/>
              <a:t>“</a:t>
            </a:r>
            <a:r>
              <a:rPr lang="zh-CN" altLang="zh-CN" dirty="0"/>
              <a:t>下沉行数</a:t>
            </a:r>
            <a:r>
              <a:rPr lang="en-US" altLang="zh-CN" dirty="0"/>
              <a:t>”</a:t>
            </a:r>
            <a:r>
              <a:rPr lang="zh-CN" altLang="zh-CN" dirty="0"/>
              <a:t>数值框中输入首字下沉的行数。</a:t>
            </a:r>
          </a:p>
        </p:txBody>
      </p:sp>
      <p:pic>
        <p:nvPicPr>
          <p:cNvPr id="2" name="图片 1">
            <a:extLst>
              <a:ext uri="{FF2B5EF4-FFF2-40B4-BE49-F238E27FC236}">
                <a16:creationId xmlns:a16="http://schemas.microsoft.com/office/drawing/2014/main" id="{85BC3DD9-F126-44A9-86CE-FABCD19A8B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9017" y="3729797"/>
            <a:ext cx="2625375" cy="165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
            <a:extLst>
              <a:ext uri="{FF2B5EF4-FFF2-40B4-BE49-F238E27FC236}">
                <a16:creationId xmlns:a16="http://schemas.microsoft.com/office/drawing/2014/main" id="{D36BD2D9-A6A1-4858-8749-973E3BCB0C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7211" y="3429000"/>
            <a:ext cx="2911469" cy="21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395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658378" y="968995"/>
            <a:ext cx="7411237" cy="2979550"/>
          </a:xfrm>
          <a:prstGeom prst="rect">
            <a:avLst/>
          </a:prstGeom>
          <a:noFill/>
        </p:spPr>
        <p:txBody>
          <a:bodyPr wrap="square" rtlCol="0">
            <a:spAutoFit/>
          </a:bodyPr>
          <a:lstStyle/>
          <a:p>
            <a:pPr indent="457200" fontAlgn="auto">
              <a:lnSpc>
                <a:spcPct val="150000"/>
              </a:lnSpc>
            </a:pPr>
            <a:r>
              <a:rPr lang="en-US" altLang="zh-CN" b="1" dirty="0"/>
              <a:t>7.2.4  </a:t>
            </a:r>
            <a:r>
              <a:rPr lang="zh-CN" altLang="zh-CN" b="1" dirty="0"/>
              <a:t>将文本转换为曲线</a:t>
            </a:r>
          </a:p>
          <a:p>
            <a:pPr indent="457200">
              <a:lnSpc>
                <a:spcPct val="150000"/>
              </a:lnSpc>
            </a:pPr>
            <a:r>
              <a:rPr lang="zh-CN" altLang="zh-CN" dirty="0"/>
              <a:t>将文本转换为曲线后，可以改变文字的形态，自由的编辑文字形状，制作特殊的文字效果。也可以防止转存时因缺少字体而导致的字体改变或乱码的效果。</a:t>
            </a:r>
          </a:p>
          <a:p>
            <a:pPr indent="457200">
              <a:lnSpc>
                <a:spcPct val="150000"/>
              </a:lnSpc>
            </a:pPr>
            <a:r>
              <a:rPr lang="zh-CN" altLang="zh-CN" dirty="0"/>
              <a:t>选中要转换为曲线的文本，执行“对象”→“转换为曲线</a:t>
            </a:r>
            <a:r>
              <a:rPr lang="en-US" altLang="zh-CN" dirty="0"/>
              <a:t>”</a:t>
            </a:r>
            <a:r>
              <a:rPr lang="zh-CN" altLang="zh-CN" dirty="0"/>
              <a:t>命令，或在文本上右击，在弹出的快捷菜单中选择</a:t>
            </a:r>
            <a:r>
              <a:rPr lang="en-US" altLang="zh-CN" dirty="0"/>
              <a:t>“</a:t>
            </a:r>
            <a:r>
              <a:rPr lang="zh-CN" altLang="zh-CN" dirty="0"/>
              <a:t>转换为曲线</a:t>
            </a:r>
            <a:r>
              <a:rPr lang="en-US" altLang="zh-CN" dirty="0"/>
              <a:t>”</a:t>
            </a:r>
            <a:r>
              <a:rPr lang="zh-CN" altLang="zh-CN" dirty="0"/>
              <a:t>选项，即可将文本转换为曲线。</a:t>
            </a:r>
          </a:p>
        </p:txBody>
      </p:sp>
      <p:pic>
        <p:nvPicPr>
          <p:cNvPr id="7170" name="图片 1">
            <a:extLst>
              <a:ext uri="{FF2B5EF4-FFF2-40B4-BE49-F238E27FC236}">
                <a16:creationId xmlns:a16="http://schemas.microsoft.com/office/drawing/2014/main" id="{3BC01574-FD42-400E-8644-436A485050E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6013" y="4253343"/>
            <a:ext cx="3337697" cy="1260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756C4FAC-8DDC-4FF9-9BB4-328473AB42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4109" y="4253343"/>
            <a:ext cx="3322281" cy="12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9566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480938" y="3972975"/>
            <a:ext cx="2914917" cy="830997"/>
          </a:xfrm>
          <a:prstGeom prst="rect">
            <a:avLst/>
          </a:prstGeom>
        </p:spPr>
        <p:txBody>
          <a:bodyPr wrap="square">
            <a:spAutoFit/>
          </a:bodyPr>
          <a:lstStyle/>
          <a:p>
            <a:r>
              <a:rPr lang="zh-CN" altLang="zh-CN" sz="4800" b="1" dirty="0"/>
              <a:t>链接文本</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792593" y="797618"/>
            <a:ext cx="8724032" cy="2582804"/>
          </a:xfrm>
          <a:prstGeom prst="rect">
            <a:avLst/>
          </a:prstGeom>
          <a:noFill/>
        </p:spPr>
        <p:txBody>
          <a:bodyPr wrap="square" rtlCol="0">
            <a:spAutoFit/>
          </a:bodyPr>
          <a:lstStyle/>
          <a:p>
            <a:pPr indent="457200">
              <a:lnSpc>
                <a:spcPct val="150000"/>
              </a:lnSpc>
            </a:pPr>
            <a:r>
              <a:rPr lang="zh-CN" altLang="zh-CN" dirty="0"/>
              <a:t>链接文本可以使当前文本框中未显示完全的文本在其他区域显示，被链接的文本处于相通状态。本小节将针对链接文本进行介绍。</a:t>
            </a:r>
          </a:p>
          <a:p>
            <a:pPr indent="457200" fontAlgn="auto">
              <a:lnSpc>
                <a:spcPct val="150000"/>
              </a:lnSpc>
            </a:pPr>
            <a:r>
              <a:rPr lang="en-US" altLang="zh-CN" b="1" dirty="0"/>
              <a:t>7.3.1  </a:t>
            </a:r>
            <a:r>
              <a:rPr lang="zh-CN" altLang="zh-CN" b="1" dirty="0"/>
              <a:t>段落文本之间的链接</a:t>
            </a:r>
          </a:p>
          <a:p>
            <a:pPr indent="457200">
              <a:lnSpc>
                <a:spcPct val="150000"/>
              </a:lnSpc>
            </a:pPr>
            <a:r>
              <a:rPr lang="en-US" altLang="zh-CN" dirty="0"/>
              <a:t>“</a:t>
            </a:r>
            <a:r>
              <a:rPr lang="zh-CN" altLang="zh-CN" dirty="0"/>
              <a:t>链接</a:t>
            </a:r>
            <a:r>
              <a:rPr lang="en-US" altLang="zh-CN" dirty="0"/>
              <a:t>”</a:t>
            </a:r>
            <a:r>
              <a:rPr lang="zh-CN" altLang="zh-CN" dirty="0"/>
              <a:t>命令可以实现文本之间的链接。选中两个文本框，执行</a:t>
            </a:r>
            <a:r>
              <a:rPr lang="en-US" altLang="zh-CN" dirty="0"/>
              <a:t>“</a:t>
            </a:r>
            <a:r>
              <a:rPr lang="zh-CN" altLang="zh-CN" dirty="0"/>
              <a:t>文本</a:t>
            </a:r>
            <a:r>
              <a:rPr lang="en-US" altLang="zh-CN" dirty="0"/>
              <a:t>”→“</a:t>
            </a:r>
            <a:r>
              <a:rPr lang="zh-CN" altLang="zh-CN" dirty="0"/>
              <a:t>段落文本框</a:t>
            </a:r>
            <a:r>
              <a:rPr lang="en-US" altLang="zh-CN" dirty="0"/>
              <a:t>”→“</a:t>
            </a:r>
            <a:r>
              <a:rPr lang="zh-CN" altLang="zh-CN" dirty="0"/>
              <a:t>链接</a:t>
            </a:r>
            <a:r>
              <a:rPr lang="en-US" altLang="zh-CN" dirty="0"/>
              <a:t>”</a:t>
            </a:r>
            <a:r>
              <a:rPr lang="zh-CN" altLang="zh-CN" dirty="0"/>
              <a:t>命令，即可链接两个文本框。链接文本之后，通过调整两个文本框的大小可同时调整两个文本框中文字的显示效果。</a:t>
            </a:r>
          </a:p>
        </p:txBody>
      </p:sp>
      <p:pic>
        <p:nvPicPr>
          <p:cNvPr id="8194" name="图片 1">
            <a:extLst>
              <a:ext uri="{FF2B5EF4-FFF2-40B4-BE49-F238E27FC236}">
                <a16:creationId xmlns:a16="http://schemas.microsoft.com/office/drawing/2014/main" id="{702FA439-A88E-422A-B19F-C7C94EF404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5080" y="3429000"/>
            <a:ext cx="3015222" cy="22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F5AD8C92-466E-4074-A26F-BEBF81B416E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0752" y="3429000"/>
            <a:ext cx="3015222" cy="225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288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87858" y="811473"/>
            <a:ext cx="7416283" cy="2127634"/>
          </a:xfrm>
          <a:prstGeom prst="rect">
            <a:avLst/>
          </a:prstGeom>
          <a:noFill/>
        </p:spPr>
        <p:txBody>
          <a:bodyPr wrap="square" rtlCol="0">
            <a:spAutoFit/>
          </a:bodyPr>
          <a:lstStyle/>
          <a:p>
            <a:pPr indent="457200" fontAlgn="auto">
              <a:lnSpc>
                <a:spcPct val="150000"/>
              </a:lnSpc>
            </a:pPr>
            <a:r>
              <a:rPr lang="en-US" altLang="zh-CN" b="1" dirty="0"/>
              <a:t>7.3.2  </a:t>
            </a:r>
            <a:r>
              <a:rPr lang="zh-CN" altLang="zh-CN" b="1" dirty="0"/>
              <a:t>文本与图形之间的链接</a:t>
            </a:r>
          </a:p>
          <a:p>
            <a:pPr indent="457200">
              <a:lnSpc>
                <a:spcPct val="150000"/>
              </a:lnSpc>
            </a:pPr>
            <a:r>
              <a:rPr lang="zh-CN" altLang="zh-CN" dirty="0"/>
              <a:t>除了在文本框之间创建链接，还可以在文本和图形对象之间建立链接。将鼠标光标移动到文本框下方的控制点图标上，当光标变为双箭头形状时单击，此时光标变为黑色箭头形状，在需要链接的图形对象上单击，即可将未显示的文本显示到图形中，形成图文链接。</a:t>
            </a:r>
          </a:p>
        </p:txBody>
      </p:sp>
      <p:pic>
        <p:nvPicPr>
          <p:cNvPr id="9218" name="图片 1">
            <a:extLst>
              <a:ext uri="{FF2B5EF4-FFF2-40B4-BE49-F238E27FC236}">
                <a16:creationId xmlns:a16="http://schemas.microsoft.com/office/drawing/2014/main" id="{79FBBF94-495F-4F7B-AD05-14DA2D0C9D1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1926" y="3217430"/>
            <a:ext cx="3028771" cy="226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F4EE8609-5638-4302-A19D-7EBBB958FC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7150" y="3217430"/>
            <a:ext cx="3062170" cy="226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854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625223" y="942634"/>
            <a:ext cx="7594649" cy="1726440"/>
          </a:xfrm>
          <a:prstGeom prst="rect">
            <a:avLst/>
          </a:prstGeom>
          <a:noFill/>
        </p:spPr>
        <p:txBody>
          <a:bodyPr wrap="square" rtlCol="0">
            <a:spAutoFit/>
          </a:bodyPr>
          <a:lstStyle/>
          <a:p>
            <a:pPr indent="457200" fontAlgn="auto">
              <a:lnSpc>
                <a:spcPct val="150000"/>
              </a:lnSpc>
            </a:pPr>
            <a:r>
              <a:rPr lang="en-US" altLang="zh-CN" b="1" dirty="0"/>
              <a:t>7.3.3  </a:t>
            </a:r>
            <a:r>
              <a:rPr lang="zh-CN" altLang="zh-CN" b="1" dirty="0"/>
              <a:t>断开文本链接</a:t>
            </a:r>
          </a:p>
          <a:p>
            <a:pPr indent="457200">
              <a:lnSpc>
                <a:spcPct val="150000"/>
              </a:lnSpc>
            </a:pPr>
            <a:r>
              <a:rPr lang="zh-CN" altLang="zh-CN" dirty="0"/>
              <a:t>选中创建文本链接的文本框，执行</a:t>
            </a:r>
            <a:r>
              <a:rPr lang="en-US" altLang="zh-CN" dirty="0"/>
              <a:t>“</a:t>
            </a:r>
            <a:r>
              <a:rPr lang="zh-CN" altLang="zh-CN" dirty="0"/>
              <a:t>文本</a:t>
            </a:r>
            <a:r>
              <a:rPr lang="en-US" altLang="zh-CN" dirty="0"/>
              <a:t>”→“</a:t>
            </a:r>
            <a:r>
              <a:rPr lang="zh-CN" altLang="zh-CN" dirty="0"/>
              <a:t>段落文本框</a:t>
            </a:r>
            <a:r>
              <a:rPr lang="en-US" altLang="zh-CN" dirty="0"/>
              <a:t>”→“</a:t>
            </a:r>
            <a:r>
              <a:rPr lang="zh-CN" altLang="zh-CN" dirty="0"/>
              <a:t>断开链接</a:t>
            </a:r>
            <a:r>
              <a:rPr lang="en-US" altLang="zh-CN" dirty="0"/>
              <a:t>”</a:t>
            </a:r>
            <a:r>
              <a:rPr lang="zh-CN" altLang="zh-CN" dirty="0"/>
              <a:t>命令，即可断开文本框之间的链接。断开链接后，文本框中的内容不会发生变化。</a:t>
            </a:r>
          </a:p>
        </p:txBody>
      </p:sp>
      <p:pic>
        <p:nvPicPr>
          <p:cNvPr id="10242" name="图片 1">
            <a:extLst>
              <a:ext uri="{FF2B5EF4-FFF2-40B4-BE49-F238E27FC236}">
                <a16:creationId xmlns:a16="http://schemas.microsoft.com/office/drawing/2014/main" id="{B24AA728-654A-4FCA-9546-5BB2A7B609B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5223" y="2886509"/>
            <a:ext cx="3344161" cy="2516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
            <a:extLst>
              <a:ext uri="{FF2B5EF4-FFF2-40B4-BE49-F238E27FC236}">
                <a16:creationId xmlns:a16="http://schemas.microsoft.com/office/drawing/2014/main" id="{A137DBBE-368E-470F-B205-A496F23E6B87}"/>
              </a:ext>
            </a:extLst>
          </p:cNvPr>
          <p:cNvSpPr>
            <a:spLocks noChangeArrowheads="1"/>
          </p:cNvSpPr>
          <p:nvPr/>
        </p:nvSpPr>
        <p:spPr bwMode="auto">
          <a:xfrm>
            <a:off x="4055209" y="4005984"/>
            <a:ext cx="599917" cy="316634"/>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44" name="图片 1">
            <a:extLst>
              <a:ext uri="{FF2B5EF4-FFF2-40B4-BE49-F238E27FC236}">
                <a16:creationId xmlns:a16="http://schemas.microsoft.com/office/drawing/2014/main" id="{C416A2B4-680B-47AC-AC0B-804627C44C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0980" y="2886509"/>
            <a:ext cx="3366548" cy="251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08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973693" y="1039623"/>
            <a:ext cx="4426741" cy="523220"/>
          </a:xfrm>
          <a:prstGeom prst="rect">
            <a:avLst/>
          </a:prstGeom>
          <a:noFill/>
        </p:spPr>
        <p:txBody>
          <a:bodyPr wrap="square" rtlCol="0">
            <a:spAutoFit/>
          </a:bodyPr>
          <a:lstStyle/>
          <a:p>
            <a:r>
              <a:rPr lang="zh-CN" altLang="zh-CN" sz="2800" b="1" dirty="0"/>
              <a:t>课堂演练</a:t>
            </a:r>
            <a:r>
              <a:rPr lang="en-US" altLang="zh-CN" sz="2800" b="1" dirty="0"/>
              <a:t>  </a:t>
            </a:r>
            <a:r>
              <a:rPr lang="zh-CN" altLang="zh-CN" sz="2800" b="1" dirty="0"/>
              <a:t>制作读书卡片</a:t>
            </a:r>
          </a:p>
        </p:txBody>
      </p:sp>
      <p:sp>
        <p:nvSpPr>
          <p:cNvPr id="3" name="文本框 2">
            <a:extLst>
              <a:ext uri="{FF2B5EF4-FFF2-40B4-BE49-F238E27FC236}">
                <a16:creationId xmlns:a16="http://schemas.microsoft.com/office/drawing/2014/main" id="{12290F43-D230-4C03-BB8F-3B76CE7377C9}"/>
              </a:ext>
            </a:extLst>
          </p:cNvPr>
          <p:cNvSpPr txBox="1"/>
          <p:nvPr/>
        </p:nvSpPr>
        <p:spPr>
          <a:xfrm>
            <a:off x="2251146" y="1773384"/>
            <a:ext cx="8263801" cy="369332"/>
          </a:xfrm>
          <a:prstGeom prst="rect">
            <a:avLst/>
          </a:prstGeom>
          <a:noFill/>
        </p:spPr>
        <p:txBody>
          <a:bodyPr wrap="none" rtlCol="0">
            <a:spAutoFit/>
          </a:bodyPr>
          <a:lstStyle/>
          <a:p>
            <a:r>
              <a:rPr lang="zh-CN" altLang="zh-CN" dirty="0">
                <a:ea typeface="宋体" panose="02010600030101010101" pitchFamily="2" charset="-122"/>
                <a:cs typeface="Times New Roman" panose="02020603050405020304" pitchFamily="18" charset="0"/>
              </a:rPr>
              <a:t>利用“文本工具”、</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椭圆形工具</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艺术笔工具</a:t>
            </a:r>
            <a:r>
              <a:rPr lang="en-US" altLang="zh-CN" dirty="0">
                <a:ea typeface="宋体" panose="02010600030101010101" pitchFamily="2" charset="-122"/>
                <a:cs typeface="Times New Roman" panose="02020603050405020304" pitchFamily="18" charset="0"/>
              </a:rPr>
              <a:t>”</a:t>
            </a:r>
            <a:r>
              <a:rPr lang="zh-CN" altLang="zh-CN" dirty="0">
                <a:ea typeface="宋体" panose="02010600030101010101" pitchFamily="2" charset="-122"/>
                <a:cs typeface="Times New Roman" panose="02020603050405020304" pitchFamily="18" charset="0"/>
              </a:rPr>
              <a:t>等工具来制作读书卡片。</a:t>
            </a:r>
            <a:endParaRPr lang="zh-CN" altLang="en-US" dirty="0"/>
          </a:p>
        </p:txBody>
      </p:sp>
      <p:pic>
        <p:nvPicPr>
          <p:cNvPr id="11266" name="图片 1">
            <a:extLst>
              <a:ext uri="{FF2B5EF4-FFF2-40B4-BE49-F238E27FC236}">
                <a16:creationId xmlns:a16="http://schemas.microsoft.com/office/drawing/2014/main" id="{ECE5F3C5-5460-4A91-92E2-E53FED4D4C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3401" y="2353257"/>
            <a:ext cx="2727326" cy="309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954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23003" y="478635"/>
            <a:ext cx="2745993" cy="857562"/>
          </a:xfrm>
          <a:prstGeom prst="rect">
            <a:avLst/>
          </a:prstGeom>
          <a:noFill/>
        </p:spPr>
        <p:txBody>
          <a:bodyPr wrap="square" rtlCol="0">
            <a:spAutoFit/>
          </a:bodyPr>
          <a:lstStyle/>
          <a:p>
            <a:r>
              <a:rPr lang="zh-CN" altLang="zh-CN" sz="4800" b="1" dirty="0"/>
              <a:t>课后作业</a:t>
            </a:r>
          </a:p>
        </p:txBody>
      </p:sp>
      <p:sp>
        <p:nvSpPr>
          <p:cNvPr id="11" name="文本框 10">
            <a:extLst>
              <a:ext uri="{FF2B5EF4-FFF2-40B4-BE49-F238E27FC236}">
                <a16:creationId xmlns:a16="http://schemas.microsoft.com/office/drawing/2014/main" id="{C0ADE08B-06E6-4304-B5F4-C4373864FDAC}"/>
              </a:ext>
            </a:extLst>
          </p:cNvPr>
          <p:cNvSpPr txBox="1"/>
          <p:nvPr/>
        </p:nvSpPr>
        <p:spPr>
          <a:xfrm>
            <a:off x="2504595" y="1101379"/>
            <a:ext cx="7598448" cy="4606693"/>
          </a:xfrm>
          <a:prstGeom prst="rect">
            <a:avLst/>
          </a:prstGeom>
          <a:noFill/>
        </p:spPr>
        <p:txBody>
          <a:bodyPr wrap="square" rtlCol="0">
            <a:spAutoFit/>
          </a:bodyPr>
          <a:lstStyle/>
          <a:p>
            <a:pPr indent="457200">
              <a:lnSpc>
                <a:spcPct val="150000"/>
              </a:lnSpc>
            </a:pPr>
            <a:r>
              <a:rPr lang="zh-CN" altLang="zh-CN" b="1" dirty="0"/>
              <a:t>一、选择题</a:t>
            </a:r>
          </a:p>
          <a:p>
            <a:pPr indent="457200">
              <a:lnSpc>
                <a:spcPct val="150000"/>
              </a:lnSpc>
            </a:pPr>
            <a:r>
              <a:rPr lang="en-US" altLang="zh-CN" dirty="0"/>
              <a:t>1</a:t>
            </a:r>
            <a:r>
              <a:rPr lang="zh-CN" altLang="zh-CN" dirty="0"/>
              <a:t>．将文字转换为曲线的命令是（ </a:t>
            </a:r>
            <a:r>
              <a:rPr lang="en-US" altLang="zh-CN" dirty="0"/>
              <a:t>B </a:t>
            </a:r>
            <a:r>
              <a:rPr lang="zh-CN" altLang="zh-CN" dirty="0"/>
              <a:t>）。</a:t>
            </a:r>
          </a:p>
          <a:p>
            <a:pPr indent="457200">
              <a:lnSpc>
                <a:spcPct val="150000"/>
              </a:lnSpc>
            </a:pPr>
            <a:r>
              <a:rPr lang="en-US" altLang="zh-CN" dirty="0"/>
              <a:t>A. </a:t>
            </a:r>
            <a:r>
              <a:rPr lang="en-US" altLang="zh-CN" dirty="0" err="1"/>
              <a:t>Ctrl+U</a:t>
            </a:r>
            <a:r>
              <a:rPr lang="en-US" altLang="zh-CN" dirty="0"/>
              <a:t>            B. </a:t>
            </a:r>
            <a:r>
              <a:rPr lang="en-US" altLang="zh-CN" dirty="0" err="1"/>
              <a:t>Ctrl+Q</a:t>
            </a:r>
            <a:r>
              <a:rPr lang="en-US" altLang="zh-CN" dirty="0"/>
              <a:t>         C. </a:t>
            </a:r>
            <a:r>
              <a:rPr lang="en-US" altLang="zh-CN" dirty="0" err="1"/>
              <a:t>Ctrl+F</a:t>
            </a:r>
            <a:r>
              <a:rPr lang="en-US" altLang="zh-CN" dirty="0"/>
              <a:t>            D. </a:t>
            </a:r>
            <a:r>
              <a:rPr lang="en-US" altLang="zh-CN" dirty="0" err="1"/>
              <a:t>Ctrl+K</a:t>
            </a:r>
            <a:endParaRPr lang="zh-CN" altLang="zh-CN" dirty="0"/>
          </a:p>
          <a:p>
            <a:pPr indent="457200">
              <a:lnSpc>
                <a:spcPct val="150000"/>
              </a:lnSpc>
            </a:pPr>
            <a:r>
              <a:rPr lang="en-US" altLang="zh-CN" dirty="0"/>
              <a:t>2</a:t>
            </a:r>
            <a:r>
              <a:rPr lang="zh-CN" altLang="zh-CN" dirty="0"/>
              <a:t>．要编排大量的文字，应选择（ </a:t>
            </a:r>
            <a:r>
              <a:rPr lang="en-US" altLang="zh-CN" dirty="0"/>
              <a:t>C </a:t>
            </a:r>
            <a:r>
              <a:rPr lang="zh-CN" altLang="zh-CN" dirty="0"/>
              <a:t>）。</a:t>
            </a:r>
          </a:p>
          <a:p>
            <a:pPr indent="457200">
              <a:lnSpc>
                <a:spcPct val="150000"/>
              </a:lnSpc>
            </a:pPr>
            <a:r>
              <a:rPr lang="en-US" altLang="zh-CN" dirty="0"/>
              <a:t>A. </a:t>
            </a:r>
            <a:r>
              <a:rPr lang="zh-CN" altLang="zh-CN" dirty="0"/>
              <a:t>美术字 </a:t>
            </a:r>
            <a:r>
              <a:rPr lang="en-US" altLang="zh-CN" dirty="0"/>
              <a:t>           B. </a:t>
            </a:r>
            <a:r>
              <a:rPr lang="zh-CN" altLang="zh-CN" dirty="0"/>
              <a:t>路径文字</a:t>
            </a:r>
            <a:r>
              <a:rPr lang="en-US" altLang="zh-CN" dirty="0"/>
              <a:t>       C. </a:t>
            </a:r>
            <a:r>
              <a:rPr lang="zh-CN" altLang="zh-CN" dirty="0"/>
              <a:t>段落文本 </a:t>
            </a:r>
            <a:r>
              <a:rPr lang="en-US" altLang="zh-CN" dirty="0"/>
              <a:t>         D. </a:t>
            </a:r>
            <a:r>
              <a:rPr lang="zh-CN" altLang="zh-CN" dirty="0"/>
              <a:t>点文字</a:t>
            </a:r>
          </a:p>
          <a:p>
            <a:pPr indent="457200">
              <a:lnSpc>
                <a:spcPct val="150000"/>
              </a:lnSpc>
            </a:pPr>
            <a:r>
              <a:rPr lang="en-US" altLang="zh-CN" dirty="0"/>
              <a:t>3</a:t>
            </a:r>
            <a:r>
              <a:rPr lang="zh-CN" altLang="zh-CN" dirty="0"/>
              <a:t>．对段落文本使用封套，结果是（ </a:t>
            </a:r>
            <a:r>
              <a:rPr lang="en-US" altLang="zh-CN" dirty="0"/>
              <a:t>A </a:t>
            </a:r>
            <a:r>
              <a:rPr lang="zh-CN" altLang="zh-CN" dirty="0"/>
              <a:t>）。</a:t>
            </a:r>
            <a:endParaRPr lang="en-US" altLang="zh-CN" dirty="0"/>
          </a:p>
          <a:p>
            <a:pPr indent="457200">
              <a:lnSpc>
                <a:spcPct val="150000"/>
              </a:lnSpc>
            </a:pPr>
            <a:r>
              <a:rPr lang="en-US" altLang="zh-CN" dirty="0"/>
              <a:t>A. </a:t>
            </a:r>
            <a:r>
              <a:rPr lang="zh-CN" altLang="zh-CN" dirty="0"/>
              <a:t>文本框形状改变</a:t>
            </a:r>
            <a:r>
              <a:rPr lang="en-US" altLang="zh-CN" dirty="0"/>
              <a:t>           B. </a:t>
            </a:r>
            <a:r>
              <a:rPr lang="zh-CN" altLang="zh-CN" dirty="0"/>
              <a:t>段落文本转换为美术字</a:t>
            </a:r>
            <a:r>
              <a:rPr lang="en-US" altLang="zh-CN" dirty="0"/>
              <a:t>     </a:t>
            </a:r>
          </a:p>
          <a:p>
            <a:pPr indent="457200">
              <a:lnSpc>
                <a:spcPct val="150000"/>
              </a:lnSpc>
            </a:pPr>
            <a:r>
              <a:rPr lang="en-US" altLang="zh-CN" dirty="0"/>
              <a:t>C. </a:t>
            </a:r>
            <a:r>
              <a:rPr lang="zh-CN" altLang="zh-CN" dirty="0"/>
              <a:t>段落文本转换为曲线</a:t>
            </a:r>
            <a:r>
              <a:rPr lang="en-US" altLang="zh-CN" dirty="0"/>
              <a:t>    D. </a:t>
            </a:r>
            <a:r>
              <a:rPr lang="zh-CN" altLang="zh-CN" dirty="0"/>
              <a:t>不发生任何变化</a:t>
            </a:r>
          </a:p>
          <a:p>
            <a:pPr indent="457200">
              <a:lnSpc>
                <a:spcPct val="150000"/>
              </a:lnSpc>
            </a:pPr>
            <a:r>
              <a:rPr lang="en-US" altLang="zh-CN" dirty="0"/>
              <a:t>4</a:t>
            </a:r>
            <a:r>
              <a:rPr lang="zh-CN" altLang="zh-CN" dirty="0"/>
              <a:t>．（ </a:t>
            </a:r>
            <a:r>
              <a:rPr lang="en-US" altLang="zh-CN" dirty="0"/>
              <a:t>C </a:t>
            </a:r>
            <a:r>
              <a:rPr lang="zh-CN" altLang="zh-CN" dirty="0"/>
              <a:t>）情况下段落文本无法转换为美术字</a:t>
            </a:r>
          </a:p>
          <a:p>
            <a:pPr indent="457200">
              <a:lnSpc>
                <a:spcPct val="150000"/>
              </a:lnSpc>
            </a:pPr>
            <a:r>
              <a:rPr lang="en-US" altLang="zh-CN" dirty="0"/>
              <a:t>A. </a:t>
            </a:r>
            <a:r>
              <a:rPr lang="zh-CN" altLang="zh-CN" dirty="0"/>
              <a:t>文本设置了间距</a:t>
            </a:r>
            <a:r>
              <a:rPr lang="en-US" altLang="zh-CN" dirty="0"/>
              <a:t>            B. </a:t>
            </a:r>
            <a:r>
              <a:rPr lang="zh-CN" altLang="zh-CN" dirty="0"/>
              <a:t>文本中包含英文</a:t>
            </a:r>
          </a:p>
          <a:p>
            <a:pPr indent="457200">
              <a:lnSpc>
                <a:spcPct val="150000"/>
              </a:lnSpc>
            </a:pPr>
            <a:r>
              <a:rPr lang="en-US" altLang="zh-CN" dirty="0"/>
              <a:t>C. </a:t>
            </a:r>
            <a:r>
              <a:rPr lang="zh-CN" altLang="zh-CN" dirty="0"/>
              <a:t>运用了交互式封套</a:t>
            </a:r>
            <a:r>
              <a:rPr lang="en-US" altLang="zh-CN" dirty="0"/>
              <a:t>        D. </a:t>
            </a:r>
            <a:r>
              <a:rPr lang="zh-CN" altLang="zh-CN" dirty="0"/>
              <a:t>文本被填色</a:t>
            </a:r>
          </a:p>
        </p:txBody>
      </p:sp>
    </p:spTree>
    <p:extLst>
      <p:ext uri="{BB962C8B-B14F-4D97-AF65-F5344CB8AC3E}">
        <p14:creationId xmlns:p14="http://schemas.microsoft.com/office/powerpoint/2010/main" val="27750625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641962" y="1555596"/>
            <a:ext cx="7899515" cy="2543132"/>
          </a:xfrm>
          <a:prstGeom prst="rect">
            <a:avLst/>
          </a:prstGeom>
          <a:noFill/>
        </p:spPr>
        <p:txBody>
          <a:bodyPr wrap="square" rtlCol="0">
            <a:spAutoFit/>
          </a:bodyPr>
          <a:lstStyle/>
          <a:p>
            <a:pPr indent="457200">
              <a:lnSpc>
                <a:spcPct val="150000"/>
              </a:lnSpc>
            </a:pPr>
            <a:r>
              <a:rPr lang="zh-CN" altLang="zh-CN" b="1" dirty="0"/>
              <a:t>二、填空题</a:t>
            </a:r>
          </a:p>
          <a:p>
            <a:pPr indent="457200">
              <a:lnSpc>
                <a:spcPct val="150000"/>
              </a:lnSpc>
            </a:pPr>
            <a:r>
              <a:rPr lang="en-US" altLang="zh-CN" dirty="0"/>
              <a:t>1</a:t>
            </a:r>
            <a:r>
              <a:rPr lang="zh-CN" altLang="zh-CN" dirty="0"/>
              <a:t>．输入文字过程中，可以按</a:t>
            </a:r>
            <a:r>
              <a:rPr lang="zh-CN" altLang="zh-CN" u="sng" dirty="0"/>
              <a:t> </a:t>
            </a:r>
            <a:r>
              <a:rPr lang="en-US" altLang="zh-CN" u="sng" dirty="0">
                <a:solidFill>
                  <a:srgbClr val="FF0000"/>
                </a:solidFill>
              </a:rPr>
              <a:t>Enter  </a:t>
            </a:r>
            <a:r>
              <a:rPr lang="zh-CN" altLang="zh-CN" dirty="0"/>
              <a:t>键换行。</a:t>
            </a:r>
          </a:p>
          <a:p>
            <a:pPr indent="457200">
              <a:lnSpc>
                <a:spcPct val="150000"/>
              </a:lnSpc>
            </a:pPr>
            <a:r>
              <a:rPr lang="en-US" altLang="zh-CN" dirty="0"/>
              <a:t>2</a:t>
            </a:r>
            <a:r>
              <a:rPr lang="zh-CN" altLang="zh-CN" dirty="0"/>
              <a:t>．按</a:t>
            </a:r>
            <a:r>
              <a:rPr lang="en-US" altLang="zh-CN" u="sng" dirty="0"/>
              <a:t> </a:t>
            </a:r>
            <a:r>
              <a:rPr lang="en-US" altLang="zh-CN" u="sng" dirty="0">
                <a:solidFill>
                  <a:srgbClr val="FF0000"/>
                </a:solidFill>
              </a:rPr>
              <a:t>Ctrl+F8  </a:t>
            </a:r>
            <a:r>
              <a:rPr lang="zh-CN" altLang="zh-CN" dirty="0"/>
              <a:t>快捷键可以转换美术字与段落文本。</a:t>
            </a:r>
          </a:p>
          <a:p>
            <a:pPr indent="457200">
              <a:lnSpc>
                <a:spcPct val="150000"/>
              </a:lnSpc>
            </a:pPr>
            <a:r>
              <a:rPr lang="en-US" altLang="zh-CN" dirty="0"/>
              <a:t>3</a:t>
            </a:r>
            <a:r>
              <a:rPr lang="zh-CN" altLang="zh-CN" dirty="0"/>
              <a:t>．在</a:t>
            </a:r>
            <a:r>
              <a:rPr lang="zh-CN" altLang="zh-CN" u="sng" dirty="0">
                <a:solidFill>
                  <a:srgbClr val="FF0000"/>
                </a:solidFill>
              </a:rPr>
              <a:t>文本属性</a:t>
            </a:r>
            <a:r>
              <a:rPr lang="en-US" altLang="zh-CN" u="sng" dirty="0">
                <a:solidFill>
                  <a:srgbClr val="FF0000"/>
                </a:solidFill>
              </a:rPr>
              <a:t> </a:t>
            </a:r>
            <a:r>
              <a:rPr lang="zh-CN" altLang="zh-CN" dirty="0"/>
              <a:t>泊坞窗中可对字符或段落属性进行调整。</a:t>
            </a:r>
          </a:p>
          <a:p>
            <a:pPr indent="457200">
              <a:lnSpc>
                <a:spcPct val="150000"/>
              </a:lnSpc>
            </a:pPr>
            <a:r>
              <a:rPr lang="en-US" altLang="zh-CN" dirty="0"/>
              <a:t>4</a:t>
            </a:r>
            <a:r>
              <a:rPr lang="zh-CN" altLang="zh-CN" dirty="0"/>
              <a:t>．</a:t>
            </a:r>
            <a:r>
              <a:rPr lang="en-US" altLang="zh-CN" dirty="0"/>
              <a:t>CorelDRAW</a:t>
            </a:r>
            <a:r>
              <a:rPr lang="zh-CN" altLang="zh-CN" dirty="0"/>
              <a:t>应用程序中文本对齐方式有</a:t>
            </a:r>
            <a:r>
              <a:rPr lang="en-US" altLang="zh-CN" u="sng" dirty="0">
                <a:solidFill>
                  <a:srgbClr val="FF0000"/>
                </a:solidFill>
              </a:rPr>
              <a:t> 6  </a:t>
            </a:r>
            <a:r>
              <a:rPr lang="zh-CN" altLang="zh-CN" dirty="0"/>
              <a:t>种。</a:t>
            </a:r>
          </a:p>
          <a:p>
            <a:pPr indent="457200">
              <a:lnSpc>
                <a:spcPct val="150000"/>
              </a:lnSpc>
            </a:pPr>
            <a:r>
              <a:rPr lang="en-US" altLang="zh-CN" dirty="0"/>
              <a:t>5</a:t>
            </a:r>
            <a:r>
              <a:rPr lang="zh-CN" altLang="zh-CN" dirty="0"/>
              <a:t>．使用文本工具在页面中单击并输入文字创建的是</a:t>
            </a:r>
            <a:r>
              <a:rPr lang="zh-CN" altLang="zh-CN" u="sng" dirty="0">
                <a:solidFill>
                  <a:srgbClr val="FF0000"/>
                </a:solidFill>
              </a:rPr>
              <a:t>美术字</a:t>
            </a:r>
            <a:r>
              <a:rPr lang="zh-CN" altLang="zh-CN" dirty="0"/>
              <a:t>。</a:t>
            </a:r>
          </a:p>
        </p:txBody>
      </p:sp>
    </p:spTree>
    <p:extLst>
      <p:ext uri="{BB962C8B-B14F-4D97-AF65-F5344CB8AC3E}">
        <p14:creationId xmlns:p14="http://schemas.microsoft.com/office/powerpoint/2010/main" val="1945632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5" y="860749"/>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2127685" y="1728149"/>
            <a:ext cx="7936615" cy="2958630"/>
          </a:xfrm>
          <a:prstGeom prst="rect">
            <a:avLst/>
          </a:prstGeom>
          <a:noFill/>
        </p:spPr>
        <p:txBody>
          <a:bodyPr wrap="square" rtlCol="0">
            <a:spAutoFit/>
          </a:bodyPr>
          <a:lstStyle/>
          <a:p>
            <a:pPr indent="457200">
              <a:lnSpc>
                <a:spcPct val="150000"/>
              </a:lnSpc>
            </a:pPr>
            <a:r>
              <a:rPr lang="zh-CN" altLang="zh-CN" dirty="0"/>
              <a:t>本章节主要针对</a:t>
            </a:r>
            <a:r>
              <a:rPr lang="en-US" altLang="zh-CN" dirty="0"/>
              <a:t>CorelDRAW</a:t>
            </a:r>
            <a:r>
              <a:rPr lang="zh-CN" altLang="zh-CN" dirty="0"/>
              <a:t>软件中的文本工具进行讲解，包括如何输入文本、如何编辑文本及文本的链接等方面。通过本章节的学习，可以帮助用户掌握文本工具的编辑与操作。</a:t>
            </a:r>
          </a:p>
          <a:p>
            <a:pPr indent="457200">
              <a:lnSpc>
                <a:spcPct val="150000"/>
              </a:lnSpc>
            </a:pPr>
            <a:r>
              <a:rPr lang="zh-CN" altLang="zh-CN" b="1" dirty="0"/>
              <a:t>知识要点</a:t>
            </a:r>
            <a:endParaRPr lang="zh-CN" altLang="zh-CN" dirty="0"/>
          </a:p>
          <a:p>
            <a:pPr marL="285750" lvl="0" indent="457200" fontAlgn="auto">
              <a:lnSpc>
                <a:spcPct val="150000"/>
              </a:lnSpc>
              <a:buFont typeface="Wingdings" panose="05000000000000000000" pitchFamily="2" charset="2"/>
              <a:buChar char="l"/>
            </a:pPr>
            <a:r>
              <a:rPr lang="zh-CN" altLang="zh-CN" dirty="0"/>
              <a:t>文本工具</a:t>
            </a:r>
          </a:p>
          <a:p>
            <a:pPr marL="285750" lvl="0" indent="457200" fontAlgn="auto">
              <a:lnSpc>
                <a:spcPct val="150000"/>
              </a:lnSpc>
              <a:buFont typeface="Wingdings" panose="05000000000000000000" pitchFamily="2" charset="2"/>
              <a:buChar char="l"/>
            </a:pPr>
            <a:r>
              <a:rPr lang="zh-CN" altLang="zh-CN" dirty="0"/>
              <a:t>编辑文本</a:t>
            </a:r>
          </a:p>
          <a:p>
            <a:pPr marL="285750" lvl="0" indent="457200" fontAlgn="auto">
              <a:lnSpc>
                <a:spcPct val="150000"/>
              </a:lnSpc>
              <a:buFont typeface="Wingdings" panose="05000000000000000000" pitchFamily="2" charset="2"/>
              <a:buChar char="l"/>
            </a:pPr>
            <a:r>
              <a:rPr lang="zh-CN" altLang="zh-CN" dirty="0"/>
              <a:t>文本链接</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451462" y="1073671"/>
            <a:ext cx="4250432" cy="1296637"/>
          </a:xfrm>
          <a:prstGeom prst="rect">
            <a:avLst/>
          </a:prstGeom>
          <a:noFill/>
        </p:spPr>
        <p:txBody>
          <a:bodyPr wrap="square" rtlCol="0">
            <a:spAutoFit/>
          </a:bodyPr>
          <a:lstStyle/>
          <a:p>
            <a:pPr indent="457200" fontAlgn="auto">
              <a:lnSpc>
                <a:spcPct val="150000"/>
              </a:lnSpc>
            </a:pPr>
            <a:r>
              <a:rPr lang="zh-CN" altLang="zh-CN" b="1" dirty="0"/>
              <a:t>三、上机题</a:t>
            </a:r>
            <a:endParaRPr lang="zh-CN" altLang="zh-CN" sz="2400" b="1" dirty="0"/>
          </a:p>
          <a:p>
            <a:pPr marL="342900" indent="457200">
              <a:lnSpc>
                <a:spcPct val="150000"/>
              </a:lnSpc>
              <a:buAutoNum type="arabicPeriod"/>
            </a:pPr>
            <a:r>
              <a:rPr lang="zh-CN" altLang="zh-CN" dirty="0"/>
              <a:t>设计吊牌标签。</a:t>
            </a:r>
            <a:endParaRPr lang="en-US" altLang="zh-CN" dirty="0"/>
          </a:p>
          <a:p>
            <a:pPr marL="342900" indent="457200">
              <a:lnSpc>
                <a:spcPct val="150000"/>
              </a:lnSpc>
              <a:buFontTx/>
              <a:buAutoNum type="arabicPeriod"/>
            </a:pPr>
            <a:r>
              <a:rPr lang="zh-CN" altLang="zh-CN" dirty="0"/>
              <a:t>设计台历。</a:t>
            </a:r>
          </a:p>
        </p:txBody>
      </p:sp>
      <p:pic>
        <p:nvPicPr>
          <p:cNvPr id="12290" name="图片 1">
            <a:extLst>
              <a:ext uri="{FF2B5EF4-FFF2-40B4-BE49-F238E27FC236}">
                <a16:creationId xmlns:a16="http://schemas.microsoft.com/office/drawing/2014/main" id="{4A444490-2F76-4834-993B-6E70D0B3282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73137" y="2493154"/>
            <a:ext cx="1287866" cy="239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55CF8946-061D-4AE5-B45F-61BC5E117D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8087" y="2536141"/>
            <a:ext cx="3509173" cy="2307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667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647674" y="183136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796974" y="196069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676846" y="2872922"/>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671686" y="3925380"/>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836547" y="300426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781451" y="407195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683393" y="1813135"/>
            <a:ext cx="1723549" cy="400110"/>
          </a:xfrm>
          <a:prstGeom prst="rect">
            <a:avLst/>
          </a:prstGeom>
          <a:noFill/>
        </p:spPr>
        <p:txBody>
          <a:bodyPr wrap="none" rtlCol="0">
            <a:spAutoFit/>
          </a:bodyPr>
          <a:lstStyle/>
          <a:p>
            <a:r>
              <a:rPr lang="zh-CN" altLang="zh-CN" sz="2000" b="1" dirty="0"/>
              <a:t>输入文本文字</a:t>
            </a:r>
            <a:endParaRPr lang="zh-CN" altLang="zh-CN" sz="3200" b="1" dirty="0"/>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683393" y="2862855"/>
            <a:ext cx="2243155" cy="400110"/>
          </a:xfrm>
          <a:prstGeom prst="rect">
            <a:avLst/>
          </a:prstGeom>
          <a:noFill/>
        </p:spPr>
        <p:txBody>
          <a:bodyPr wrap="square" rtlCol="0">
            <a:spAutoFit/>
          </a:bodyPr>
          <a:lstStyle/>
          <a:p>
            <a:r>
              <a:rPr lang="zh-CN" altLang="zh-CN" sz="2000" b="1" dirty="0"/>
              <a:t>编辑文本文字</a:t>
            </a:r>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712773" y="3906489"/>
            <a:ext cx="1694169" cy="400110"/>
          </a:xfrm>
          <a:prstGeom prst="rect">
            <a:avLst/>
          </a:prstGeom>
          <a:noFill/>
        </p:spPr>
        <p:txBody>
          <a:bodyPr wrap="square" rtlCol="0">
            <a:spAutoFit/>
          </a:bodyPr>
          <a:lstStyle/>
          <a:p>
            <a:r>
              <a:rPr lang="zh-CN" altLang="zh-CN" sz="2000" b="1" dirty="0"/>
              <a:t>链接文本</a:t>
            </a:r>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33389" y="3972975"/>
            <a:ext cx="3877985" cy="830997"/>
          </a:xfrm>
          <a:prstGeom prst="rect">
            <a:avLst/>
          </a:prstGeom>
        </p:spPr>
        <p:txBody>
          <a:bodyPr wrap="none">
            <a:spAutoFit/>
          </a:bodyPr>
          <a:lstStyle/>
          <a:p>
            <a:r>
              <a:rPr lang="zh-CN" altLang="zh-CN" sz="4800" b="1" dirty="0"/>
              <a:t>输入文本文字</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84029" y="1171163"/>
            <a:ext cx="8023941" cy="2127634"/>
          </a:xfrm>
          <a:prstGeom prst="rect">
            <a:avLst/>
          </a:prstGeom>
          <a:noFill/>
        </p:spPr>
        <p:txBody>
          <a:bodyPr wrap="square" rtlCol="0">
            <a:spAutoFit/>
          </a:bodyPr>
          <a:lstStyle/>
          <a:p>
            <a:pPr indent="457200">
              <a:lnSpc>
                <a:spcPct val="150000"/>
              </a:lnSpc>
            </a:pPr>
            <a:r>
              <a:rPr lang="zh-CN" altLang="zh-CN" dirty="0"/>
              <a:t>文字是平面设计中非常重要的元素，通过文字，可以更好地传达设计思想，传播设计理念。本小节将针对</a:t>
            </a:r>
            <a:r>
              <a:rPr lang="en-US" altLang="zh-CN" dirty="0"/>
              <a:t>CorelDRAW</a:t>
            </a:r>
            <a:r>
              <a:rPr lang="zh-CN" altLang="zh-CN" dirty="0"/>
              <a:t>软件中文本文字的输入进行讲解。</a:t>
            </a:r>
          </a:p>
          <a:p>
            <a:pPr indent="457200" fontAlgn="auto">
              <a:lnSpc>
                <a:spcPct val="150000"/>
              </a:lnSpc>
            </a:pPr>
            <a:r>
              <a:rPr lang="en-US" altLang="zh-CN" b="1" dirty="0"/>
              <a:t>7.1.1  </a:t>
            </a:r>
            <a:r>
              <a:rPr lang="zh-CN" altLang="zh-CN" b="1" dirty="0"/>
              <a:t>认识文本工具</a:t>
            </a:r>
          </a:p>
          <a:p>
            <a:pPr indent="457200">
              <a:lnSpc>
                <a:spcPct val="150000"/>
              </a:lnSpc>
            </a:pPr>
            <a:r>
              <a:rPr lang="zh-CN" altLang="zh-CN" dirty="0"/>
              <a:t>使用</a:t>
            </a:r>
            <a:r>
              <a:rPr lang="en-US" altLang="zh-CN" dirty="0"/>
              <a:t>“</a:t>
            </a:r>
            <a:r>
              <a:rPr lang="zh-CN" altLang="zh-CN" dirty="0"/>
              <a:t>文本工具</a:t>
            </a:r>
            <a:r>
              <a:rPr lang="en-US" altLang="zh-CN" dirty="0"/>
              <a:t>”</a:t>
            </a:r>
            <a:r>
              <a:rPr lang="zh-CN" altLang="zh-CN" dirty="0"/>
              <a:t>在绘制或编辑图形时添加文字可以增加图像的层次，使图像内容更丰富。选择</a:t>
            </a:r>
            <a:r>
              <a:rPr lang="en-US" altLang="zh-CN" dirty="0"/>
              <a:t>“</a:t>
            </a:r>
            <a:r>
              <a:rPr lang="zh-CN" altLang="zh-CN" dirty="0"/>
              <a:t>文本工具</a:t>
            </a:r>
            <a:r>
              <a:rPr lang="en-US" altLang="zh-CN" dirty="0"/>
              <a:t>”</a:t>
            </a:r>
            <a:r>
              <a:rPr lang="zh-CN" altLang="zh-CN" dirty="0"/>
              <a:t> ，将会显示出该工具的属性栏。</a:t>
            </a:r>
          </a:p>
        </p:txBody>
      </p:sp>
      <p:pic>
        <p:nvPicPr>
          <p:cNvPr id="2" name="图片 1">
            <a:extLst>
              <a:ext uri="{FF2B5EF4-FFF2-40B4-BE49-F238E27FC236}">
                <a16:creationId xmlns:a16="http://schemas.microsoft.com/office/drawing/2014/main" id="{2479479C-A54F-4291-B010-48BB630898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1619" y="3725313"/>
            <a:ext cx="9070931" cy="398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85350" y="1323052"/>
            <a:ext cx="7621299" cy="1296637"/>
          </a:xfrm>
          <a:prstGeom prst="rect">
            <a:avLst/>
          </a:prstGeom>
          <a:noFill/>
        </p:spPr>
        <p:txBody>
          <a:bodyPr wrap="square" rtlCol="0">
            <a:spAutoFit/>
          </a:bodyPr>
          <a:lstStyle/>
          <a:p>
            <a:pPr indent="457200" fontAlgn="auto">
              <a:lnSpc>
                <a:spcPct val="150000"/>
              </a:lnSpc>
            </a:pPr>
            <a:r>
              <a:rPr lang="en-US" altLang="zh-CN" b="1" dirty="0"/>
              <a:t>7.1.2  </a:t>
            </a:r>
            <a:r>
              <a:rPr lang="zh-CN" altLang="zh-CN" b="1" dirty="0"/>
              <a:t>输入文本</a:t>
            </a:r>
          </a:p>
          <a:p>
            <a:pPr indent="457200">
              <a:lnSpc>
                <a:spcPct val="150000"/>
              </a:lnSpc>
            </a:pPr>
            <a:r>
              <a:rPr lang="zh-CN" altLang="zh-CN" dirty="0"/>
              <a:t>选择</a:t>
            </a:r>
            <a:r>
              <a:rPr lang="en-US" altLang="zh-CN" dirty="0"/>
              <a:t>“</a:t>
            </a:r>
            <a:r>
              <a:rPr lang="zh-CN" altLang="zh-CN" dirty="0"/>
              <a:t>文本工具</a:t>
            </a:r>
            <a:r>
              <a:rPr lang="en-US" altLang="zh-CN" dirty="0"/>
              <a:t>”</a:t>
            </a:r>
            <a:r>
              <a:rPr lang="zh-CN" altLang="zh-CN" dirty="0"/>
              <a:t>，在页面中单击，此时可看到文本插入点显示在单击的位置，在属性栏中设置字体、字号等参数，设置完成后即可输入文字。</a:t>
            </a:r>
          </a:p>
        </p:txBody>
      </p:sp>
      <p:pic>
        <p:nvPicPr>
          <p:cNvPr id="2" name="图片 1">
            <a:extLst>
              <a:ext uri="{FF2B5EF4-FFF2-40B4-BE49-F238E27FC236}">
                <a16:creationId xmlns:a16="http://schemas.microsoft.com/office/drawing/2014/main" id="{EF5055E4-4C74-4696-A851-76D62AEBCDD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3514" y="2950090"/>
            <a:ext cx="2939928" cy="2185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
            <a:extLst>
              <a:ext uri="{FF2B5EF4-FFF2-40B4-BE49-F238E27FC236}">
                <a16:creationId xmlns:a16="http://schemas.microsoft.com/office/drawing/2014/main" id="{AA292329-DE0C-4CAA-B8DA-9F6722CEE0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9514" y="2950090"/>
            <a:ext cx="2949983" cy="2185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303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527086" y="1311329"/>
            <a:ext cx="7137827" cy="1296637"/>
          </a:xfrm>
          <a:prstGeom prst="rect">
            <a:avLst/>
          </a:prstGeom>
          <a:noFill/>
        </p:spPr>
        <p:txBody>
          <a:bodyPr wrap="square" rtlCol="0">
            <a:spAutoFit/>
          </a:bodyPr>
          <a:lstStyle/>
          <a:p>
            <a:pPr indent="457200" fontAlgn="auto">
              <a:lnSpc>
                <a:spcPct val="150000"/>
              </a:lnSpc>
            </a:pPr>
            <a:r>
              <a:rPr lang="en-US" altLang="zh-CN" b="1" dirty="0"/>
              <a:t>7.1.3  </a:t>
            </a:r>
            <a:r>
              <a:rPr lang="zh-CN" altLang="zh-CN" b="1" dirty="0"/>
              <a:t>输入段落文本</a:t>
            </a:r>
          </a:p>
          <a:p>
            <a:pPr indent="457200">
              <a:lnSpc>
                <a:spcPct val="150000"/>
              </a:lnSpc>
            </a:pPr>
            <a:r>
              <a:rPr lang="zh-CN" altLang="zh-CN" dirty="0"/>
              <a:t>段落文本是将文本置于一个段落框内，以便同时对这些文本的位置进行调整，适用于在文字量较多的情况下对文本进行编辑。</a:t>
            </a:r>
          </a:p>
        </p:txBody>
      </p:sp>
      <p:pic>
        <p:nvPicPr>
          <p:cNvPr id="3074" name="图片 1">
            <a:extLst>
              <a:ext uri="{FF2B5EF4-FFF2-40B4-BE49-F238E27FC236}">
                <a16:creationId xmlns:a16="http://schemas.microsoft.com/office/drawing/2014/main" id="{EC35E1E3-72F4-46CF-A719-49FEE78CA01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83660" y="2955780"/>
            <a:ext cx="2912340" cy="218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911AA963-B510-4D3F-B887-A0757B04169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0278" y="2955780"/>
            <a:ext cx="2934343" cy="218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7637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28434" y="3972975"/>
            <a:ext cx="3877985" cy="830997"/>
          </a:xfrm>
          <a:prstGeom prst="rect">
            <a:avLst/>
          </a:prstGeom>
        </p:spPr>
        <p:txBody>
          <a:bodyPr wrap="none">
            <a:spAutoFit/>
          </a:bodyPr>
          <a:lstStyle/>
          <a:p>
            <a:r>
              <a:rPr lang="zh-CN" altLang="zh-CN" sz="4800" b="1" dirty="0"/>
              <a:t>编辑文本文字</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590840"/>
            <a:ext cx="8427570" cy="2543132"/>
          </a:xfrm>
          <a:prstGeom prst="rect">
            <a:avLst/>
          </a:prstGeom>
          <a:noFill/>
        </p:spPr>
        <p:txBody>
          <a:bodyPr wrap="square" rtlCol="0">
            <a:spAutoFit/>
          </a:bodyPr>
          <a:lstStyle/>
          <a:p>
            <a:pPr indent="457200">
              <a:lnSpc>
                <a:spcPct val="150000"/>
              </a:lnSpc>
            </a:pPr>
            <a:r>
              <a:rPr lang="zh-CN" altLang="zh-CN" dirty="0"/>
              <a:t>文本文字输入后，还可在“文本属性”泊坞窗中系统地对文字的字体、字号、文本的对齐方式以及文本效果等文本格式进行设置。下面将对此进行介绍。</a:t>
            </a:r>
          </a:p>
          <a:p>
            <a:pPr indent="457200" fontAlgn="auto">
              <a:lnSpc>
                <a:spcPct val="150000"/>
              </a:lnSpc>
            </a:pPr>
            <a:r>
              <a:rPr lang="en-US" altLang="zh-CN" b="1" dirty="0"/>
              <a:t>7.2.1  </a:t>
            </a:r>
            <a:r>
              <a:rPr lang="zh-CN" altLang="zh-CN" b="1" dirty="0"/>
              <a:t>调整文字间距</a:t>
            </a:r>
          </a:p>
          <a:p>
            <a:pPr indent="457200">
              <a:lnSpc>
                <a:spcPct val="150000"/>
              </a:lnSpc>
            </a:pPr>
            <a:r>
              <a:rPr lang="zh-CN" altLang="zh-CN" dirty="0"/>
              <a:t>在</a:t>
            </a:r>
            <a:r>
              <a:rPr lang="en-US" altLang="zh-CN" dirty="0"/>
              <a:t>“</a:t>
            </a:r>
            <a:r>
              <a:rPr lang="zh-CN" altLang="zh-CN" dirty="0"/>
              <a:t>文本属性</a:t>
            </a:r>
            <a:r>
              <a:rPr lang="en-US" altLang="zh-CN" dirty="0"/>
              <a:t>”</a:t>
            </a:r>
            <a:r>
              <a:rPr lang="zh-CN" altLang="zh-CN" dirty="0"/>
              <a:t>泊坞窗中可以对文字的间距进行调整。</a:t>
            </a:r>
          </a:p>
          <a:p>
            <a:pPr indent="457200">
              <a:lnSpc>
                <a:spcPct val="150000"/>
              </a:lnSpc>
            </a:pPr>
            <a:r>
              <a:rPr lang="zh-CN" altLang="zh-CN" dirty="0"/>
              <a:t>选择文本对象，在属性栏中单击</a:t>
            </a:r>
            <a:r>
              <a:rPr lang="en-US" altLang="zh-CN" dirty="0"/>
              <a:t>“</a:t>
            </a:r>
            <a:r>
              <a:rPr lang="zh-CN" altLang="zh-CN" dirty="0"/>
              <a:t>文本属性</a:t>
            </a:r>
            <a:r>
              <a:rPr lang="en-US" altLang="zh-CN" dirty="0"/>
              <a:t>”</a:t>
            </a:r>
            <a:r>
              <a:rPr lang="zh-CN" altLang="zh-CN" dirty="0"/>
              <a:t>按钮或执行</a:t>
            </a:r>
            <a:r>
              <a:rPr lang="en-US" altLang="zh-CN" dirty="0"/>
              <a:t>“</a:t>
            </a:r>
            <a:r>
              <a:rPr lang="zh-CN" altLang="zh-CN" dirty="0"/>
              <a:t>文本</a:t>
            </a:r>
            <a:r>
              <a:rPr lang="en-US" altLang="zh-CN" dirty="0"/>
              <a:t>”→“</a:t>
            </a:r>
            <a:r>
              <a:rPr lang="zh-CN" altLang="zh-CN" dirty="0"/>
              <a:t>文本属性</a:t>
            </a:r>
            <a:r>
              <a:rPr lang="en-US" altLang="zh-CN" dirty="0"/>
              <a:t>”</a:t>
            </a:r>
            <a:r>
              <a:rPr lang="zh-CN" altLang="zh-CN" dirty="0"/>
              <a:t>命令，打开</a:t>
            </a:r>
            <a:r>
              <a:rPr lang="en-US" altLang="zh-CN" dirty="0"/>
              <a:t>“</a:t>
            </a:r>
            <a:r>
              <a:rPr lang="zh-CN" altLang="zh-CN" dirty="0"/>
              <a:t>文本属性</a:t>
            </a:r>
            <a:r>
              <a:rPr lang="en-US" altLang="zh-CN" dirty="0"/>
              <a:t>”</a:t>
            </a:r>
            <a:r>
              <a:rPr lang="zh-CN" altLang="zh-CN" dirty="0"/>
              <a:t>泊坞窗，在该泊坞窗中可对字符或段落属性进行调整。</a:t>
            </a:r>
          </a:p>
        </p:txBody>
      </p:sp>
      <p:pic>
        <p:nvPicPr>
          <p:cNvPr id="2" name="图片 1">
            <a:extLst>
              <a:ext uri="{FF2B5EF4-FFF2-40B4-BE49-F238E27FC236}">
                <a16:creationId xmlns:a16="http://schemas.microsoft.com/office/drawing/2014/main" id="{FC44B1D4-9329-4FF6-A53F-13B7898DC4F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40133" y="3230956"/>
            <a:ext cx="2683577" cy="2672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41F073F5-B090-4699-9F45-09593CEBA95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7082" y="3230956"/>
            <a:ext cx="2683576" cy="2660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TotalTime>
  <Words>1137</Words>
  <Application>Microsoft Office PowerPoint</Application>
  <PresentationFormat>宽屏</PresentationFormat>
  <Paragraphs>70</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等线</vt:lpstr>
      <vt:lpstr>等线 Light</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503</cp:revision>
  <dcterms:created xsi:type="dcterms:W3CDTF">2020-06-26T11:31:00Z</dcterms:created>
  <dcterms:modified xsi:type="dcterms:W3CDTF">2021-12-16T08:55:35Z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