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93" r:id="rId3"/>
    <p:sldId id="292" r:id="rId4"/>
    <p:sldId id="366" r:id="rId5"/>
    <p:sldId id="290" r:id="rId6"/>
    <p:sldId id="273" r:id="rId7"/>
    <p:sldId id="291" r:id="rId8"/>
    <p:sldId id="302" r:id="rId9"/>
    <p:sldId id="363" r:id="rId10"/>
    <p:sldId id="364" r:id="rId11"/>
    <p:sldId id="320" r:id="rId12"/>
    <p:sldId id="319" r:id="rId13"/>
    <p:sldId id="353" r:id="rId14"/>
    <p:sldId id="354" r:id="rId15"/>
    <p:sldId id="367" r:id="rId16"/>
    <p:sldId id="338" r:id="rId17"/>
    <p:sldId id="339" r:id="rId18"/>
    <p:sldId id="365" r:id="rId19"/>
    <p:sldId id="368" r:id="rId20"/>
    <p:sldId id="355" r:id="rId21"/>
    <p:sldId id="356" r:id="rId22"/>
    <p:sldId id="369" r:id="rId23"/>
    <p:sldId id="370" r:id="rId24"/>
    <p:sldId id="371" r:id="rId25"/>
    <p:sldId id="372" r:id="rId26"/>
    <p:sldId id="373" r:id="rId27"/>
    <p:sldId id="374" r:id="rId28"/>
    <p:sldId id="375" r:id="rId29"/>
    <p:sldId id="376" r:id="rId30"/>
    <p:sldId id="377" r:id="rId31"/>
    <p:sldId id="378" r:id="rId32"/>
    <p:sldId id="379" r:id="rId33"/>
    <p:sldId id="380" r:id="rId34"/>
    <p:sldId id="381" r:id="rId35"/>
    <p:sldId id="382" r:id="rId36"/>
    <p:sldId id="383" r:id="rId37"/>
    <p:sldId id="384" r:id="rId38"/>
    <p:sldId id="385" r:id="rId39"/>
    <p:sldId id="386" r:id="rId40"/>
    <p:sldId id="387" r:id="rId41"/>
    <p:sldId id="357" r:id="rId42"/>
    <p:sldId id="358" r:id="rId43"/>
    <p:sldId id="325" r:id="rId44"/>
    <p:sldId id="28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01" autoAdjust="0"/>
    <p:restoredTop sz="94660"/>
  </p:normalViewPr>
  <p:slideViewPr>
    <p:cSldViewPr snapToGrid="0">
      <p:cViewPr varScale="1">
        <p:scale>
          <a:sx n="69" d="100"/>
          <a:sy n="69" d="100"/>
        </p:scale>
        <p:origin x="7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ED9D43F-3679-4157-890D-EA17E7977A5C}"/>
              </a:ext>
            </a:extLst>
          </p:cNvPr>
          <p:cNvSpPr txBox="1"/>
          <p:nvPr userDrawn="1"/>
        </p:nvSpPr>
        <p:spPr>
          <a:xfrm>
            <a:off x="7147262" y="5949346"/>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2021/12/16</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2021/12/16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slide" Target="slide42.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8.xml"/><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8.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305835" y="4186262"/>
            <a:ext cx="7580330" cy="1015663"/>
          </a:xfrm>
          <a:prstGeom prst="rect">
            <a:avLst/>
          </a:prstGeom>
          <a:noFill/>
        </p:spPr>
        <p:txBody>
          <a:bodyPr wrap="square" rtlCol="0">
            <a:spAutoFit/>
          </a:bodyPr>
          <a:lstStyle/>
          <a:p>
            <a:r>
              <a:rPr lang="zh-CN" altLang="zh-CN" sz="6000" b="1" dirty="0">
                <a:solidFill>
                  <a:schemeClr val="bg1"/>
                </a:solidFill>
              </a:rPr>
              <a:t>第6章  图形特效详解</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7563" y="858158"/>
            <a:ext cx="8116873" cy="2543132"/>
          </a:xfrm>
          <a:prstGeom prst="rect">
            <a:avLst/>
          </a:prstGeom>
          <a:noFill/>
        </p:spPr>
        <p:txBody>
          <a:bodyPr wrap="square" rtlCol="0">
            <a:spAutoFit/>
          </a:bodyPr>
          <a:lstStyle/>
          <a:p>
            <a:pPr indent="457200" fontAlgn="auto">
              <a:lnSpc>
                <a:spcPct val="150000"/>
              </a:lnSpc>
            </a:pPr>
            <a:r>
              <a:rPr lang="en-US" altLang="zh-CN" b="1" dirty="0"/>
              <a:t>6.2.3 </a:t>
            </a:r>
            <a:r>
              <a:rPr lang="zh-CN" altLang="zh-CN" b="1" dirty="0"/>
              <a:t>调整阴影颜色</a:t>
            </a:r>
          </a:p>
          <a:p>
            <a:pPr indent="457200">
              <a:lnSpc>
                <a:spcPct val="150000"/>
              </a:lnSpc>
            </a:pPr>
            <a:r>
              <a:rPr lang="zh-CN" altLang="zh-CN" dirty="0"/>
              <a:t>为图形对象添加阴影效果后，可以在属性栏中设置阴影的颜色及合并模式，改变阴影效果。</a:t>
            </a:r>
          </a:p>
          <a:p>
            <a:pPr indent="457200">
              <a:lnSpc>
                <a:spcPct val="150000"/>
              </a:lnSpc>
            </a:pPr>
            <a:r>
              <a:rPr lang="zh-CN" altLang="zh-CN" dirty="0"/>
              <a:t>在页面中绘制轮廓图形。使用</a:t>
            </a:r>
            <a:r>
              <a:rPr lang="en-US" altLang="zh-CN" dirty="0"/>
              <a:t>“</a:t>
            </a:r>
            <a:r>
              <a:rPr lang="zh-CN" altLang="zh-CN" dirty="0"/>
              <a:t>交互式阴影工具</a:t>
            </a:r>
            <a:r>
              <a:rPr lang="en-US" altLang="zh-CN" dirty="0"/>
              <a:t>”</a:t>
            </a:r>
            <a:r>
              <a:rPr lang="zh-CN" altLang="zh-CN" dirty="0"/>
              <a:t>在图形上添加阴影效果，此时阴影颜色默认为黑色。在属性栏中单击“阴影颜色”下拉列表框，设置阴影颜色，可看到阴影颜色发生改变。</a:t>
            </a:r>
          </a:p>
        </p:txBody>
      </p:sp>
      <p:pic>
        <p:nvPicPr>
          <p:cNvPr id="3074" name="图片 1">
            <a:extLst>
              <a:ext uri="{FF2B5EF4-FFF2-40B4-BE49-F238E27FC236}">
                <a16:creationId xmlns:a16="http://schemas.microsoft.com/office/drawing/2014/main" id="{ECF4F3EC-BB16-4CC6-BDA2-31D2E1665AB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4176" y="3551981"/>
            <a:ext cx="2198109" cy="21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719356BA-1DEE-482D-AB30-5175E886B1E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9469" y="3562969"/>
            <a:ext cx="2198109" cy="2162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1">
            <a:extLst>
              <a:ext uri="{FF2B5EF4-FFF2-40B4-BE49-F238E27FC236}">
                <a16:creationId xmlns:a16="http://schemas.microsoft.com/office/drawing/2014/main" id="{30C8ADAD-4A72-4EE9-B894-A0B24113B22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8506" y="3562969"/>
            <a:ext cx="2198109" cy="218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3954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6674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926756" y="3972975"/>
            <a:ext cx="5145498" cy="830997"/>
          </a:xfrm>
          <a:prstGeom prst="rect">
            <a:avLst/>
          </a:prstGeom>
        </p:spPr>
        <p:txBody>
          <a:bodyPr wrap="square">
            <a:spAutoFit/>
          </a:bodyPr>
          <a:lstStyle/>
          <a:p>
            <a:r>
              <a:rPr lang="zh-CN" altLang="zh-CN" sz="4800" b="1" dirty="0"/>
              <a:t>交互式轮廓图效果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7793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50548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1350766"/>
            <a:ext cx="8288480" cy="2543132"/>
          </a:xfrm>
          <a:prstGeom prst="rect">
            <a:avLst/>
          </a:prstGeom>
          <a:noFill/>
        </p:spPr>
        <p:txBody>
          <a:bodyPr wrap="square" rtlCol="0">
            <a:spAutoFit/>
          </a:bodyPr>
          <a:lstStyle/>
          <a:p>
            <a:pPr indent="457200">
              <a:lnSpc>
                <a:spcPct val="150000"/>
              </a:lnSpc>
            </a:pPr>
            <a:r>
              <a:rPr lang="zh-CN" altLang="zh-CN" dirty="0"/>
              <a:t>交互式轮廓图效果可以在图形对象的外部与中心之间添加不同样式的轮廓线，通过设置不同的偏移方向、偏移距离和轮廓颜色，为图形创建出不同的轮廓效果，使图形更具装饰效果。</a:t>
            </a:r>
          </a:p>
          <a:p>
            <a:pPr indent="457200" fontAlgn="auto">
              <a:lnSpc>
                <a:spcPct val="150000"/>
              </a:lnSpc>
            </a:pPr>
            <a:r>
              <a:rPr lang="en-US" altLang="zh-CN" b="1" dirty="0"/>
              <a:t>6.3.1 </a:t>
            </a:r>
            <a:r>
              <a:rPr lang="zh-CN" altLang="zh-CN" b="1" dirty="0"/>
              <a:t>认识交互式轮廓图工具</a:t>
            </a:r>
          </a:p>
          <a:p>
            <a:pPr indent="457200">
              <a:lnSpc>
                <a:spcPct val="150000"/>
              </a:lnSpc>
            </a:pPr>
            <a:r>
              <a:rPr lang="zh-CN" altLang="zh-CN" dirty="0"/>
              <a:t>交互式轮廓图工具可以为图形对象添加轮廓效果，同时还可设置轮廓的偏移方向，改变轮廓图的颜色属性，从而调整出不同的图形效果。</a:t>
            </a:r>
          </a:p>
        </p:txBody>
      </p:sp>
      <p:pic>
        <p:nvPicPr>
          <p:cNvPr id="4098" name="图片 1">
            <a:extLst>
              <a:ext uri="{FF2B5EF4-FFF2-40B4-BE49-F238E27FC236}">
                <a16:creationId xmlns:a16="http://schemas.microsoft.com/office/drawing/2014/main" id="{6B628B43-8F3B-47D4-BD4F-F41DE69CF5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1619" y="4311941"/>
            <a:ext cx="9173403" cy="287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88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387858" y="1073671"/>
            <a:ext cx="7416283" cy="1296637"/>
          </a:xfrm>
          <a:prstGeom prst="rect">
            <a:avLst/>
          </a:prstGeom>
          <a:noFill/>
        </p:spPr>
        <p:txBody>
          <a:bodyPr wrap="square" rtlCol="0">
            <a:spAutoFit/>
          </a:bodyPr>
          <a:lstStyle/>
          <a:p>
            <a:pPr indent="457200" fontAlgn="auto">
              <a:lnSpc>
                <a:spcPct val="150000"/>
              </a:lnSpc>
            </a:pPr>
            <a:r>
              <a:rPr lang="en-US" altLang="zh-CN" b="1" dirty="0"/>
              <a:t>6.3.2 </a:t>
            </a:r>
            <a:r>
              <a:rPr lang="zh-CN" altLang="zh-CN" b="1" dirty="0"/>
              <a:t>调整轮廓图的偏移方向</a:t>
            </a:r>
          </a:p>
          <a:p>
            <a:pPr indent="457200">
              <a:lnSpc>
                <a:spcPct val="150000"/>
              </a:lnSpc>
            </a:pPr>
            <a:r>
              <a:rPr lang="zh-CN" altLang="zh-CN" dirty="0"/>
              <a:t>在</a:t>
            </a:r>
            <a:r>
              <a:rPr lang="en-US" altLang="zh-CN" dirty="0"/>
              <a:t>“</a:t>
            </a:r>
            <a:r>
              <a:rPr lang="zh-CN" altLang="zh-CN" dirty="0"/>
              <a:t>交互式轮廓图工具</a:t>
            </a:r>
            <a:r>
              <a:rPr lang="en-US" altLang="zh-CN" dirty="0"/>
              <a:t>”</a:t>
            </a:r>
            <a:r>
              <a:rPr lang="zh-CN" altLang="zh-CN" dirty="0"/>
              <a:t>属性栏中轮廓偏移的方向按钮组中单击不同的方向按钮，即可调整轮廓图的偏移方向。</a:t>
            </a:r>
          </a:p>
        </p:txBody>
      </p:sp>
      <p:pic>
        <p:nvPicPr>
          <p:cNvPr id="5122" name="图片 1">
            <a:extLst>
              <a:ext uri="{FF2B5EF4-FFF2-40B4-BE49-F238E27FC236}">
                <a16:creationId xmlns:a16="http://schemas.microsoft.com/office/drawing/2014/main" id="{4242E7F1-F0E1-40CC-8D2D-BAE5E494167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11199" y="2652712"/>
            <a:ext cx="2127598" cy="201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94409FDF-9B52-4F30-80CD-7F78796B10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1670" y="2713398"/>
            <a:ext cx="2009799" cy="189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1">
            <a:extLst>
              <a:ext uri="{FF2B5EF4-FFF2-40B4-BE49-F238E27FC236}">
                <a16:creationId xmlns:a16="http://schemas.microsoft.com/office/drawing/2014/main" id="{7B5DCCA6-723C-4505-BF25-3F8043844B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94342" y="2713398"/>
            <a:ext cx="2009799" cy="189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0854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83615" y="604695"/>
            <a:ext cx="8564467" cy="2958630"/>
          </a:xfrm>
          <a:prstGeom prst="rect">
            <a:avLst/>
          </a:prstGeom>
          <a:noFill/>
        </p:spPr>
        <p:txBody>
          <a:bodyPr wrap="square" rtlCol="0">
            <a:spAutoFit/>
          </a:bodyPr>
          <a:lstStyle/>
          <a:p>
            <a:pPr indent="457200" fontAlgn="auto">
              <a:lnSpc>
                <a:spcPct val="150000"/>
              </a:lnSpc>
            </a:pPr>
            <a:r>
              <a:rPr lang="en-US" altLang="zh-CN" b="1" dirty="0"/>
              <a:t>6.3.3 </a:t>
            </a:r>
            <a:r>
              <a:rPr lang="zh-CN" altLang="zh-CN" b="1" dirty="0"/>
              <a:t>调整轮廓图颜色</a:t>
            </a:r>
          </a:p>
          <a:p>
            <a:pPr indent="457200">
              <a:lnSpc>
                <a:spcPct val="150000"/>
              </a:lnSpc>
            </a:pPr>
            <a:r>
              <a:rPr lang="zh-CN" altLang="zh-CN" dirty="0"/>
              <a:t>用户可通过应用属性栏中“轮廓色”下拉按钮中的选项和自定义颜色的方式来调整图形对象的轮廓颜色。</a:t>
            </a:r>
          </a:p>
          <a:p>
            <a:pPr indent="457200">
              <a:lnSpc>
                <a:spcPct val="150000"/>
              </a:lnSpc>
            </a:pPr>
            <a:r>
              <a:rPr lang="zh-CN" altLang="zh-CN" dirty="0"/>
              <a:t>要自定义轮廓图的轮廓色和填充色，可直接在属性栏中更改其轮廓色和填充色，也可在调色板中调整对象的轮廓色和填充色，以更改对象轮廓色效果。而调整轮廓图颜色方向，则可通过单击属性栏中的“线性轮廓色”按钮、“顺时针轮廓色”按钮或“逆时针轮廓色”按钮来实现。</a:t>
            </a:r>
          </a:p>
        </p:txBody>
      </p:sp>
      <p:pic>
        <p:nvPicPr>
          <p:cNvPr id="6146" name="图片 1">
            <a:extLst>
              <a:ext uri="{FF2B5EF4-FFF2-40B4-BE49-F238E27FC236}">
                <a16:creationId xmlns:a16="http://schemas.microsoft.com/office/drawing/2014/main" id="{01BED6F3-E9D8-4C11-8716-F414EA30A16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83315" y="3539837"/>
            <a:ext cx="2033098" cy="204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978657A8-DD87-44C2-B83D-85BF81376C2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6119" y="3618742"/>
            <a:ext cx="1964640" cy="196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a:extLst>
              <a:ext uri="{FF2B5EF4-FFF2-40B4-BE49-F238E27FC236}">
                <a16:creationId xmlns:a16="http://schemas.microsoft.com/office/drawing/2014/main" id="{CE0F62C7-925F-4377-82E9-5CD30ADD24A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3508" y="3618742"/>
            <a:ext cx="2033098" cy="202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108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72776" y="1297417"/>
            <a:ext cx="8564467" cy="1712135"/>
          </a:xfrm>
          <a:prstGeom prst="rect">
            <a:avLst/>
          </a:prstGeom>
          <a:noFill/>
        </p:spPr>
        <p:txBody>
          <a:bodyPr wrap="square" rtlCol="0">
            <a:spAutoFit/>
          </a:bodyPr>
          <a:lstStyle/>
          <a:p>
            <a:pPr indent="457200" fontAlgn="auto">
              <a:lnSpc>
                <a:spcPct val="150000"/>
              </a:lnSpc>
            </a:pPr>
            <a:r>
              <a:rPr lang="en-US" altLang="zh-CN" b="1" dirty="0"/>
              <a:t>6.3.4 </a:t>
            </a:r>
            <a:r>
              <a:rPr lang="zh-CN" altLang="zh-CN" b="1" dirty="0"/>
              <a:t>加速轮廓图的对象和颜色</a:t>
            </a:r>
          </a:p>
          <a:p>
            <a:pPr indent="457200">
              <a:lnSpc>
                <a:spcPct val="150000"/>
              </a:lnSpc>
            </a:pPr>
            <a:r>
              <a:rPr lang="zh-CN" altLang="zh-CN" dirty="0"/>
              <a:t>加速轮廓图的对象和颜色即调整对象轮廓偏移间距和颜色的效果。在交互式轮廓图工具的属性栏中单击“对象和颜色加速”按钮，打开加速选项设置面板。默认状态下，加速对象及其颜色为锁定状态，即调整其中一项，则另一项也会随之调整。</a:t>
            </a:r>
          </a:p>
        </p:txBody>
      </p:sp>
      <p:pic>
        <p:nvPicPr>
          <p:cNvPr id="7170" name="图片 1">
            <a:extLst>
              <a:ext uri="{FF2B5EF4-FFF2-40B4-BE49-F238E27FC236}">
                <a16:creationId xmlns:a16="http://schemas.microsoft.com/office/drawing/2014/main" id="{1661231A-894B-492D-9693-634A745DE4F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14862" y="3242945"/>
            <a:ext cx="2210370" cy="210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68923190-AC12-4804-8359-F941D6BE7C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6444" y="3275234"/>
            <a:ext cx="2210370" cy="207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1">
            <a:extLst>
              <a:ext uri="{FF2B5EF4-FFF2-40B4-BE49-F238E27FC236}">
                <a16:creationId xmlns:a16="http://schemas.microsoft.com/office/drawing/2014/main" id="{2E1F568C-C55E-4FD0-808B-9EFFAF59AE2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02498" y="3242944"/>
            <a:ext cx="2210370" cy="210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24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660718"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386641" y="3972975"/>
            <a:ext cx="4493538" cy="830997"/>
          </a:xfrm>
          <a:prstGeom prst="rect">
            <a:avLst/>
          </a:prstGeom>
        </p:spPr>
        <p:txBody>
          <a:bodyPr wrap="none">
            <a:spAutoFit/>
          </a:bodyPr>
          <a:lstStyle/>
          <a:p>
            <a:r>
              <a:rPr lang="zh-CN" altLang="zh-CN" sz="4800" b="1" dirty="0"/>
              <a:t>交互式调和效果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97335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71320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28333" y="714492"/>
            <a:ext cx="5130855" cy="5036122"/>
          </a:xfrm>
          <a:prstGeom prst="rect">
            <a:avLst/>
          </a:prstGeom>
          <a:noFill/>
        </p:spPr>
        <p:txBody>
          <a:bodyPr wrap="square" rtlCol="0">
            <a:spAutoFit/>
          </a:bodyPr>
          <a:lstStyle/>
          <a:p>
            <a:pPr indent="457200">
              <a:lnSpc>
                <a:spcPct val="150000"/>
              </a:lnSpc>
            </a:pPr>
            <a:r>
              <a:rPr lang="zh-CN" altLang="zh-CN" dirty="0"/>
              <a:t>交互式调和效果可以使两个图形对象之间产生形状、颜色的平滑过渡，通过设置对象的外形、排列次序、填充方式、结点位置和数目，影响调和结果，创建特殊的图形效果。下面将针对交互式调和效果进行介绍。</a:t>
            </a:r>
            <a:endParaRPr lang="en-US" altLang="zh-CN" dirty="0"/>
          </a:p>
          <a:p>
            <a:pPr indent="457200">
              <a:lnSpc>
                <a:spcPct val="150000"/>
              </a:lnSpc>
            </a:pPr>
            <a:r>
              <a:rPr lang="en-US" altLang="zh-CN" b="1" dirty="0"/>
              <a:t>6.4.1 “</a:t>
            </a:r>
            <a:r>
              <a:rPr lang="zh-CN" altLang="zh-CN" b="1" dirty="0"/>
              <a:t>调和</a:t>
            </a:r>
            <a:r>
              <a:rPr lang="en-US" altLang="zh-CN" b="1" dirty="0"/>
              <a:t>”</a:t>
            </a:r>
            <a:r>
              <a:rPr lang="zh-CN" altLang="zh-CN" b="1" dirty="0"/>
              <a:t>泊坞窗</a:t>
            </a:r>
          </a:p>
          <a:p>
            <a:pPr indent="457200">
              <a:lnSpc>
                <a:spcPct val="150000"/>
              </a:lnSpc>
            </a:pPr>
            <a:r>
              <a:rPr lang="zh-CN" altLang="zh-CN" dirty="0"/>
              <a:t>交互式调和效果可以在“调和”泊坞窗中进行设置。执行</a:t>
            </a:r>
            <a:r>
              <a:rPr lang="en-US" altLang="zh-CN" dirty="0"/>
              <a:t>“</a:t>
            </a:r>
            <a:r>
              <a:rPr lang="zh-CN" altLang="zh-CN" dirty="0"/>
              <a:t>窗口</a:t>
            </a:r>
            <a:r>
              <a:rPr lang="en-US" altLang="zh-CN" dirty="0"/>
              <a:t>”</a:t>
            </a:r>
            <a:r>
              <a:rPr lang="zh-CN" altLang="zh-CN" dirty="0"/>
              <a:t>→</a:t>
            </a:r>
            <a:r>
              <a:rPr lang="en-US" altLang="zh-CN" dirty="0"/>
              <a:t>“</a:t>
            </a:r>
            <a:r>
              <a:rPr lang="zh-CN" altLang="zh-CN" dirty="0"/>
              <a:t>泊坞窗</a:t>
            </a:r>
            <a:r>
              <a:rPr lang="en-US" altLang="zh-CN" dirty="0"/>
              <a:t>”→“</a:t>
            </a:r>
            <a:r>
              <a:rPr lang="zh-CN" altLang="zh-CN" dirty="0"/>
              <a:t>效果</a:t>
            </a:r>
            <a:r>
              <a:rPr lang="en-US" altLang="zh-CN" dirty="0"/>
              <a:t>”→“</a:t>
            </a:r>
            <a:r>
              <a:rPr lang="zh-CN" altLang="zh-CN" dirty="0"/>
              <a:t>调和</a:t>
            </a:r>
            <a:r>
              <a:rPr lang="en-US" altLang="zh-CN" dirty="0"/>
              <a:t>”</a:t>
            </a:r>
            <a:r>
              <a:rPr lang="zh-CN" altLang="zh-CN" dirty="0"/>
              <a:t>命令，打开“调和”泊坞窗。在“调和”泊坞窗中可对调和的步长、选装、加速对象、颜色的顺时针路径、拆分以及映射点等进行调整。</a:t>
            </a:r>
          </a:p>
        </p:txBody>
      </p:sp>
      <p:pic>
        <p:nvPicPr>
          <p:cNvPr id="8194" name="图片 1">
            <a:extLst>
              <a:ext uri="{FF2B5EF4-FFF2-40B4-BE49-F238E27FC236}">
                <a16:creationId xmlns:a16="http://schemas.microsoft.com/office/drawing/2014/main" id="{25FB7D09-BAC7-4274-B705-3E0B448FE8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5569" y="1181259"/>
            <a:ext cx="1988098" cy="410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854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94135" y="1422489"/>
            <a:ext cx="7906524" cy="1321912"/>
          </a:xfrm>
          <a:prstGeom prst="rect">
            <a:avLst/>
          </a:prstGeom>
          <a:noFill/>
        </p:spPr>
        <p:txBody>
          <a:bodyPr wrap="square" rtlCol="0">
            <a:spAutoFit/>
          </a:bodyPr>
          <a:lstStyle/>
          <a:p>
            <a:pPr indent="457200" fontAlgn="auto">
              <a:lnSpc>
                <a:spcPct val="150000"/>
              </a:lnSpc>
            </a:pPr>
            <a:r>
              <a:rPr lang="en-US" altLang="zh-CN" b="1" dirty="0"/>
              <a:t>6.4.2 </a:t>
            </a:r>
            <a:r>
              <a:rPr lang="zh-CN" altLang="zh-CN" b="1" dirty="0"/>
              <a:t>认识交互式调和工具</a:t>
            </a:r>
          </a:p>
          <a:p>
            <a:pPr indent="457200">
              <a:lnSpc>
                <a:spcPct val="150000"/>
              </a:lnSpc>
            </a:pPr>
            <a:r>
              <a:rPr lang="zh-CN" altLang="zh-CN" dirty="0"/>
              <a:t>交互式调和工具可以在图形对象之间添加调和效果，使过渡自然。选择“交互式调和工具”，将会显示出该工具的属性栏。</a:t>
            </a:r>
          </a:p>
        </p:txBody>
      </p:sp>
      <p:pic>
        <p:nvPicPr>
          <p:cNvPr id="2" name="图片 1">
            <a:extLst>
              <a:ext uri="{FF2B5EF4-FFF2-40B4-BE49-F238E27FC236}">
                <a16:creationId xmlns:a16="http://schemas.microsoft.com/office/drawing/2014/main" id="{B9580388-A1FB-4EC2-BD23-A28A5FD7CB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7094" y="3092833"/>
            <a:ext cx="9789038" cy="33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6966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29231" y="1436344"/>
            <a:ext cx="7933538" cy="3440456"/>
          </a:xfrm>
          <a:prstGeom prst="rect">
            <a:avLst/>
          </a:prstGeom>
          <a:noFill/>
        </p:spPr>
        <p:txBody>
          <a:bodyPr wrap="square" rtlCol="0">
            <a:spAutoFit/>
          </a:bodyPr>
          <a:lstStyle/>
          <a:p>
            <a:pPr indent="457200" fontAlgn="auto">
              <a:lnSpc>
                <a:spcPct val="150000"/>
              </a:lnSpc>
            </a:pPr>
            <a:r>
              <a:rPr lang="en-US" altLang="zh-CN" b="1" dirty="0"/>
              <a:t>6.4.3 </a:t>
            </a:r>
            <a:r>
              <a:rPr lang="zh-CN" altLang="zh-CN" b="1" dirty="0"/>
              <a:t>交互式调和工具的运用</a:t>
            </a:r>
          </a:p>
          <a:p>
            <a:pPr indent="457200">
              <a:lnSpc>
                <a:spcPct val="150000"/>
              </a:lnSpc>
            </a:pPr>
            <a:r>
              <a:rPr lang="zh-CN" altLang="zh-CN" dirty="0"/>
              <a:t>交互式调和工具可以在图形间的进行交互式调和，还可以设置加速调和、拆分调和对象、嵌合新路径等。下面将对此进行详细的介绍。</a:t>
            </a:r>
          </a:p>
          <a:p>
            <a:pPr indent="457200">
              <a:lnSpc>
                <a:spcPct val="150000"/>
              </a:lnSpc>
            </a:pPr>
            <a:r>
              <a:rPr lang="en-US" altLang="zh-CN" dirty="0"/>
              <a:t>1.</a:t>
            </a:r>
            <a:r>
              <a:rPr lang="zh-CN" altLang="zh-CN" dirty="0"/>
              <a:t>调和对象</a:t>
            </a:r>
            <a:endParaRPr lang="en-US" altLang="zh-CN" dirty="0"/>
          </a:p>
          <a:p>
            <a:pPr indent="457200">
              <a:lnSpc>
                <a:spcPct val="150000"/>
              </a:lnSpc>
            </a:pPr>
            <a:r>
              <a:rPr lang="en-US" altLang="zh-CN" dirty="0"/>
              <a:t>2.</a:t>
            </a:r>
            <a:r>
              <a:rPr lang="zh-CN" altLang="zh-CN" dirty="0"/>
              <a:t>加速调和对象</a:t>
            </a:r>
          </a:p>
          <a:p>
            <a:pPr indent="457200">
              <a:lnSpc>
                <a:spcPct val="150000"/>
              </a:lnSpc>
            </a:pPr>
            <a:r>
              <a:rPr lang="en-US" altLang="zh-CN" dirty="0"/>
              <a:t>3.</a:t>
            </a:r>
            <a:r>
              <a:rPr lang="zh-CN" altLang="zh-CN" dirty="0"/>
              <a:t>设置调和类型</a:t>
            </a:r>
          </a:p>
          <a:p>
            <a:pPr indent="457200">
              <a:lnSpc>
                <a:spcPct val="150000"/>
              </a:lnSpc>
            </a:pPr>
            <a:r>
              <a:rPr lang="en-US" altLang="zh-CN" dirty="0"/>
              <a:t>4.</a:t>
            </a:r>
            <a:r>
              <a:rPr lang="zh-CN" altLang="zh-CN" dirty="0"/>
              <a:t>拆分调和对象</a:t>
            </a:r>
          </a:p>
          <a:p>
            <a:pPr indent="457200">
              <a:lnSpc>
                <a:spcPct val="150000"/>
              </a:lnSpc>
            </a:pPr>
            <a:r>
              <a:rPr lang="en-US" altLang="zh-CN" dirty="0"/>
              <a:t>5.</a:t>
            </a:r>
            <a:r>
              <a:rPr lang="zh-CN" altLang="zh-CN" dirty="0"/>
              <a:t>嵌合新路径</a:t>
            </a:r>
          </a:p>
        </p:txBody>
      </p:sp>
    </p:spTree>
    <p:extLst>
      <p:ext uri="{BB962C8B-B14F-4D97-AF65-F5344CB8AC3E}">
        <p14:creationId xmlns:p14="http://schemas.microsoft.com/office/powerpoint/2010/main" val="2643388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285513" y="1073671"/>
            <a:ext cx="1620957" cy="523220"/>
          </a:xfrm>
          <a:prstGeom prst="rect">
            <a:avLst/>
          </a:prstGeom>
          <a:noFill/>
        </p:spPr>
        <p:txBody>
          <a:bodyPr wrap="none" rtlCol="0">
            <a:spAutoFit/>
          </a:bodyPr>
          <a:lstStyle/>
          <a:p>
            <a:r>
              <a:rPr lang="zh-CN" altLang="zh-CN" sz="2800" b="1" dirty="0"/>
              <a:t>内容概要</a:t>
            </a:r>
            <a:endParaRPr lang="zh-CN" altLang="zh-CN" sz="2800" dirty="0"/>
          </a:p>
        </p:txBody>
      </p:sp>
      <p:sp>
        <p:nvSpPr>
          <p:cNvPr id="11" name="文本框 10">
            <a:extLst>
              <a:ext uri="{FF2B5EF4-FFF2-40B4-BE49-F238E27FC236}">
                <a16:creationId xmlns:a16="http://schemas.microsoft.com/office/drawing/2014/main" id="{99E071AF-C086-4E56-96BE-D255ABC37703}"/>
              </a:ext>
            </a:extLst>
          </p:cNvPr>
          <p:cNvSpPr txBox="1"/>
          <p:nvPr/>
        </p:nvSpPr>
        <p:spPr>
          <a:xfrm>
            <a:off x="2127685" y="1741935"/>
            <a:ext cx="7936615" cy="3374129"/>
          </a:xfrm>
          <a:prstGeom prst="rect">
            <a:avLst/>
          </a:prstGeom>
          <a:noFill/>
        </p:spPr>
        <p:txBody>
          <a:bodyPr wrap="square" rtlCol="0">
            <a:spAutoFit/>
          </a:bodyPr>
          <a:lstStyle/>
          <a:p>
            <a:pPr indent="457200">
              <a:lnSpc>
                <a:spcPct val="150000"/>
              </a:lnSpc>
            </a:pPr>
            <a:r>
              <a:rPr lang="zh-CN" altLang="zh-CN" dirty="0"/>
              <a:t>本章节主要讲解了图形特效工具的应用，包括阴影工具、轮廓图工具、调和工具、变形工具、封套工具、块阴影工具等。通过交互式特效工具的应用，可以将矢量图做出特殊的效果。</a:t>
            </a:r>
          </a:p>
          <a:p>
            <a:pPr indent="457200">
              <a:lnSpc>
                <a:spcPct val="150000"/>
              </a:lnSpc>
            </a:pPr>
            <a:r>
              <a:rPr lang="zh-CN" altLang="zh-CN" b="1" dirty="0"/>
              <a:t>知识要点</a:t>
            </a:r>
            <a:endParaRPr lang="zh-CN" altLang="zh-CN" dirty="0"/>
          </a:p>
          <a:p>
            <a:pPr marL="285750" lvl="0" indent="457200">
              <a:lnSpc>
                <a:spcPct val="150000"/>
              </a:lnSpc>
              <a:buFont typeface="Wingdings" panose="05000000000000000000" pitchFamily="2" charset="2"/>
              <a:buChar char="l"/>
            </a:pPr>
            <a:r>
              <a:rPr lang="zh-CN" altLang="zh-CN" dirty="0"/>
              <a:t>交互式特效工具</a:t>
            </a:r>
          </a:p>
          <a:p>
            <a:pPr marL="285750" lvl="0" indent="457200">
              <a:lnSpc>
                <a:spcPct val="150000"/>
              </a:lnSpc>
              <a:buFont typeface="Wingdings" panose="05000000000000000000" pitchFamily="2" charset="2"/>
              <a:buChar char="l"/>
            </a:pPr>
            <a:r>
              <a:rPr lang="zh-CN" altLang="zh-CN" dirty="0"/>
              <a:t>交互式特效工具的作用</a:t>
            </a:r>
          </a:p>
          <a:p>
            <a:pPr marL="285750" lvl="0" indent="457200">
              <a:lnSpc>
                <a:spcPct val="150000"/>
              </a:lnSpc>
              <a:buFont typeface="Wingdings" panose="05000000000000000000" pitchFamily="2" charset="2"/>
              <a:buChar char="l"/>
            </a:pPr>
            <a:r>
              <a:rPr lang="zh-CN" altLang="zh-CN" dirty="0"/>
              <a:t>交互式特效工具的用法</a:t>
            </a:r>
          </a:p>
          <a:p>
            <a:pPr marL="285750" lvl="0" indent="457200">
              <a:lnSpc>
                <a:spcPct val="150000"/>
              </a:lnSpc>
              <a:buFont typeface="Wingdings" panose="05000000000000000000" pitchFamily="2" charset="2"/>
              <a:buChar char="l"/>
            </a:pPr>
            <a:r>
              <a:rPr lang="zh-CN" altLang="zh-CN" dirty="0"/>
              <a:t>其他效果的应用</a:t>
            </a:r>
          </a:p>
        </p:txBody>
      </p:sp>
    </p:spTree>
    <p:extLst>
      <p:ext uri="{BB962C8B-B14F-4D97-AF65-F5344CB8AC3E}">
        <p14:creationId xmlns:p14="http://schemas.microsoft.com/office/powerpoint/2010/main" val="32347842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00272" y="3972975"/>
            <a:ext cx="4493538" cy="830997"/>
          </a:xfrm>
          <a:prstGeom prst="rect">
            <a:avLst/>
          </a:prstGeom>
        </p:spPr>
        <p:txBody>
          <a:bodyPr wrap="none">
            <a:spAutoFit/>
          </a:bodyPr>
          <a:lstStyle/>
          <a:p>
            <a:r>
              <a:rPr lang="zh-CN" altLang="zh-CN" sz="4800" b="1" dirty="0"/>
              <a:t>交互式变形效果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65158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1039035"/>
            <a:ext cx="8088949" cy="2595439"/>
          </a:xfrm>
          <a:prstGeom prst="rect">
            <a:avLst/>
          </a:prstGeom>
          <a:noFill/>
        </p:spPr>
        <p:txBody>
          <a:bodyPr wrap="square" rtlCol="0">
            <a:spAutoFit/>
          </a:bodyPr>
          <a:lstStyle/>
          <a:p>
            <a:pPr indent="457200">
              <a:lnSpc>
                <a:spcPct val="150000"/>
              </a:lnSpc>
            </a:pPr>
            <a:r>
              <a:rPr lang="zh-CN" altLang="zh-CN" dirty="0"/>
              <a:t>交互式变形效果可以使作图更加多样灵活，满足用户制造复杂图形的需要。选择</a:t>
            </a:r>
            <a:r>
              <a:rPr lang="en-US" altLang="zh-CN" dirty="0"/>
              <a:t>“</a:t>
            </a:r>
            <a:r>
              <a:rPr lang="zh-CN" altLang="zh-CN" dirty="0"/>
              <a:t>交互式变形工具</a:t>
            </a:r>
            <a:r>
              <a:rPr lang="en-US" altLang="zh-CN" dirty="0"/>
              <a:t>”</a:t>
            </a:r>
            <a:r>
              <a:rPr lang="zh-CN" altLang="zh-CN" dirty="0"/>
              <a:t> ，在其属性栏中分别单击“推拉变形”、“拉链变形”和“扭曲变形”按钮，其属性栏也会发生相应的变化。</a:t>
            </a:r>
          </a:p>
          <a:p>
            <a:pPr indent="457200" fontAlgn="auto">
              <a:lnSpc>
                <a:spcPct val="150000"/>
              </a:lnSpc>
            </a:pPr>
            <a:r>
              <a:rPr lang="en-US" altLang="zh-CN" b="1" dirty="0"/>
              <a:t>6.5.1 </a:t>
            </a:r>
            <a:r>
              <a:rPr lang="zh-CN" altLang="zh-CN" b="1" dirty="0"/>
              <a:t>推拉变形</a:t>
            </a:r>
          </a:p>
          <a:p>
            <a:pPr indent="457200">
              <a:lnSpc>
                <a:spcPct val="150000"/>
              </a:lnSpc>
            </a:pPr>
            <a:r>
              <a:rPr lang="zh-CN" altLang="zh-CN" dirty="0"/>
              <a:t>推拉变形是对图形对象做推拉式的变形，只能从左右方向对图形对象做变形处理，从而得到推拉变形的效果。</a:t>
            </a:r>
          </a:p>
        </p:txBody>
      </p:sp>
      <p:pic>
        <p:nvPicPr>
          <p:cNvPr id="2" name="图片 1">
            <a:extLst>
              <a:ext uri="{FF2B5EF4-FFF2-40B4-BE49-F238E27FC236}">
                <a16:creationId xmlns:a16="http://schemas.microsoft.com/office/drawing/2014/main" id="{029DD87A-99CF-4903-89E3-3ACFD9E871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3748" y="3882449"/>
            <a:ext cx="7784504" cy="45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207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1073671"/>
            <a:ext cx="8088949" cy="1296637"/>
          </a:xfrm>
          <a:prstGeom prst="rect">
            <a:avLst/>
          </a:prstGeom>
          <a:noFill/>
        </p:spPr>
        <p:txBody>
          <a:bodyPr wrap="square" rtlCol="0">
            <a:spAutoFit/>
          </a:bodyPr>
          <a:lstStyle/>
          <a:p>
            <a:pPr indent="457200" fontAlgn="auto">
              <a:lnSpc>
                <a:spcPct val="150000"/>
              </a:lnSpc>
            </a:pPr>
            <a:r>
              <a:rPr lang="en-US" altLang="zh-CN" b="1" dirty="0"/>
              <a:t>6.5.2 </a:t>
            </a:r>
            <a:r>
              <a:rPr lang="zh-CN" altLang="zh-CN" b="1" dirty="0"/>
              <a:t>拉链变形</a:t>
            </a:r>
          </a:p>
          <a:p>
            <a:pPr indent="457200">
              <a:lnSpc>
                <a:spcPct val="150000"/>
              </a:lnSpc>
            </a:pPr>
            <a:r>
              <a:rPr lang="zh-CN" altLang="zh-CN" dirty="0"/>
              <a:t>拉链变形是对图形对象进行拉链式的变形处理。选择</a:t>
            </a:r>
            <a:r>
              <a:rPr lang="en-US" altLang="zh-CN" dirty="0"/>
              <a:t>“</a:t>
            </a:r>
            <a:r>
              <a:rPr lang="zh-CN" altLang="zh-CN" dirty="0"/>
              <a:t>交互式变形工具</a:t>
            </a:r>
            <a:r>
              <a:rPr lang="en-US" altLang="zh-CN" dirty="0"/>
              <a:t>”</a:t>
            </a:r>
            <a:r>
              <a:rPr lang="zh-CN" altLang="zh-CN" dirty="0"/>
              <a:t> ，在其属性栏中单击</a:t>
            </a:r>
            <a:r>
              <a:rPr lang="en-US" altLang="zh-CN" dirty="0"/>
              <a:t>“</a:t>
            </a:r>
            <a:r>
              <a:rPr lang="zh-CN" altLang="zh-CN" dirty="0"/>
              <a:t>拉链变形</a:t>
            </a:r>
            <a:r>
              <a:rPr lang="en-US" altLang="zh-CN" dirty="0"/>
              <a:t>”</a:t>
            </a:r>
            <a:r>
              <a:rPr lang="zh-CN" altLang="zh-CN" dirty="0"/>
              <a:t>按钮</a:t>
            </a:r>
            <a:r>
              <a:rPr lang="zh-CN" altLang="en-US" dirty="0"/>
              <a:t>。</a:t>
            </a:r>
            <a:endParaRPr lang="zh-CN" altLang="zh-CN" dirty="0"/>
          </a:p>
        </p:txBody>
      </p:sp>
      <p:pic>
        <p:nvPicPr>
          <p:cNvPr id="11266" name="图片 1">
            <a:extLst>
              <a:ext uri="{FF2B5EF4-FFF2-40B4-BE49-F238E27FC236}">
                <a16:creationId xmlns:a16="http://schemas.microsoft.com/office/drawing/2014/main" id="{CF522772-29A8-4C6C-AF10-5974FA4C1C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5951" y="2483138"/>
            <a:ext cx="6827035" cy="273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406A811E-9004-4848-8277-4A123D3D85A9}"/>
              </a:ext>
            </a:extLst>
          </p:cNvPr>
          <p:cNvSpPr txBox="1"/>
          <p:nvPr/>
        </p:nvSpPr>
        <p:spPr>
          <a:xfrm>
            <a:off x="2051525" y="2997092"/>
            <a:ext cx="8088949" cy="1296637"/>
          </a:xfrm>
          <a:prstGeom prst="rect">
            <a:avLst/>
          </a:prstGeom>
          <a:noFill/>
        </p:spPr>
        <p:txBody>
          <a:bodyPr wrap="square" rtlCol="0">
            <a:spAutoFit/>
          </a:bodyPr>
          <a:lstStyle/>
          <a:p>
            <a:pPr indent="457200" fontAlgn="auto">
              <a:lnSpc>
                <a:spcPct val="150000"/>
              </a:lnSpc>
            </a:pPr>
            <a:r>
              <a:rPr lang="en-US" altLang="zh-CN" b="1" dirty="0"/>
              <a:t>6.5.3 </a:t>
            </a:r>
            <a:r>
              <a:rPr lang="zh-CN" altLang="zh-CN" b="1" dirty="0"/>
              <a:t>扭曲变形</a:t>
            </a:r>
          </a:p>
          <a:p>
            <a:pPr indent="457200">
              <a:lnSpc>
                <a:spcPct val="150000"/>
              </a:lnSpc>
            </a:pPr>
            <a:r>
              <a:rPr lang="zh-CN" altLang="zh-CN" dirty="0"/>
              <a:t>扭曲变形是对对象做扭曲式的变形处理。选择</a:t>
            </a:r>
            <a:r>
              <a:rPr lang="en-US" altLang="zh-CN" dirty="0"/>
              <a:t>“</a:t>
            </a:r>
            <a:r>
              <a:rPr lang="zh-CN" altLang="zh-CN" dirty="0"/>
              <a:t>交互式变形工具</a:t>
            </a:r>
            <a:r>
              <a:rPr lang="en-US" altLang="zh-CN" dirty="0"/>
              <a:t>”</a:t>
            </a:r>
            <a:r>
              <a:rPr lang="zh-CN" altLang="zh-CN" dirty="0"/>
              <a:t> ，在其属性栏中单击</a:t>
            </a:r>
            <a:r>
              <a:rPr lang="en-US" altLang="zh-CN" dirty="0"/>
              <a:t>“</a:t>
            </a:r>
            <a:r>
              <a:rPr lang="zh-CN" altLang="zh-CN" dirty="0"/>
              <a:t>扭曲变形</a:t>
            </a:r>
            <a:r>
              <a:rPr lang="en-US" altLang="zh-CN" dirty="0"/>
              <a:t>”</a:t>
            </a:r>
            <a:r>
              <a:rPr lang="zh-CN" altLang="zh-CN" dirty="0"/>
              <a:t>按钮</a:t>
            </a:r>
            <a:r>
              <a:rPr lang="zh-CN" altLang="en-US" dirty="0"/>
              <a:t>。</a:t>
            </a:r>
            <a:endParaRPr lang="zh-CN" altLang="zh-CN" dirty="0"/>
          </a:p>
        </p:txBody>
      </p:sp>
      <p:pic>
        <p:nvPicPr>
          <p:cNvPr id="11267" name="图片 1">
            <a:extLst>
              <a:ext uri="{FF2B5EF4-FFF2-40B4-BE49-F238E27FC236}">
                <a16:creationId xmlns:a16="http://schemas.microsoft.com/office/drawing/2014/main" id="{85626B61-AB45-4B3A-967D-080FF70953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6005" y="4575333"/>
            <a:ext cx="8499988" cy="38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8523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730999" y="3972975"/>
            <a:ext cx="4493538" cy="830997"/>
          </a:xfrm>
          <a:prstGeom prst="rect">
            <a:avLst/>
          </a:prstGeom>
        </p:spPr>
        <p:txBody>
          <a:bodyPr wrap="none">
            <a:spAutoFit/>
          </a:bodyPr>
          <a:lstStyle/>
          <a:p>
            <a:r>
              <a:rPr lang="zh-CN" altLang="zh-CN" sz="4800" b="1" dirty="0"/>
              <a:t>交互式封套效果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764481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06656" y="1259801"/>
            <a:ext cx="8088949" cy="2127634"/>
          </a:xfrm>
          <a:prstGeom prst="rect">
            <a:avLst/>
          </a:prstGeom>
          <a:noFill/>
        </p:spPr>
        <p:txBody>
          <a:bodyPr wrap="square" rtlCol="0">
            <a:spAutoFit/>
          </a:bodyPr>
          <a:lstStyle/>
          <a:p>
            <a:pPr indent="457200">
              <a:lnSpc>
                <a:spcPct val="150000"/>
              </a:lnSpc>
            </a:pPr>
            <a:r>
              <a:rPr lang="zh-CN" altLang="zh-CN" dirty="0"/>
              <a:t>交互式封套效果是以封套的形式对对象进行变形处理，通过对封套的节点进行调整，调整对象的形状轮廓，从而使图形对象更加规范，增加其适用范围。下面将针对交互式封套效果进行介绍。</a:t>
            </a:r>
            <a:endParaRPr lang="en-US" altLang="zh-CN" dirty="0"/>
          </a:p>
          <a:p>
            <a:pPr indent="457200" fontAlgn="auto">
              <a:lnSpc>
                <a:spcPct val="150000"/>
              </a:lnSpc>
            </a:pPr>
            <a:r>
              <a:rPr lang="en-US" altLang="zh-CN" b="1" dirty="0"/>
              <a:t>6.6.1 </a:t>
            </a:r>
            <a:r>
              <a:rPr lang="zh-CN" altLang="zh-CN" b="1" dirty="0"/>
              <a:t>认识交互式封套工具</a:t>
            </a:r>
          </a:p>
          <a:p>
            <a:pPr indent="457200">
              <a:lnSpc>
                <a:spcPct val="150000"/>
              </a:lnSpc>
            </a:pPr>
            <a:r>
              <a:rPr lang="zh-CN" altLang="zh-CN" dirty="0"/>
              <a:t>交互式封套工具可以快速改变图形对象的轮廓效果。</a:t>
            </a:r>
          </a:p>
        </p:txBody>
      </p:sp>
      <p:pic>
        <p:nvPicPr>
          <p:cNvPr id="12292" name="图片 1">
            <a:extLst>
              <a:ext uri="{FF2B5EF4-FFF2-40B4-BE49-F238E27FC236}">
                <a16:creationId xmlns:a16="http://schemas.microsoft.com/office/drawing/2014/main" id="{25CCEF1E-A8C5-49A0-951B-E30C11E0DF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8886" y="3833792"/>
            <a:ext cx="8967620" cy="29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1697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885868"/>
            <a:ext cx="8088949" cy="2543132"/>
          </a:xfrm>
          <a:prstGeom prst="rect">
            <a:avLst/>
          </a:prstGeom>
          <a:noFill/>
        </p:spPr>
        <p:txBody>
          <a:bodyPr wrap="square" rtlCol="0">
            <a:spAutoFit/>
          </a:bodyPr>
          <a:lstStyle/>
          <a:p>
            <a:pPr indent="457200" fontAlgn="auto">
              <a:lnSpc>
                <a:spcPct val="150000"/>
              </a:lnSpc>
            </a:pPr>
            <a:r>
              <a:rPr lang="en-US" altLang="zh-CN" b="1" dirty="0"/>
              <a:t>6.6.2 </a:t>
            </a:r>
            <a:r>
              <a:rPr lang="zh-CN" altLang="zh-CN" b="1" dirty="0"/>
              <a:t>设置封套模式</a:t>
            </a:r>
          </a:p>
          <a:p>
            <a:pPr indent="457200">
              <a:lnSpc>
                <a:spcPct val="150000"/>
              </a:lnSpc>
            </a:pPr>
            <a:r>
              <a:rPr lang="zh-CN" altLang="zh-CN" dirty="0"/>
              <a:t>在页面中绘制图形后，选择</a:t>
            </a:r>
            <a:r>
              <a:rPr lang="en-US" altLang="zh-CN" dirty="0"/>
              <a:t>“</a:t>
            </a:r>
            <a:r>
              <a:rPr lang="zh-CN" altLang="zh-CN" dirty="0"/>
              <a:t>交互式封套工具</a:t>
            </a:r>
            <a:r>
              <a:rPr lang="en-US" altLang="zh-CN" dirty="0"/>
              <a:t>”</a:t>
            </a:r>
            <a:r>
              <a:rPr lang="zh-CN" altLang="zh-CN" dirty="0"/>
              <a:t>，在其属性栏中单击相应的封套模式按钮，即可切换到相应的封套模式中。</a:t>
            </a:r>
          </a:p>
          <a:p>
            <a:pPr indent="457200">
              <a:lnSpc>
                <a:spcPct val="150000"/>
              </a:lnSpc>
            </a:pPr>
            <a:r>
              <a:rPr lang="zh-CN" altLang="zh-CN" dirty="0"/>
              <a:t>默认情况下封套模式为“非强制模式”。该模式变化比较自由，其他三种强制性封套模式是通过直线、单弧或双弧的强制方式对对象进行封套变形处理，以达到较规范的封套变形处理。</a:t>
            </a:r>
          </a:p>
        </p:txBody>
      </p:sp>
      <p:pic>
        <p:nvPicPr>
          <p:cNvPr id="14338" name="图片 1">
            <a:extLst>
              <a:ext uri="{FF2B5EF4-FFF2-40B4-BE49-F238E27FC236}">
                <a16:creationId xmlns:a16="http://schemas.microsoft.com/office/drawing/2014/main" id="{810F33B5-2066-469F-BE8B-0B87651E5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5586" y="3503396"/>
            <a:ext cx="1849582" cy="1849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26EA6C9F-8053-42A9-88B7-1D183352F4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4611" y="3503396"/>
            <a:ext cx="1849582" cy="1860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1">
            <a:extLst>
              <a:ext uri="{FF2B5EF4-FFF2-40B4-BE49-F238E27FC236}">
                <a16:creationId xmlns:a16="http://schemas.microsoft.com/office/drawing/2014/main" id="{A73FD93D-C2CD-4AC8-9341-4E6A212AC1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3765" y="3503397"/>
            <a:ext cx="1860745" cy="1860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5179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248222" y="1198362"/>
            <a:ext cx="8088949" cy="1712135"/>
          </a:xfrm>
          <a:prstGeom prst="rect">
            <a:avLst/>
          </a:prstGeom>
          <a:noFill/>
        </p:spPr>
        <p:txBody>
          <a:bodyPr wrap="square" rtlCol="0">
            <a:spAutoFit/>
          </a:bodyPr>
          <a:lstStyle/>
          <a:p>
            <a:pPr indent="457200" fontAlgn="auto">
              <a:lnSpc>
                <a:spcPct val="150000"/>
              </a:lnSpc>
            </a:pPr>
            <a:r>
              <a:rPr lang="en-US" altLang="zh-CN" b="1" dirty="0"/>
              <a:t>6.6.3 </a:t>
            </a:r>
            <a:r>
              <a:rPr lang="zh-CN" altLang="zh-CN" b="1" dirty="0"/>
              <a:t>设置封套映射模式</a:t>
            </a:r>
          </a:p>
          <a:p>
            <a:pPr indent="457200">
              <a:lnSpc>
                <a:spcPct val="150000"/>
              </a:lnSpc>
            </a:pPr>
            <a:r>
              <a:rPr lang="zh-CN" altLang="zh-CN" dirty="0"/>
              <a:t>设置封套的映射模式是指设置图形对象的封套变形方式。在“交互式封套工具”的属性栏的“映射模式”下拉列表框中可以选择“水平”“原始”“自由变形”和“垂直”四种封套映射模式。</a:t>
            </a:r>
          </a:p>
        </p:txBody>
      </p:sp>
      <p:pic>
        <p:nvPicPr>
          <p:cNvPr id="15362" name="图片 1">
            <a:extLst>
              <a:ext uri="{FF2B5EF4-FFF2-40B4-BE49-F238E27FC236}">
                <a16:creationId xmlns:a16="http://schemas.microsoft.com/office/drawing/2014/main" id="{F428F6A8-0D38-4369-94AF-DAD013F4BD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1875" y="3070806"/>
            <a:ext cx="2249615" cy="226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
            <a:extLst>
              <a:ext uri="{FF2B5EF4-FFF2-40B4-BE49-F238E27FC236}">
                <a16:creationId xmlns:a16="http://schemas.microsoft.com/office/drawing/2014/main" id="{C40FFDE0-DBFC-4745-A2B3-84C576541C1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8059" y="3070806"/>
            <a:ext cx="2215381" cy="226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a:extLst>
              <a:ext uri="{FF2B5EF4-FFF2-40B4-BE49-F238E27FC236}">
                <a16:creationId xmlns:a16="http://schemas.microsoft.com/office/drawing/2014/main" id="{221071AD-62A2-4FDF-8A2C-B62CDFB9675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10009" y="3070806"/>
            <a:ext cx="2227162" cy="226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34011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27981" y="3918327"/>
            <a:ext cx="5109091" cy="830997"/>
          </a:xfrm>
          <a:prstGeom prst="rect">
            <a:avLst/>
          </a:prstGeom>
        </p:spPr>
        <p:txBody>
          <a:bodyPr wrap="none">
            <a:spAutoFit/>
          </a:bodyPr>
          <a:lstStyle/>
          <a:p>
            <a:r>
              <a:rPr lang="zh-CN" altLang="zh-CN" sz="4800" b="1" dirty="0"/>
              <a:t>交互式立体化效果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07</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72081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3" y="1073671"/>
            <a:ext cx="8088949" cy="2958630"/>
          </a:xfrm>
          <a:prstGeom prst="rect">
            <a:avLst/>
          </a:prstGeom>
          <a:noFill/>
        </p:spPr>
        <p:txBody>
          <a:bodyPr wrap="square" rtlCol="0">
            <a:spAutoFit/>
          </a:bodyPr>
          <a:lstStyle/>
          <a:p>
            <a:pPr indent="457200">
              <a:lnSpc>
                <a:spcPct val="150000"/>
              </a:lnSpc>
            </a:pPr>
            <a:r>
              <a:rPr lang="zh-CN" altLang="zh-CN" dirty="0"/>
              <a:t>交互立体化效果是对平面的矢量图形进行立体化处理，使其形成立体效果。同时，还可调整制作出的立体图形的填充色、旋转透视角度和光照效果等，从而让平面的矢量图形呈现出丰富的三维立体效果。本小节将针对交互式立体化效果进行介绍。</a:t>
            </a:r>
          </a:p>
          <a:p>
            <a:pPr indent="457200" fontAlgn="auto">
              <a:lnSpc>
                <a:spcPct val="150000"/>
              </a:lnSpc>
            </a:pPr>
            <a:r>
              <a:rPr lang="en-US" altLang="zh-CN" b="1" dirty="0"/>
              <a:t>6.7.1 </a:t>
            </a:r>
            <a:r>
              <a:rPr lang="zh-CN" altLang="zh-CN" b="1" dirty="0"/>
              <a:t>认识交互式立体化工具</a:t>
            </a:r>
          </a:p>
          <a:p>
            <a:pPr indent="457200">
              <a:lnSpc>
                <a:spcPct val="150000"/>
              </a:lnSpc>
            </a:pPr>
            <a:r>
              <a:rPr lang="zh-CN" altLang="zh-CN" dirty="0"/>
              <a:t>交互式立体化工具可以帮助用户制作交互式立体化效果。选择</a:t>
            </a:r>
            <a:r>
              <a:rPr lang="en-US" altLang="zh-CN" dirty="0"/>
              <a:t>“</a:t>
            </a:r>
            <a:r>
              <a:rPr lang="zh-CN" altLang="zh-CN" dirty="0"/>
              <a:t>交互式封套工具</a:t>
            </a:r>
            <a:r>
              <a:rPr lang="en-US" altLang="zh-CN" dirty="0"/>
              <a:t>”</a:t>
            </a:r>
            <a:r>
              <a:rPr lang="zh-CN" altLang="zh-CN" dirty="0"/>
              <a:t>将会显示出该工具的属性栏。</a:t>
            </a:r>
          </a:p>
        </p:txBody>
      </p:sp>
      <p:pic>
        <p:nvPicPr>
          <p:cNvPr id="16386" name="图片 1">
            <a:extLst>
              <a:ext uri="{FF2B5EF4-FFF2-40B4-BE49-F238E27FC236}">
                <a16:creationId xmlns:a16="http://schemas.microsoft.com/office/drawing/2014/main" id="{AD965325-5B6F-4680-B91A-3C51202353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4968" y="4420227"/>
            <a:ext cx="8802061" cy="331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3489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5380" y="1129091"/>
            <a:ext cx="8088949" cy="1712135"/>
          </a:xfrm>
          <a:prstGeom prst="rect">
            <a:avLst/>
          </a:prstGeom>
          <a:noFill/>
        </p:spPr>
        <p:txBody>
          <a:bodyPr wrap="square" rtlCol="0">
            <a:spAutoFit/>
          </a:bodyPr>
          <a:lstStyle/>
          <a:p>
            <a:pPr indent="457200" fontAlgn="auto">
              <a:lnSpc>
                <a:spcPct val="150000"/>
              </a:lnSpc>
            </a:pPr>
            <a:r>
              <a:rPr lang="en-US" altLang="zh-CN" b="1" dirty="0"/>
              <a:t>6.7.2 </a:t>
            </a:r>
            <a:r>
              <a:rPr lang="zh-CN" altLang="zh-CN" b="1" dirty="0"/>
              <a:t>设置立体化类型</a:t>
            </a:r>
          </a:p>
          <a:p>
            <a:pPr indent="457200">
              <a:lnSpc>
                <a:spcPct val="150000"/>
              </a:lnSpc>
            </a:pPr>
            <a:r>
              <a:rPr lang="zh-CN" altLang="zh-CN" dirty="0"/>
              <a:t>设置立体化类型即设置立体化的样式，是指同步调整图形对象的立体化方向和角度。可在属性栏的“立体化类型”下拉列表框中进行选择，同时还可结合“深度”数值框，对调整后图形对象的透视景深效果进行调整。</a:t>
            </a:r>
          </a:p>
        </p:txBody>
      </p:sp>
      <p:pic>
        <p:nvPicPr>
          <p:cNvPr id="17410" name="图片 1">
            <a:extLst>
              <a:ext uri="{FF2B5EF4-FFF2-40B4-BE49-F238E27FC236}">
                <a16:creationId xmlns:a16="http://schemas.microsoft.com/office/drawing/2014/main" id="{8A0C8B3F-C738-411E-8FDB-D36BAB4545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71048" y="3208428"/>
            <a:ext cx="1928288" cy="189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a:extLst>
              <a:ext uri="{FF2B5EF4-FFF2-40B4-BE49-F238E27FC236}">
                <a16:creationId xmlns:a16="http://schemas.microsoft.com/office/drawing/2014/main" id="{F600B388-009B-4747-93EC-4D78F6A90C2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4622" y="3208429"/>
            <a:ext cx="2347752" cy="1894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
            <a:extLst>
              <a:ext uri="{FF2B5EF4-FFF2-40B4-BE49-F238E27FC236}">
                <a16:creationId xmlns:a16="http://schemas.microsoft.com/office/drawing/2014/main" id="{B25DDDD6-2A99-4279-878B-BD35FCE0BD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9950" y="3208428"/>
            <a:ext cx="2347752" cy="191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3297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384437" y="889248"/>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33737" y="101858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13609" y="1833829"/>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08449" y="283086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73310" y="196516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18214" y="297744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a:extLst>
              <a:ext uri="{FF2B5EF4-FFF2-40B4-BE49-F238E27FC236}">
                <a16:creationId xmlns:a16="http://schemas.microsoft.com/office/drawing/2014/main" id="{05B6A5CE-6A84-4F53-8C7A-8BA37259B15A}"/>
              </a:ext>
            </a:extLst>
          </p:cNvPr>
          <p:cNvSpPr txBox="1"/>
          <p:nvPr/>
        </p:nvSpPr>
        <p:spPr>
          <a:xfrm>
            <a:off x="8420156" y="871022"/>
            <a:ext cx="2492990" cy="400110"/>
          </a:xfrm>
          <a:prstGeom prst="rect">
            <a:avLst/>
          </a:prstGeom>
          <a:noFill/>
        </p:spPr>
        <p:txBody>
          <a:bodyPr wrap="none" rtlCol="0">
            <a:spAutoFit/>
          </a:bodyPr>
          <a:lstStyle/>
          <a:p>
            <a:r>
              <a:rPr lang="zh-CN" altLang="zh-CN" sz="2000" b="1" dirty="0"/>
              <a:t>认识交互式特效工具</a:t>
            </a:r>
          </a:p>
        </p:txBody>
      </p:sp>
      <p:sp>
        <p:nvSpPr>
          <p:cNvPr id="11" name="文本框 10">
            <a:hlinkClick r:id="rId3" action="ppaction://hlinksldjump"/>
            <a:extLst>
              <a:ext uri="{FF2B5EF4-FFF2-40B4-BE49-F238E27FC236}">
                <a16:creationId xmlns:a16="http://schemas.microsoft.com/office/drawing/2014/main" id="{9ABC2E97-B359-4AB2-848B-D2653B68151A}"/>
              </a:ext>
            </a:extLst>
          </p:cNvPr>
          <p:cNvSpPr txBox="1"/>
          <p:nvPr/>
        </p:nvSpPr>
        <p:spPr>
          <a:xfrm>
            <a:off x="8420156" y="1823762"/>
            <a:ext cx="2243155" cy="400110"/>
          </a:xfrm>
          <a:prstGeom prst="rect">
            <a:avLst/>
          </a:prstGeom>
          <a:noFill/>
        </p:spPr>
        <p:txBody>
          <a:bodyPr wrap="square" rtlCol="0">
            <a:spAutoFit/>
          </a:bodyPr>
          <a:lstStyle/>
          <a:p>
            <a:r>
              <a:rPr lang="zh-CN" altLang="zh-CN" sz="2000" b="1" dirty="0"/>
              <a:t>交互式阴影效果</a:t>
            </a:r>
          </a:p>
        </p:txBody>
      </p:sp>
      <p:sp>
        <p:nvSpPr>
          <p:cNvPr id="12" name="文本框 11">
            <a:hlinkClick r:id="rId4" action="ppaction://hlinksldjump"/>
            <a:extLst>
              <a:ext uri="{FF2B5EF4-FFF2-40B4-BE49-F238E27FC236}">
                <a16:creationId xmlns:a16="http://schemas.microsoft.com/office/drawing/2014/main" id="{434003EC-243D-457F-A944-3C9706F6BB77}"/>
              </a:ext>
            </a:extLst>
          </p:cNvPr>
          <p:cNvSpPr txBox="1"/>
          <p:nvPr/>
        </p:nvSpPr>
        <p:spPr>
          <a:xfrm>
            <a:off x="8449536" y="2811975"/>
            <a:ext cx="2420243" cy="400110"/>
          </a:xfrm>
          <a:prstGeom prst="rect">
            <a:avLst/>
          </a:prstGeom>
          <a:noFill/>
        </p:spPr>
        <p:txBody>
          <a:bodyPr wrap="square" rtlCol="0">
            <a:spAutoFit/>
          </a:bodyPr>
          <a:lstStyle/>
          <a:p>
            <a:r>
              <a:rPr lang="zh-CN" altLang="zh-CN" sz="2000" b="1" dirty="0"/>
              <a:t>交互式轮廓图效果</a:t>
            </a:r>
            <a:endParaRPr lang="zh-CN" altLang="zh-CN" sz="3200" b="1"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17257" y="3791575"/>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57928" y="392301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5" action="ppaction://hlinksldjump"/>
            <a:extLst>
              <a:ext uri="{FF2B5EF4-FFF2-40B4-BE49-F238E27FC236}">
                <a16:creationId xmlns:a16="http://schemas.microsoft.com/office/drawing/2014/main" id="{DF341E03-D69B-46BC-B87C-62A481BAD830}"/>
              </a:ext>
            </a:extLst>
          </p:cNvPr>
          <p:cNvSpPr txBox="1"/>
          <p:nvPr/>
        </p:nvSpPr>
        <p:spPr>
          <a:xfrm>
            <a:off x="8449535" y="3791575"/>
            <a:ext cx="1996791" cy="400110"/>
          </a:xfrm>
          <a:prstGeom prst="rect">
            <a:avLst/>
          </a:prstGeom>
          <a:noFill/>
        </p:spPr>
        <p:txBody>
          <a:bodyPr wrap="square" rtlCol="0">
            <a:spAutoFit/>
          </a:bodyPr>
          <a:lstStyle/>
          <a:p>
            <a:r>
              <a:rPr lang="zh-CN" altLang="zh-CN" sz="2000" b="1" dirty="0"/>
              <a:t>交互式调和效果</a:t>
            </a:r>
            <a:endParaRPr lang="zh-CN" altLang="zh-CN" sz="3600" b="1" dirty="0"/>
          </a:p>
        </p:txBody>
      </p:sp>
      <p:sp>
        <p:nvSpPr>
          <p:cNvPr id="17" name="文本框 16">
            <a:hlinkClick r:id="rId6" action="ppaction://hlinksldjump"/>
            <a:extLst>
              <a:ext uri="{FF2B5EF4-FFF2-40B4-BE49-F238E27FC236}">
                <a16:creationId xmlns:a16="http://schemas.microsoft.com/office/drawing/2014/main" id="{5637B265-5E42-43BD-9FC4-B6E8F6861A42}"/>
              </a:ext>
            </a:extLst>
          </p:cNvPr>
          <p:cNvSpPr txBox="1"/>
          <p:nvPr/>
        </p:nvSpPr>
        <p:spPr>
          <a:xfrm>
            <a:off x="8585877" y="4858444"/>
            <a:ext cx="2420243" cy="400110"/>
          </a:xfrm>
          <a:prstGeom prst="rect">
            <a:avLst/>
          </a:prstGeom>
          <a:noFill/>
        </p:spPr>
        <p:txBody>
          <a:bodyPr wrap="square" rtlCol="0">
            <a:spAutoFit/>
          </a:bodyPr>
          <a:lstStyle/>
          <a:p>
            <a:r>
              <a:rPr lang="zh-CN" altLang="zh-CN" sz="2000" b="1" dirty="0"/>
              <a:t>交互式变形效果</a:t>
            </a:r>
          </a:p>
        </p:txBody>
      </p:sp>
      <p:cxnSp>
        <p:nvCxnSpPr>
          <p:cNvPr id="18" name="直接连接符 17">
            <a:extLst>
              <a:ext uri="{FF2B5EF4-FFF2-40B4-BE49-F238E27FC236}">
                <a16:creationId xmlns:a16="http://schemas.microsoft.com/office/drawing/2014/main" id="{B9C52A29-E8BF-4D87-BF65-D9540C87CB2B}"/>
              </a:ext>
            </a:extLst>
          </p:cNvPr>
          <p:cNvCxnSpPr/>
          <p:nvPr/>
        </p:nvCxnSpPr>
        <p:spPr>
          <a:xfrm flipH="1">
            <a:off x="7563117" y="505849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712FE1A1-66D5-4019-AA0A-3FD4E7F16CE1}"/>
              </a:ext>
            </a:extLst>
          </p:cNvPr>
          <p:cNvSpPr txBox="1"/>
          <p:nvPr/>
        </p:nvSpPr>
        <p:spPr>
          <a:xfrm>
            <a:off x="7346326" y="4528887"/>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1627855"/>
            <a:ext cx="8088949" cy="2543132"/>
          </a:xfrm>
          <a:prstGeom prst="rect">
            <a:avLst/>
          </a:prstGeom>
          <a:noFill/>
        </p:spPr>
        <p:txBody>
          <a:bodyPr wrap="square" rtlCol="0">
            <a:spAutoFit/>
          </a:bodyPr>
          <a:lstStyle/>
          <a:p>
            <a:pPr indent="457200" fontAlgn="auto">
              <a:lnSpc>
                <a:spcPct val="150000"/>
              </a:lnSpc>
            </a:pPr>
            <a:r>
              <a:rPr lang="en-US" altLang="zh-CN" b="1" dirty="0"/>
              <a:t>6.7.3 </a:t>
            </a:r>
            <a:r>
              <a:rPr lang="zh-CN" altLang="zh-CN" b="1" dirty="0"/>
              <a:t>调整立体化对象</a:t>
            </a:r>
          </a:p>
          <a:p>
            <a:pPr indent="457200">
              <a:lnSpc>
                <a:spcPct val="150000"/>
              </a:lnSpc>
            </a:pPr>
            <a:r>
              <a:rPr lang="zh-CN" altLang="zh-CN" dirty="0"/>
              <a:t>为对象添加立体化效果后，还可以对其角度、颜色、光照效果等进行调整，下面将对此进行详细的介绍。</a:t>
            </a:r>
          </a:p>
          <a:p>
            <a:pPr indent="457200">
              <a:lnSpc>
                <a:spcPct val="150000"/>
              </a:lnSpc>
            </a:pPr>
            <a:r>
              <a:rPr lang="en-US" altLang="zh-CN" dirty="0"/>
              <a:t>1.</a:t>
            </a:r>
            <a:r>
              <a:rPr lang="zh-CN" altLang="zh-CN" dirty="0"/>
              <a:t>调整立体化旋转</a:t>
            </a:r>
            <a:endParaRPr lang="en-US" altLang="zh-CN" dirty="0"/>
          </a:p>
          <a:p>
            <a:pPr indent="457200">
              <a:lnSpc>
                <a:spcPct val="150000"/>
              </a:lnSpc>
            </a:pPr>
            <a:r>
              <a:rPr lang="en-US" altLang="zh-CN" dirty="0"/>
              <a:t>2.</a:t>
            </a:r>
            <a:r>
              <a:rPr lang="zh-CN" altLang="zh-CN" dirty="0"/>
              <a:t>调整立体对象的颜色</a:t>
            </a:r>
          </a:p>
          <a:p>
            <a:pPr indent="457200">
              <a:lnSpc>
                <a:spcPct val="150000"/>
              </a:lnSpc>
            </a:pPr>
            <a:r>
              <a:rPr lang="en-US" altLang="zh-CN" dirty="0"/>
              <a:t>3.</a:t>
            </a:r>
            <a:r>
              <a:rPr lang="zh-CN" altLang="zh-CN" dirty="0"/>
              <a:t>调整立体对象的照明效果</a:t>
            </a:r>
          </a:p>
        </p:txBody>
      </p:sp>
    </p:spTree>
    <p:extLst>
      <p:ext uri="{BB962C8B-B14F-4D97-AF65-F5344CB8AC3E}">
        <p14:creationId xmlns:p14="http://schemas.microsoft.com/office/powerpoint/2010/main" val="3426184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14126" y="3918327"/>
            <a:ext cx="5109091" cy="830997"/>
          </a:xfrm>
          <a:prstGeom prst="rect">
            <a:avLst/>
          </a:prstGeom>
        </p:spPr>
        <p:txBody>
          <a:bodyPr wrap="none">
            <a:spAutoFit/>
          </a:bodyPr>
          <a:lstStyle/>
          <a:p>
            <a:r>
              <a:rPr lang="zh-CN" altLang="zh-CN" sz="4800" b="1" dirty="0"/>
              <a:t>交互式块阴影效果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08</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6006092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1481478"/>
            <a:ext cx="8088949" cy="2127634"/>
          </a:xfrm>
          <a:prstGeom prst="rect">
            <a:avLst/>
          </a:prstGeom>
          <a:noFill/>
        </p:spPr>
        <p:txBody>
          <a:bodyPr wrap="square" rtlCol="0">
            <a:spAutoFit/>
          </a:bodyPr>
          <a:lstStyle/>
          <a:p>
            <a:pPr indent="457200">
              <a:lnSpc>
                <a:spcPct val="150000"/>
              </a:lnSpc>
            </a:pPr>
            <a:r>
              <a:rPr lang="zh-CN" altLang="zh-CN" dirty="0"/>
              <a:t>块阴影由简单的线条构成，是矢量阴影，有明显边界，常用于制作屏幕打印和标牌。本小节将针对交互式块阴影效果进行介绍。</a:t>
            </a:r>
          </a:p>
          <a:p>
            <a:pPr indent="457200" fontAlgn="auto">
              <a:lnSpc>
                <a:spcPct val="150000"/>
              </a:lnSpc>
            </a:pPr>
            <a:r>
              <a:rPr lang="en-US" altLang="zh-CN" b="1" dirty="0"/>
              <a:t>6.8.1 </a:t>
            </a:r>
            <a:r>
              <a:rPr lang="zh-CN" altLang="zh-CN" b="1" dirty="0"/>
              <a:t>认识块阴影工具</a:t>
            </a:r>
          </a:p>
          <a:p>
            <a:pPr indent="457200">
              <a:lnSpc>
                <a:spcPct val="150000"/>
              </a:lnSpc>
            </a:pPr>
            <a:r>
              <a:rPr lang="zh-CN" altLang="zh-CN" dirty="0"/>
              <a:t>交互式块阴影工具可以将矢量阴影应用于对象和文本。选择</a:t>
            </a:r>
            <a:r>
              <a:rPr lang="en-US" altLang="zh-CN" dirty="0"/>
              <a:t>“</a:t>
            </a:r>
            <a:r>
              <a:rPr lang="zh-CN" altLang="zh-CN" dirty="0"/>
              <a:t>交互式块阴影工具</a:t>
            </a:r>
            <a:r>
              <a:rPr lang="en-US" altLang="zh-CN" dirty="0"/>
              <a:t>”</a:t>
            </a:r>
            <a:r>
              <a:rPr lang="zh-CN" altLang="zh-CN" dirty="0"/>
              <a:t> ，将会显示出该工具的属性栏。</a:t>
            </a:r>
          </a:p>
        </p:txBody>
      </p:sp>
      <p:pic>
        <p:nvPicPr>
          <p:cNvPr id="18434" name="图片 1">
            <a:extLst>
              <a:ext uri="{FF2B5EF4-FFF2-40B4-BE49-F238E27FC236}">
                <a16:creationId xmlns:a16="http://schemas.microsoft.com/office/drawing/2014/main" id="{992351D1-A310-4277-92DD-3AFEC8CF76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1444" y="3953307"/>
            <a:ext cx="7979030" cy="35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232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51525" y="1453767"/>
            <a:ext cx="8088949" cy="1296637"/>
          </a:xfrm>
          <a:prstGeom prst="rect">
            <a:avLst/>
          </a:prstGeom>
          <a:noFill/>
        </p:spPr>
        <p:txBody>
          <a:bodyPr wrap="square" rtlCol="0">
            <a:spAutoFit/>
          </a:bodyPr>
          <a:lstStyle/>
          <a:p>
            <a:pPr indent="457200" fontAlgn="auto">
              <a:lnSpc>
                <a:spcPct val="150000"/>
              </a:lnSpc>
            </a:pPr>
            <a:r>
              <a:rPr lang="en-US" altLang="zh-CN" b="1" dirty="0"/>
              <a:t>6.8.2 </a:t>
            </a:r>
            <a:r>
              <a:rPr lang="zh-CN" altLang="zh-CN" b="1" dirty="0"/>
              <a:t>调整块阴影颜色</a:t>
            </a:r>
          </a:p>
          <a:p>
            <a:pPr indent="457200">
              <a:lnSpc>
                <a:spcPct val="150000"/>
              </a:lnSpc>
            </a:pPr>
            <a:r>
              <a:rPr lang="zh-CN" altLang="zh-CN" dirty="0"/>
              <a:t>选中添加块阴影的对象，单击属性栏中的“块阴影颜色”下拉列表框，在打开的选项面板中选择合适的颜色，即可调整块阴影颜色。</a:t>
            </a:r>
          </a:p>
        </p:txBody>
      </p:sp>
      <p:pic>
        <p:nvPicPr>
          <p:cNvPr id="19458" name="图片 1">
            <a:extLst>
              <a:ext uri="{FF2B5EF4-FFF2-40B4-BE49-F238E27FC236}">
                <a16:creationId xmlns:a16="http://schemas.microsoft.com/office/drawing/2014/main" id="{3E494202-AF7F-4160-95DE-04738809B2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7964" y="2995757"/>
            <a:ext cx="2961426"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a:extLst>
              <a:ext uri="{FF2B5EF4-FFF2-40B4-BE49-F238E27FC236}">
                <a16:creationId xmlns:a16="http://schemas.microsoft.com/office/drawing/2014/main" id="{C6E03BDF-3FBD-4FE2-A9F5-9B0C505A2E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5385" y="2995757"/>
            <a:ext cx="2824739" cy="2010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94689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4883398" y="3918327"/>
            <a:ext cx="3262432" cy="830997"/>
          </a:xfrm>
          <a:prstGeom prst="rect">
            <a:avLst/>
          </a:prstGeom>
        </p:spPr>
        <p:txBody>
          <a:bodyPr wrap="none">
            <a:spAutoFit/>
          </a:bodyPr>
          <a:lstStyle/>
          <a:p>
            <a:r>
              <a:rPr lang="zh-CN" altLang="zh-CN" sz="4800" b="1" dirty="0"/>
              <a:t>透明度工具</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09</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890144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48507" y="908455"/>
            <a:ext cx="8088949" cy="4620624"/>
          </a:xfrm>
          <a:prstGeom prst="rect">
            <a:avLst/>
          </a:prstGeom>
          <a:noFill/>
        </p:spPr>
        <p:txBody>
          <a:bodyPr wrap="square" rtlCol="0">
            <a:spAutoFit/>
          </a:bodyPr>
          <a:lstStyle/>
          <a:p>
            <a:pPr indent="457200">
              <a:lnSpc>
                <a:spcPct val="150000"/>
              </a:lnSpc>
            </a:pPr>
            <a:r>
              <a:rPr lang="zh-CN" altLang="zh-CN" dirty="0"/>
              <a:t>交互式透明效果既可以运用在矢量图形上，也可以运用在位图图像上。下面将针对交互式透明度效果进行介绍。</a:t>
            </a:r>
            <a:endParaRPr lang="en-US" altLang="zh-CN" dirty="0"/>
          </a:p>
          <a:p>
            <a:pPr indent="457200">
              <a:lnSpc>
                <a:spcPct val="150000"/>
              </a:lnSpc>
            </a:pPr>
            <a:r>
              <a:rPr lang="en-US" altLang="zh-CN" b="1" dirty="0"/>
              <a:t>6.9.1 </a:t>
            </a:r>
            <a:r>
              <a:rPr lang="zh-CN" altLang="zh-CN" b="1" dirty="0"/>
              <a:t>透明度方式</a:t>
            </a:r>
          </a:p>
          <a:p>
            <a:pPr indent="457200">
              <a:lnSpc>
                <a:spcPct val="150000"/>
              </a:lnSpc>
            </a:pPr>
            <a:r>
              <a:rPr lang="zh-CN" altLang="zh-CN" dirty="0"/>
              <a:t>交互式透明工具可快速赋予矢量图形或位图图像透明效果。选择</a:t>
            </a:r>
            <a:r>
              <a:rPr lang="en-US" altLang="zh-CN" dirty="0"/>
              <a:t>“</a:t>
            </a:r>
            <a:r>
              <a:rPr lang="zh-CN" altLang="zh-CN" dirty="0"/>
              <a:t>交互式透明工具</a:t>
            </a:r>
            <a:r>
              <a:rPr lang="en-US" altLang="zh-CN" dirty="0"/>
              <a:t>”</a:t>
            </a:r>
            <a:r>
              <a:rPr lang="zh-CN" altLang="zh-CN" dirty="0"/>
              <a:t> ，将会显示出该工具的属性栏，在其属性栏中包含</a:t>
            </a:r>
            <a:r>
              <a:rPr lang="en-US" altLang="zh-CN" dirty="0"/>
              <a:t>6</a:t>
            </a:r>
            <a:r>
              <a:rPr lang="zh-CN" altLang="zh-CN" dirty="0"/>
              <a:t>种透明度方式，</a:t>
            </a:r>
            <a:endParaRPr lang="en-US" altLang="zh-CN" dirty="0"/>
          </a:p>
          <a:p>
            <a:pPr marL="285750" indent="457200">
              <a:lnSpc>
                <a:spcPct val="150000"/>
              </a:lnSpc>
              <a:buFont typeface="Wingdings" panose="05000000000000000000" pitchFamily="2" charset="2"/>
              <a:buChar char="l"/>
            </a:pPr>
            <a:r>
              <a:rPr lang="zh-CN" altLang="zh-CN" dirty="0"/>
              <a:t>无透明度</a:t>
            </a:r>
            <a:endParaRPr lang="en-US" altLang="zh-CN" dirty="0"/>
          </a:p>
          <a:p>
            <a:pPr marL="285750" indent="457200">
              <a:lnSpc>
                <a:spcPct val="150000"/>
              </a:lnSpc>
              <a:buFont typeface="Wingdings" panose="05000000000000000000" pitchFamily="2" charset="2"/>
              <a:buChar char="l"/>
            </a:pPr>
            <a:r>
              <a:rPr lang="zh-CN" altLang="zh-CN" dirty="0"/>
              <a:t>均匀透明度</a:t>
            </a:r>
            <a:endParaRPr lang="en-US" altLang="zh-CN" dirty="0"/>
          </a:p>
          <a:p>
            <a:pPr marL="285750" indent="457200">
              <a:lnSpc>
                <a:spcPct val="150000"/>
              </a:lnSpc>
              <a:buFont typeface="Wingdings" panose="05000000000000000000" pitchFamily="2" charset="2"/>
              <a:buChar char="l"/>
            </a:pPr>
            <a:r>
              <a:rPr lang="zh-CN" altLang="zh-CN" dirty="0"/>
              <a:t>渐变透明度</a:t>
            </a:r>
            <a:endParaRPr lang="en-US" altLang="zh-CN" dirty="0"/>
          </a:p>
          <a:p>
            <a:pPr marL="285750" indent="457200">
              <a:lnSpc>
                <a:spcPct val="150000"/>
              </a:lnSpc>
              <a:buFont typeface="Wingdings" panose="05000000000000000000" pitchFamily="2" charset="2"/>
              <a:buChar char="l"/>
            </a:pPr>
            <a:r>
              <a:rPr lang="zh-CN" altLang="zh-CN" dirty="0"/>
              <a:t>向量样式透明度</a:t>
            </a:r>
            <a:endParaRPr lang="en-US" altLang="zh-CN" dirty="0"/>
          </a:p>
          <a:p>
            <a:pPr marL="285750" indent="457200">
              <a:lnSpc>
                <a:spcPct val="150000"/>
              </a:lnSpc>
              <a:buFont typeface="Wingdings" panose="05000000000000000000" pitchFamily="2" charset="2"/>
              <a:buChar char="l"/>
            </a:pPr>
            <a:r>
              <a:rPr lang="zh-CN" altLang="zh-CN" dirty="0"/>
              <a:t>位图图样透明度</a:t>
            </a:r>
            <a:endParaRPr lang="en-US" altLang="zh-CN" dirty="0"/>
          </a:p>
          <a:p>
            <a:pPr marL="285750" indent="457200">
              <a:lnSpc>
                <a:spcPct val="150000"/>
              </a:lnSpc>
              <a:buFont typeface="Wingdings" panose="05000000000000000000" pitchFamily="2" charset="2"/>
              <a:buChar char="l"/>
            </a:pPr>
            <a:r>
              <a:rPr lang="zh-CN" altLang="zh-CN" dirty="0"/>
              <a:t>双色图样透明度</a:t>
            </a:r>
          </a:p>
        </p:txBody>
      </p:sp>
    </p:spTree>
    <p:extLst>
      <p:ext uri="{BB962C8B-B14F-4D97-AF65-F5344CB8AC3E}">
        <p14:creationId xmlns:p14="http://schemas.microsoft.com/office/powerpoint/2010/main" val="637488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09436" y="1212217"/>
            <a:ext cx="8367093" cy="3844693"/>
          </a:xfrm>
          <a:prstGeom prst="rect">
            <a:avLst/>
          </a:prstGeom>
          <a:noFill/>
        </p:spPr>
        <p:txBody>
          <a:bodyPr wrap="square" rtlCol="0">
            <a:spAutoFit/>
          </a:bodyPr>
          <a:lstStyle/>
          <a:p>
            <a:pPr indent="457200" fontAlgn="auto">
              <a:lnSpc>
                <a:spcPct val="150000"/>
              </a:lnSpc>
            </a:pPr>
            <a:r>
              <a:rPr lang="en-US" altLang="zh-CN" b="1" dirty="0"/>
              <a:t>6.9.2 </a:t>
            </a:r>
            <a:r>
              <a:rPr lang="zh-CN" altLang="zh-CN" b="1" dirty="0"/>
              <a:t>调整透明对象</a:t>
            </a:r>
          </a:p>
          <a:p>
            <a:pPr indent="457200">
              <a:lnSpc>
                <a:spcPct val="150000"/>
              </a:lnSpc>
            </a:pPr>
            <a:r>
              <a:rPr lang="zh-CN" altLang="zh-CN" dirty="0"/>
              <a:t>为对象添加透明度效果后，还可在属性栏中对透明度的类型、颜色等进行调整。下面将对此进行介绍。</a:t>
            </a:r>
          </a:p>
          <a:p>
            <a:pPr indent="457200">
              <a:lnSpc>
                <a:spcPct val="150000"/>
              </a:lnSpc>
            </a:pPr>
            <a:r>
              <a:rPr lang="en-US" altLang="zh-CN" dirty="0"/>
              <a:t>1.</a:t>
            </a:r>
            <a:r>
              <a:rPr lang="zh-CN" altLang="zh-CN" dirty="0"/>
              <a:t>调整对象透明度类型</a:t>
            </a:r>
            <a:endParaRPr lang="en-US" altLang="zh-CN" dirty="0"/>
          </a:p>
          <a:p>
            <a:pPr indent="457200">
              <a:lnSpc>
                <a:spcPct val="150000"/>
              </a:lnSpc>
            </a:pPr>
            <a:r>
              <a:rPr lang="zh-CN" altLang="zh-CN" dirty="0"/>
              <a:t>调整对象透明度类型是指通过设置对象的透明状态以调整其透明效果。</a:t>
            </a:r>
          </a:p>
          <a:p>
            <a:pPr indent="457200">
              <a:lnSpc>
                <a:spcPct val="150000"/>
              </a:lnSpc>
            </a:pPr>
            <a:r>
              <a:rPr lang="en-US" altLang="zh-CN" dirty="0"/>
              <a:t>2.</a:t>
            </a:r>
            <a:r>
              <a:rPr lang="zh-CN" altLang="zh-CN" dirty="0"/>
              <a:t>调整透明对象的颜色</a:t>
            </a:r>
          </a:p>
          <a:p>
            <a:pPr indent="457200">
              <a:lnSpc>
                <a:spcPct val="150000"/>
              </a:lnSpc>
            </a:pPr>
            <a:r>
              <a:rPr lang="zh-CN" altLang="zh-CN" dirty="0"/>
              <a:t>要调整透明对象的颜色，可直接调整图形对象的填充色和背景色进行色彩的调整，也可在该工具属性栏中的</a:t>
            </a:r>
            <a:r>
              <a:rPr lang="en-US" altLang="zh-CN" dirty="0"/>
              <a:t>“</a:t>
            </a:r>
            <a:r>
              <a:rPr lang="zh-CN" altLang="zh-CN" dirty="0"/>
              <a:t>合并模式</a:t>
            </a:r>
            <a:r>
              <a:rPr lang="en-US" altLang="zh-CN" dirty="0"/>
              <a:t>”</a:t>
            </a:r>
            <a:r>
              <a:rPr lang="zh-CN" altLang="zh-CN" dirty="0"/>
              <a:t>下拉列表框中设置相应的选项，从而调整图形对象与背景颜色的混合关系，呈现新的颜色效果。</a:t>
            </a:r>
          </a:p>
        </p:txBody>
      </p:sp>
    </p:spTree>
    <p:extLst>
      <p:ext uri="{BB962C8B-B14F-4D97-AF65-F5344CB8AC3E}">
        <p14:creationId xmlns:p14="http://schemas.microsoft.com/office/powerpoint/2010/main" val="2436835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918853"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146634" y="3918327"/>
            <a:ext cx="2646878" cy="830997"/>
          </a:xfrm>
          <a:prstGeom prst="rect">
            <a:avLst/>
          </a:prstGeom>
        </p:spPr>
        <p:txBody>
          <a:bodyPr wrap="none">
            <a:spAutoFit/>
          </a:bodyPr>
          <a:lstStyle/>
          <a:p>
            <a:r>
              <a:rPr lang="zh-CN" altLang="zh-CN" sz="4800" b="1" dirty="0"/>
              <a:t>其他效果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23148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10</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28667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80493" y="1380128"/>
            <a:ext cx="5111802" cy="3789627"/>
          </a:xfrm>
          <a:prstGeom prst="rect">
            <a:avLst/>
          </a:prstGeom>
          <a:noFill/>
        </p:spPr>
        <p:txBody>
          <a:bodyPr wrap="square" rtlCol="0">
            <a:spAutoFit/>
          </a:bodyPr>
          <a:lstStyle/>
          <a:p>
            <a:pPr indent="457200">
              <a:lnSpc>
                <a:spcPct val="150000"/>
              </a:lnSpc>
            </a:pPr>
            <a:r>
              <a:rPr lang="zh-CN" altLang="zh-CN" dirty="0"/>
              <a:t>在</a:t>
            </a:r>
            <a:r>
              <a:rPr lang="en-US" altLang="zh-CN" dirty="0"/>
              <a:t>CorelDRAW</a:t>
            </a:r>
            <a:r>
              <a:rPr lang="zh-CN" altLang="zh-CN" dirty="0"/>
              <a:t>软件中，除了使用工具箱中的交互式特效工具为图形对象添加效果外，还可以通过执行“斜角”、“透镜”泊坞窗和“添加透视”命令添加和制作特殊效果。下面将对这些特殊效果进行介绍。</a:t>
            </a:r>
          </a:p>
          <a:p>
            <a:pPr indent="457200" fontAlgn="auto">
              <a:lnSpc>
                <a:spcPct val="150000"/>
              </a:lnSpc>
            </a:pPr>
            <a:r>
              <a:rPr lang="en-US" altLang="zh-CN" b="1" dirty="0"/>
              <a:t>6.10.1  </a:t>
            </a:r>
            <a:r>
              <a:rPr lang="zh-CN" altLang="zh-CN" b="1" dirty="0"/>
              <a:t>斜角效果</a:t>
            </a:r>
          </a:p>
          <a:p>
            <a:pPr indent="457200">
              <a:lnSpc>
                <a:spcPct val="150000"/>
              </a:lnSpc>
            </a:pPr>
            <a:r>
              <a:rPr lang="zh-CN" altLang="zh-CN" dirty="0"/>
              <a:t>为图形对象添加斜角效果是指在一定程度上为图形对象添加立体化效果或浮雕效果，同时还可对应用斜角效果后的对象进行拆分。</a:t>
            </a:r>
          </a:p>
        </p:txBody>
      </p:sp>
      <p:pic>
        <p:nvPicPr>
          <p:cNvPr id="20482" name="图片 1">
            <a:extLst>
              <a:ext uri="{FF2B5EF4-FFF2-40B4-BE49-F238E27FC236}">
                <a16:creationId xmlns:a16="http://schemas.microsoft.com/office/drawing/2014/main" id="{C4ED3560-9AB1-459E-97D1-57EE055CA1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6090" y="1487487"/>
            <a:ext cx="2145530" cy="357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4288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957913" y="549274"/>
            <a:ext cx="3570051" cy="2138507"/>
          </a:xfrm>
          <a:prstGeom prst="rect">
            <a:avLst/>
          </a:prstGeom>
          <a:noFill/>
        </p:spPr>
        <p:txBody>
          <a:bodyPr wrap="square" rtlCol="0">
            <a:spAutoFit/>
          </a:bodyPr>
          <a:lstStyle/>
          <a:p>
            <a:pPr indent="457200" fontAlgn="auto">
              <a:lnSpc>
                <a:spcPct val="150000"/>
              </a:lnSpc>
            </a:pPr>
            <a:r>
              <a:rPr lang="en-US" altLang="zh-CN" b="1" dirty="0"/>
              <a:t>6.10.2  </a:t>
            </a:r>
            <a:r>
              <a:rPr lang="zh-CN" altLang="zh-CN" b="1" dirty="0"/>
              <a:t>透镜效果</a:t>
            </a:r>
          </a:p>
          <a:p>
            <a:pPr indent="457200">
              <a:lnSpc>
                <a:spcPct val="150000"/>
              </a:lnSpc>
            </a:pPr>
            <a:r>
              <a:rPr lang="zh-CN" altLang="zh-CN" dirty="0"/>
              <a:t>通过“透镜”泊坞窗，可以为图形对象添加不同类型的透镜效果，在调整对象的显示内容时，也可调整其色调效果。</a:t>
            </a:r>
          </a:p>
        </p:txBody>
      </p:sp>
      <p:pic>
        <p:nvPicPr>
          <p:cNvPr id="21506" name="图片 1">
            <a:extLst>
              <a:ext uri="{FF2B5EF4-FFF2-40B4-BE49-F238E27FC236}">
                <a16:creationId xmlns:a16="http://schemas.microsoft.com/office/drawing/2014/main" id="{5A75326A-6398-4F42-9E73-4B8BA27705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7376" y="2851939"/>
            <a:ext cx="2175411" cy="290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C6395D47-B056-4C9D-9FC8-A6437F319D0C}"/>
              </a:ext>
            </a:extLst>
          </p:cNvPr>
          <p:cNvSpPr txBox="1"/>
          <p:nvPr/>
        </p:nvSpPr>
        <p:spPr>
          <a:xfrm>
            <a:off x="6399016" y="549274"/>
            <a:ext cx="3796145" cy="1724968"/>
          </a:xfrm>
          <a:prstGeom prst="rect">
            <a:avLst/>
          </a:prstGeom>
          <a:noFill/>
        </p:spPr>
        <p:txBody>
          <a:bodyPr wrap="square" rtlCol="0">
            <a:spAutoFit/>
          </a:bodyPr>
          <a:lstStyle/>
          <a:p>
            <a:pPr indent="457200" fontAlgn="auto">
              <a:lnSpc>
                <a:spcPct val="150000"/>
              </a:lnSpc>
            </a:pPr>
            <a:r>
              <a:rPr lang="en-US" altLang="zh-CN" b="1" dirty="0"/>
              <a:t>6.10.3  </a:t>
            </a:r>
            <a:r>
              <a:rPr lang="zh-CN" altLang="zh-CN" b="1" dirty="0"/>
              <a:t>透视点效果</a:t>
            </a:r>
          </a:p>
          <a:p>
            <a:pPr indent="457200">
              <a:lnSpc>
                <a:spcPct val="150000"/>
              </a:lnSpc>
            </a:pPr>
            <a:r>
              <a:rPr lang="zh-CN" altLang="zh-CN" dirty="0"/>
              <a:t>添加透视点可调整图形对象的扭曲度，从而使对象产生近大远小的透视关系。</a:t>
            </a:r>
          </a:p>
        </p:txBody>
      </p:sp>
      <p:pic>
        <p:nvPicPr>
          <p:cNvPr id="21507" name="图片 1">
            <a:extLst>
              <a:ext uri="{FF2B5EF4-FFF2-40B4-BE49-F238E27FC236}">
                <a16:creationId xmlns:a16="http://schemas.microsoft.com/office/drawing/2014/main" id="{8A79C463-255E-4A92-B703-1AC273D32F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1683" y="3170140"/>
            <a:ext cx="2074666" cy="2062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图片 1">
            <a:extLst>
              <a:ext uri="{FF2B5EF4-FFF2-40B4-BE49-F238E27FC236}">
                <a16:creationId xmlns:a16="http://schemas.microsoft.com/office/drawing/2014/main" id="{05FF99EF-FCEF-4A8C-966B-C3A2FECC87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4060" y="3170140"/>
            <a:ext cx="2004329" cy="197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图片 1">
            <a:extLst>
              <a:ext uri="{FF2B5EF4-FFF2-40B4-BE49-F238E27FC236}">
                <a16:creationId xmlns:a16="http://schemas.microsoft.com/office/drawing/2014/main" id="{9970065A-86C0-4579-B04D-B2CD8062A6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1741" y="3170140"/>
            <a:ext cx="1864632" cy="187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4736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hlinkClick r:id="rId2" action="ppaction://hlinksldjump"/>
            <a:extLst>
              <a:ext uri="{FF2B5EF4-FFF2-40B4-BE49-F238E27FC236}">
                <a16:creationId xmlns:a16="http://schemas.microsoft.com/office/drawing/2014/main" id="{E041844E-EFB4-4D04-9AC7-141F20A209E1}"/>
              </a:ext>
            </a:extLst>
          </p:cNvPr>
          <p:cNvSpPr txBox="1"/>
          <p:nvPr/>
        </p:nvSpPr>
        <p:spPr>
          <a:xfrm>
            <a:off x="8585873" y="882170"/>
            <a:ext cx="2420243" cy="400110"/>
          </a:xfrm>
          <a:prstGeom prst="rect">
            <a:avLst/>
          </a:prstGeom>
          <a:noFill/>
        </p:spPr>
        <p:txBody>
          <a:bodyPr wrap="square" rtlCol="0">
            <a:spAutoFit/>
          </a:bodyPr>
          <a:lstStyle/>
          <a:p>
            <a:r>
              <a:rPr lang="zh-CN" altLang="zh-CN" sz="2000" b="1" dirty="0"/>
              <a:t>交互式封套效果</a:t>
            </a:r>
            <a:endParaRPr lang="zh-CN" altLang="zh-CN" sz="2400" b="1" dirty="0"/>
          </a:p>
        </p:txBody>
      </p:sp>
      <p:cxnSp>
        <p:nvCxnSpPr>
          <p:cNvPr id="21" name="直接连接符 20">
            <a:extLst>
              <a:ext uri="{FF2B5EF4-FFF2-40B4-BE49-F238E27FC236}">
                <a16:creationId xmlns:a16="http://schemas.microsoft.com/office/drawing/2014/main" id="{076AB211-C918-4AAC-955E-1CE1301EEE23}"/>
              </a:ext>
            </a:extLst>
          </p:cNvPr>
          <p:cNvCxnSpPr/>
          <p:nvPr/>
        </p:nvCxnSpPr>
        <p:spPr>
          <a:xfrm flipH="1">
            <a:off x="7563113" y="108222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8D5DFA59-9A57-45D4-B2EE-8C91A82F4100}"/>
              </a:ext>
            </a:extLst>
          </p:cNvPr>
          <p:cNvSpPr txBox="1"/>
          <p:nvPr/>
        </p:nvSpPr>
        <p:spPr>
          <a:xfrm>
            <a:off x="7346322" y="55261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
        <p:nvSpPr>
          <p:cNvPr id="23" name="文本框 22">
            <a:hlinkClick r:id="rId2" action="ppaction://hlinksldjump"/>
            <a:extLst>
              <a:ext uri="{FF2B5EF4-FFF2-40B4-BE49-F238E27FC236}">
                <a16:creationId xmlns:a16="http://schemas.microsoft.com/office/drawing/2014/main" id="{989E397B-DCEF-4E24-BB4D-53FD92284120}"/>
              </a:ext>
            </a:extLst>
          </p:cNvPr>
          <p:cNvSpPr txBox="1"/>
          <p:nvPr/>
        </p:nvSpPr>
        <p:spPr>
          <a:xfrm>
            <a:off x="8599728" y="1917774"/>
            <a:ext cx="2420243" cy="400110"/>
          </a:xfrm>
          <a:prstGeom prst="rect">
            <a:avLst/>
          </a:prstGeom>
          <a:noFill/>
        </p:spPr>
        <p:txBody>
          <a:bodyPr wrap="square" rtlCol="0">
            <a:spAutoFit/>
          </a:bodyPr>
          <a:lstStyle/>
          <a:p>
            <a:r>
              <a:rPr lang="zh-CN" altLang="zh-CN" sz="2000" b="1" dirty="0"/>
              <a:t>交互式立体化效果</a:t>
            </a:r>
          </a:p>
        </p:txBody>
      </p:sp>
      <p:cxnSp>
        <p:nvCxnSpPr>
          <p:cNvPr id="24" name="直接连接符 23">
            <a:extLst>
              <a:ext uri="{FF2B5EF4-FFF2-40B4-BE49-F238E27FC236}">
                <a16:creationId xmlns:a16="http://schemas.microsoft.com/office/drawing/2014/main" id="{28920022-DDB5-4400-849D-406BE1205C3B}"/>
              </a:ext>
            </a:extLst>
          </p:cNvPr>
          <p:cNvCxnSpPr/>
          <p:nvPr/>
        </p:nvCxnSpPr>
        <p:spPr>
          <a:xfrm flipH="1">
            <a:off x="7576968" y="211782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379303D5-3534-49E4-BBBF-9E59F33BBEE8}"/>
              </a:ext>
            </a:extLst>
          </p:cNvPr>
          <p:cNvSpPr txBox="1"/>
          <p:nvPr/>
        </p:nvSpPr>
        <p:spPr>
          <a:xfrm>
            <a:off x="7360177" y="1588217"/>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07</a:t>
            </a:r>
            <a:endParaRPr lang="zh-CN" altLang="en-US" sz="6000" dirty="0">
              <a:solidFill>
                <a:srgbClr val="AD6126"/>
              </a:solidFill>
              <a:latin typeface="幼圆" panose="02010509060101010101" pitchFamily="49" charset="-122"/>
              <a:ea typeface="幼圆" panose="02010509060101010101" pitchFamily="49" charset="-122"/>
            </a:endParaRPr>
          </a:p>
        </p:txBody>
      </p:sp>
      <p:sp>
        <p:nvSpPr>
          <p:cNvPr id="26" name="文本框 25">
            <a:hlinkClick r:id="rId2" action="ppaction://hlinksldjump"/>
            <a:extLst>
              <a:ext uri="{FF2B5EF4-FFF2-40B4-BE49-F238E27FC236}">
                <a16:creationId xmlns:a16="http://schemas.microsoft.com/office/drawing/2014/main" id="{5E18139A-5760-4B0D-A1C1-89AAE8E4F8D7}"/>
              </a:ext>
            </a:extLst>
          </p:cNvPr>
          <p:cNvSpPr txBox="1"/>
          <p:nvPr/>
        </p:nvSpPr>
        <p:spPr>
          <a:xfrm>
            <a:off x="8627438" y="2981088"/>
            <a:ext cx="2420243" cy="400110"/>
          </a:xfrm>
          <a:prstGeom prst="rect">
            <a:avLst/>
          </a:prstGeom>
          <a:noFill/>
        </p:spPr>
        <p:txBody>
          <a:bodyPr wrap="square" rtlCol="0">
            <a:spAutoFit/>
          </a:bodyPr>
          <a:lstStyle/>
          <a:p>
            <a:r>
              <a:rPr lang="zh-CN" altLang="zh-CN" sz="2000" b="1" dirty="0"/>
              <a:t>交互式块阴影效果</a:t>
            </a:r>
            <a:endParaRPr lang="zh-CN" altLang="zh-CN" sz="2400" b="1" dirty="0"/>
          </a:p>
        </p:txBody>
      </p:sp>
      <p:cxnSp>
        <p:nvCxnSpPr>
          <p:cNvPr id="27" name="直接连接符 26">
            <a:extLst>
              <a:ext uri="{FF2B5EF4-FFF2-40B4-BE49-F238E27FC236}">
                <a16:creationId xmlns:a16="http://schemas.microsoft.com/office/drawing/2014/main" id="{341C0F8A-CF06-4657-908E-C839B9E30435}"/>
              </a:ext>
            </a:extLst>
          </p:cNvPr>
          <p:cNvCxnSpPr/>
          <p:nvPr/>
        </p:nvCxnSpPr>
        <p:spPr>
          <a:xfrm flipH="1">
            <a:off x="7604678" y="318114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13B15E0B-683B-4CED-83EA-763FCEDC3F33}"/>
              </a:ext>
            </a:extLst>
          </p:cNvPr>
          <p:cNvSpPr txBox="1"/>
          <p:nvPr/>
        </p:nvSpPr>
        <p:spPr>
          <a:xfrm>
            <a:off x="7387887" y="2651531"/>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08</a:t>
            </a:r>
            <a:endParaRPr lang="zh-CN" altLang="en-US" sz="6000" dirty="0">
              <a:solidFill>
                <a:srgbClr val="AD6126"/>
              </a:solidFill>
              <a:latin typeface="幼圆" panose="02010509060101010101" pitchFamily="49" charset="-122"/>
              <a:ea typeface="幼圆" panose="02010509060101010101" pitchFamily="49" charset="-122"/>
            </a:endParaRPr>
          </a:p>
        </p:txBody>
      </p:sp>
      <p:sp>
        <p:nvSpPr>
          <p:cNvPr id="29" name="文本框 28">
            <a:hlinkClick r:id="rId2" action="ppaction://hlinksldjump"/>
            <a:extLst>
              <a:ext uri="{FF2B5EF4-FFF2-40B4-BE49-F238E27FC236}">
                <a16:creationId xmlns:a16="http://schemas.microsoft.com/office/drawing/2014/main" id="{5560AB85-4CB7-460B-A094-CB0BA483933F}"/>
              </a:ext>
            </a:extLst>
          </p:cNvPr>
          <p:cNvSpPr txBox="1"/>
          <p:nvPr/>
        </p:nvSpPr>
        <p:spPr>
          <a:xfrm>
            <a:off x="8628375" y="4020182"/>
            <a:ext cx="2420243" cy="400110"/>
          </a:xfrm>
          <a:prstGeom prst="rect">
            <a:avLst/>
          </a:prstGeom>
          <a:noFill/>
        </p:spPr>
        <p:txBody>
          <a:bodyPr wrap="square" rtlCol="0">
            <a:spAutoFit/>
          </a:bodyPr>
          <a:lstStyle/>
          <a:p>
            <a:r>
              <a:rPr lang="zh-CN" altLang="zh-CN" sz="2000" b="1" dirty="0"/>
              <a:t>透明度工具</a:t>
            </a:r>
            <a:endParaRPr lang="zh-CN" altLang="zh-CN" sz="2800" b="1" dirty="0"/>
          </a:p>
        </p:txBody>
      </p:sp>
      <p:cxnSp>
        <p:nvCxnSpPr>
          <p:cNvPr id="30" name="直接连接符 29">
            <a:extLst>
              <a:ext uri="{FF2B5EF4-FFF2-40B4-BE49-F238E27FC236}">
                <a16:creationId xmlns:a16="http://schemas.microsoft.com/office/drawing/2014/main" id="{BA095415-880A-4BE9-8CD3-3192EC22561A}"/>
              </a:ext>
            </a:extLst>
          </p:cNvPr>
          <p:cNvCxnSpPr/>
          <p:nvPr/>
        </p:nvCxnSpPr>
        <p:spPr>
          <a:xfrm flipH="1">
            <a:off x="7605615" y="422023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E3BD24EB-35A4-4C65-9AC6-30CEA3238B6C}"/>
              </a:ext>
            </a:extLst>
          </p:cNvPr>
          <p:cNvSpPr txBox="1"/>
          <p:nvPr/>
        </p:nvSpPr>
        <p:spPr>
          <a:xfrm>
            <a:off x="7388824" y="3690625"/>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09</a:t>
            </a:r>
            <a:endParaRPr lang="zh-CN" altLang="en-US" sz="6000" dirty="0">
              <a:solidFill>
                <a:srgbClr val="AD6126"/>
              </a:solidFill>
              <a:latin typeface="幼圆" panose="02010509060101010101" pitchFamily="49" charset="-122"/>
              <a:ea typeface="幼圆" panose="02010509060101010101" pitchFamily="49" charset="-122"/>
            </a:endParaRPr>
          </a:p>
        </p:txBody>
      </p:sp>
      <p:sp>
        <p:nvSpPr>
          <p:cNvPr id="34" name="文本框 33">
            <a:hlinkClick r:id="rId2" action="ppaction://hlinksldjump"/>
            <a:extLst>
              <a:ext uri="{FF2B5EF4-FFF2-40B4-BE49-F238E27FC236}">
                <a16:creationId xmlns:a16="http://schemas.microsoft.com/office/drawing/2014/main" id="{305DEDF3-BAE6-4E3E-A979-9143E14935F4}"/>
              </a:ext>
            </a:extLst>
          </p:cNvPr>
          <p:cNvSpPr txBox="1"/>
          <p:nvPr/>
        </p:nvSpPr>
        <p:spPr>
          <a:xfrm>
            <a:off x="8627438" y="5004150"/>
            <a:ext cx="2420243" cy="400110"/>
          </a:xfrm>
          <a:prstGeom prst="rect">
            <a:avLst/>
          </a:prstGeom>
          <a:noFill/>
        </p:spPr>
        <p:txBody>
          <a:bodyPr wrap="square" rtlCol="0">
            <a:spAutoFit/>
          </a:bodyPr>
          <a:lstStyle/>
          <a:p>
            <a:r>
              <a:rPr lang="zh-CN" altLang="zh-CN" sz="2000" b="1" dirty="0"/>
              <a:t>其他效果</a:t>
            </a:r>
          </a:p>
        </p:txBody>
      </p:sp>
      <p:cxnSp>
        <p:nvCxnSpPr>
          <p:cNvPr id="35" name="直接连接符 34">
            <a:extLst>
              <a:ext uri="{FF2B5EF4-FFF2-40B4-BE49-F238E27FC236}">
                <a16:creationId xmlns:a16="http://schemas.microsoft.com/office/drawing/2014/main" id="{6FD4A283-4EB1-4846-9E66-5DCA2A881F40}"/>
              </a:ext>
            </a:extLst>
          </p:cNvPr>
          <p:cNvCxnSpPr/>
          <p:nvPr/>
        </p:nvCxnSpPr>
        <p:spPr>
          <a:xfrm flipH="1">
            <a:off x="7604678" y="520420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36" name="文本框 35">
            <a:extLst>
              <a:ext uri="{FF2B5EF4-FFF2-40B4-BE49-F238E27FC236}">
                <a16:creationId xmlns:a16="http://schemas.microsoft.com/office/drawing/2014/main" id="{75875E02-116F-4BB4-A2CC-57837C77D25D}"/>
              </a:ext>
            </a:extLst>
          </p:cNvPr>
          <p:cNvSpPr txBox="1"/>
          <p:nvPr/>
        </p:nvSpPr>
        <p:spPr>
          <a:xfrm>
            <a:off x="7387887" y="467459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10</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0418186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040809" y="1073671"/>
            <a:ext cx="4110377" cy="523220"/>
          </a:xfrm>
          <a:prstGeom prst="rect">
            <a:avLst/>
          </a:prstGeom>
          <a:noFill/>
        </p:spPr>
        <p:txBody>
          <a:bodyPr wrap="square" rtlCol="0">
            <a:spAutoFit/>
          </a:bodyPr>
          <a:lstStyle/>
          <a:p>
            <a:r>
              <a:rPr lang="zh-CN" altLang="zh-CN" sz="2800" b="1" dirty="0"/>
              <a:t>课堂演练  制作立体按钮</a:t>
            </a:r>
          </a:p>
        </p:txBody>
      </p:sp>
      <p:sp>
        <p:nvSpPr>
          <p:cNvPr id="12" name="文本框 11">
            <a:extLst>
              <a:ext uri="{FF2B5EF4-FFF2-40B4-BE49-F238E27FC236}">
                <a16:creationId xmlns:a16="http://schemas.microsoft.com/office/drawing/2014/main" id="{C56576EE-2598-4A65-BC1C-DAE4AA5747C8}"/>
              </a:ext>
            </a:extLst>
          </p:cNvPr>
          <p:cNvSpPr txBox="1"/>
          <p:nvPr/>
        </p:nvSpPr>
        <p:spPr>
          <a:xfrm>
            <a:off x="3011004" y="1711345"/>
            <a:ext cx="6169989" cy="881139"/>
          </a:xfrm>
          <a:prstGeom prst="rect">
            <a:avLst/>
          </a:prstGeom>
          <a:noFill/>
        </p:spPr>
        <p:txBody>
          <a:bodyPr wrap="square" rtlCol="0">
            <a:spAutoFit/>
          </a:bodyPr>
          <a:lstStyle/>
          <a:p>
            <a:pPr indent="457200">
              <a:lnSpc>
                <a:spcPct val="150000"/>
              </a:lnSpc>
            </a:pPr>
            <a:r>
              <a:rPr lang="zh-CN" altLang="zh-CN" dirty="0"/>
              <a:t>利用“交互式透明工具”、</a:t>
            </a:r>
            <a:r>
              <a:rPr lang="en-US" altLang="zh-CN" dirty="0"/>
              <a:t>“</a:t>
            </a:r>
            <a:r>
              <a:rPr lang="zh-CN" altLang="zh-CN" dirty="0"/>
              <a:t>刻刀工具</a:t>
            </a:r>
            <a:r>
              <a:rPr lang="en-US" altLang="zh-CN" dirty="0"/>
              <a:t>”</a:t>
            </a:r>
            <a:r>
              <a:rPr lang="zh-CN" altLang="zh-CN" dirty="0"/>
              <a:t>、</a:t>
            </a:r>
            <a:r>
              <a:rPr lang="en-US" altLang="zh-CN" dirty="0"/>
              <a:t>“</a:t>
            </a:r>
            <a:r>
              <a:rPr lang="zh-CN" altLang="zh-CN" dirty="0"/>
              <a:t>椭圆形工具</a:t>
            </a:r>
            <a:r>
              <a:rPr lang="en-US" altLang="zh-CN" dirty="0"/>
              <a:t>”</a:t>
            </a:r>
            <a:r>
              <a:rPr lang="zh-CN" altLang="zh-CN" dirty="0"/>
              <a:t>等工具及填充渐变色等操作来制作立体按钮。</a:t>
            </a:r>
          </a:p>
        </p:txBody>
      </p:sp>
      <p:pic>
        <p:nvPicPr>
          <p:cNvPr id="22530" name="图片 1">
            <a:extLst>
              <a:ext uri="{FF2B5EF4-FFF2-40B4-BE49-F238E27FC236}">
                <a16:creationId xmlns:a16="http://schemas.microsoft.com/office/drawing/2014/main" id="{3D2414F1-E831-499E-9BE8-2C64C3164A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1361" y="2719905"/>
            <a:ext cx="2849274" cy="283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7614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23003" y="644890"/>
            <a:ext cx="2745993" cy="857562"/>
          </a:xfrm>
          <a:prstGeom prst="rect">
            <a:avLst/>
          </a:prstGeom>
          <a:noFill/>
        </p:spPr>
        <p:txBody>
          <a:bodyPr wrap="square" rtlCol="0">
            <a:spAutoFit/>
          </a:bodyPr>
          <a:lstStyle/>
          <a:p>
            <a:r>
              <a:rPr lang="zh-CN" altLang="zh-CN" sz="4800" b="1" dirty="0"/>
              <a:t>课后作业</a:t>
            </a:r>
          </a:p>
        </p:txBody>
      </p:sp>
      <p:sp>
        <p:nvSpPr>
          <p:cNvPr id="11" name="文本框 10">
            <a:extLst>
              <a:ext uri="{FF2B5EF4-FFF2-40B4-BE49-F238E27FC236}">
                <a16:creationId xmlns:a16="http://schemas.microsoft.com/office/drawing/2014/main" id="{C0ADE08B-06E6-4304-B5F4-C4373864FDAC}"/>
              </a:ext>
            </a:extLst>
          </p:cNvPr>
          <p:cNvSpPr txBox="1"/>
          <p:nvPr/>
        </p:nvSpPr>
        <p:spPr>
          <a:xfrm>
            <a:off x="3372349" y="1502452"/>
            <a:ext cx="5447300" cy="4205126"/>
          </a:xfrm>
          <a:prstGeom prst="rect">
            <a:avLst/>
          </a:prstGeom>
          <a:noFill/>
        </p:spPr>
        <p:txBody>
          <a:bodyPr wrap="square" rtlCol="0">
            <a:spAutoFit/>
          </a:bodyPr>
          <a:lstStyle/>
          <a:p>
            <a:pPr indent="457200">
              <a:lnSpc>
                <a:spcPct val="150000"/>
              </a:lnSpc>
            </a:pPr>
            <a:r>
              <a:rPr lang="zh-CN" altLang="zh-CN" b="1" dirty="0"/>
              <a:t>一、选择题</a:t>
            </a:r>
          </a:p>
          <a:p>
            <a:pPr indent="457200">
              <a:lnSpc>
                <a:spcPct val="150000"/>
              </a:lnSpc>
            </a:pPr>
            <a:r>
              <a:rPr lang="en-US" altLang="zh-CN" dirty="0"/>
              <a:t>1</a:t>
            </a:r>
            <a:r>
              <a:rPr lang="zh-CN" altLang="zh-CN" dirty="0"/>
              <a:t>．交互式变形工具没有以下哪种类型？（ </a:t>
            </a:r>
            <a:r>
              <a:rPr lang="en-US" altLang="zh-CN" dirty="0"/>
              <a:t>B </a:t>
            </a:r>
            <a:r>
              <a:rPr lang="zh-CN" altLang="zh-CN" dirty="0"/>
              <a:t>）</a:t>
            </a:r>
          </a:p>
          <a:p>
            <a:pPr indent="457200">
              <a:lnSpc>
                <a:spcPct val="150000"/>
              </a:lnSpc>
            </a:pPr>
            <a:r>
              <a:rPr lang="en-US" altLang="zh-CN" dirty="0"/>
              <a:t>A.</a:t>
            </a:r>
            <a:r>
              <a:rPr lang="zh-CN" altLang="zh-CN" dirty="0"/>
              <a:t>推拉 </a:t>
            </a:r>
            <a:r>
              <a:rPr lang="en-US" altLang="zh-CN" dirty="0"/>
              <a:t>               B.</a:t>
            </a:r>
            <a:r>
              <a:rPr lang="zh-CN" altLang="zh-CN" dirty="0"/>
              <a:t>旋转</a:t>
            </a:r>
          </a:p>
          <a:p>
            <a:pPr indent="457200">
              <a:lnSpc>
                <a:spcPct val="150000"/>
              </a:lnSpc>
            </a:pPr>
            <a:r>
              <a:rPr lang="en-US" altLang="zh-CN" dirty="0"/>
              <a:t>C.</a:t>
            </a:r>
            <a:r>
              <a:rPr lang="zh-CN" altLang="zh-CN" dirty="0"/>
              <a:t>拉链 </a:t>
            </a:r>
            <a:r>
              <a:rPr lang="en-US" altLang="zh-CN" dirty="0"/>
              <a:t>               D.</a:t>
            </a:r>
            <a:r>
              <a:rPr lang="zh-CN" altLang="zh-CN" dirty="0"/>
              <a:t>扭曲</a:t>
            </a:r>
          </a:p>
          <a:p>
            <a:pPr indent="457200">
              <a:lnSpc>
                <a:spcPct val="150000"/>
              </a:lnSpc>
            </a:pPr>
            <a:r>
              <a:rPr lang="en-US" altLang="zh-CN" dirty="0"/>
              <a:t>2</a:t>
            </a:r>
            <a:r>
              <a:rPr lang="zh-CN" altLang="zh-CN" dirty="0"/>
              <a:t>．交互式变形工具包括（ </a:t>
            </a:r>
            <a:r>
              <a:rPr lang="en-US" altLang="zh-CN" dirty="0"/>
              <a:t>A </a:t>
            </a:r>
            <a:r>
              <a:rPr lang="zh-CN" altLang="zh-CN" dirty="0"/>
              <a:t>）种工具？</a:t>
            </a:r>
          </a:p>
          <a:p>
            <a:pPr indent="457200">
              <a:lnSpc>
                <a:spcPct val="150000"/>
              </a:lnSpc>
            </a:pPr>
            <a:r>
              <a:rPr lang="en-US" altLang="zh-CN" dirty="0"/>
              <a:t>A. 3                  B. 4</a:t>
            </a:r>
            <a:endParaRPr lang="zh-CN" altLang="zh-CN" dirty="0"/>
          </a:p>
          <a:p>
            <a:pPr indent="457200">
              <a:lnSpc>
                <a:spcPct val="150000"/>
              </a:lnSpc>
            </a:pPr>
            <a:r>
              <a:rPr lang="en-US" altLang="zh-CN" dirty="0"/>
              <a:t>C. 5                  D. 6</a:t>
            </a:r>
            <a:endParaRPr lang="zh-CN" altLang="zh-CN" dirty="0"/>
          </a:p>
          <a:p>
            <a:pPr indent="457200">
              <a:lnSpc>
                <a:spcPct val="150000"/>
              </a:lnSpc>
            </a:pPr>
            <a:r>
              <a:rPr lang="en-US" altLang="zh-CN" dirty="0"/>
              <a:t>3</a:t>
            </a:r>
            <a:r>
              <a:rPr lang="zh-CN" altLang="zh-CN" dirty="0"/>
              <a:t>．交互式工具包括（ </a:t>
            </a:r>
            <a:r>
              <a:rPr lang="en-US" altLang="zh-CN" dirty="0"/>
              <a:t>C </a:t>
            </a:r>
            <a:r>
              <a:rPr lang="zh-CN" altLang="zh-CN" dirty="0"/>
              <a:t>）工具</a:t>
            </a:r>
          </a:p>
          <a:p>
            <a:pPr indent="457200">
              <a:lnSpc>
                <a:spcPct val="150000"/>
              </a:lnSpc>
            </a:pPr>
            <a:r>
              <a:rPr lang="en-US" altLang="zh-CN" dirty="0"/>
              <a:t>A. 6                  B. 7</a:t>
            </a:r>
            <a:endParaRPr lang="zh-CN" altLang="zh-CN" dirty="0"/>
          </a:p>
          <a:p>
            <a:pPr indent="457200">
              <a:lnSpc>
                <a:spcPct val="150000"/>
              </a:lnSpc>
            </a:pPr>
            <a:r>
              <a:rPr lang="en-US" altLang="zh-CN" dirty="0"/>
              <a:t>C. 8                  D. 9</a:t>
            </a:r>
            <a:endParaRPr lang="zh-CN" altLang="zh-CN" dirty="0"/>
          </a:p>
        </p:txBody>
      </p:sp>
    </p:spTree>
    <p:extLst>
      <p:ext uri="{BB962C8B-B14F-4D97-AF65-F5344CB8AC3E}">
        <p14:creationId xmlns:p14="http://schemas.microsoft.com/office/powerpoint/2010/main" val="27750625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428331" y="1500179"/>
            <a:ext cx="7899515" cy="2543132"/>
          </a:xfrm>
          <a:prstGeom prst="rect">
            <a:avLst/>
          </a:prstGeom>
          <a:noFill/>
        </p:spPr>
        <p:txBody>
          <a:bodyPr wrap="square" rtlCol="0">
            <a:spAutoFit/>
          </a:bodyPr>
          <a:lstStyle/>
          <a:p>
            <a:pPr indent="457200">
              <a:lnSpc>
                <a:spcPct val="150000"/>
              </a:lnSpc>
            </a:pPr>
            <a:r>
              <a:rPr lang="zh-CN" altLang="zh-CN" b="1" dirty="0"/>
              <a:t>二、填空题</a:t>
            </a:r>
          </a:p>
          <a:p>
            <a:pPr indent="457200">
              <a:lnSpc>
                <a:spcPct val="150000"/>
              </a:lnSpc>
            </a:pPr>
            <a:r>
              <a:rPr lang="en-US" altLang="zh-CN" dirty="0"/>
              <a:t>1</a:t>
            </a:r>
            <a:r>
              <a:rPr lang="zh-CN" altLang="zh-CN" dirty="0"/>
              <a:t>．交互式封套工具的模式包括</a:t>
            </a:r>
            <a:r>
              <a:rPr lang="zh-CN" altLang="zh-CN" u="sng" dirty="0">
                <a:solidFill>
                  <a:srgbClr val="FF0000"/>
                </a:solidFill>
              </a:rPr>
              <a:t>非强制模式  </a:t>
            </a:r>
            <a:r>
              <a:rPr lang="zh-CN" altLang="zh-CN" dirty="0">
                <a:solidFill>
                  <a:srgbClr val="FF0000"/>
                </a:solidFill>
              </a:rPr>
              <a:t>、</a:t>
            </a:r>
            <a:r>
              <a:rPr lang="en-US" altLang="zh-CN" u="sng" dirty="0">
                <a:solidFill>
                  <a:srgbClr val="FF0000"/>
                </a:solidFill>
              </a:rPr>
              <a:t>  </a:t>
            </a:r>
            <a:r>
              <a:rPr lang="zh-CN" altLang="zh-CN" u="sng" dirty="0">
                <a:solidFill>
                  <a:srgbClr val="FF0000"/>
                </a:solidFill>
              </a:rPr>
              <a:t>直线模式</a:t>
            </a:r>
            <a:r>
              <a:rPr lang="en-US" altLang="zh-CN" u="sng" dirty="0">
                <a:solidFill>
                  <a:srgbClr val="FF0000"/>
                </a:solidFill>
              </a:rPr>
              <a:t>  </a:t>
            </a:r>
            <a:r>
              <a:rPr lang="zh-CN" altLang="zh-CN" dirty="0">
                <a:solidFill>
                  <a:srgbClr val="FF0000"/>
                </a:solidFill>
              </a:rPr>
              <a:t>、</a:t>
            </a:r>
            <a:r>
              <a:rPr lang="en-US" altLang="zh-CN" u="sng" dirty="0">
                <a:solidFill>
                  <a:srgbClr val="FF0000"/>
                </a:solidFill>
              </a:rPr>
              <a:t>  </a:t>
            </a:r>
            <a:r>
              <a:rPr lang="zh-CN" altLang="zh-CN" u="sng" dirty="0">
                <a:solidFill>
                  <a:srgbClr val="FF0000"/>
                </a:solidFill>
              </a:rPr>
              <a:t>单弧模式  </a:t>
            </a:r>
            <a:r>
              <a:rPr lang="zh-CN" altLang="zh-CN" dirty="0">
                <a:solidFill>
                  <a:srgbClr val="FF0000"/>
                </a:solidFill>
              </a:rPr>
              <a:t>、</a:t>
            </a:r>
            <a:r>
              <a:rPr lang="zh-CN" altLang="zh-CN" u="sng" dirty="0">
                <a:solidFill>
                  <a:srgbClr val="FF0000"/>
                </a:solidFill>
              </a:rPr>
              <a:t>  双弧模式</a:t>
            </a:r>
            <a:r>
              <a:rPr lang="en-US" altLang="zh-CN" u="sng" dirty="0">
                <a:solidFill>
                  <a:srgbClr val="FF0000"/>
                </a:solidFill>
              </a:rPr>
              <a:t>  </a:t>
            </a:r>
            <a:r>
              <a:rPr lang="zh-CN" altLang="zh-CN" dirty="0"/>
              <a:t>四种。</a:t>
            </a:r>
          </a:p>
          <a:p>
            <a:pPr indent="457200">
              <a:lnSpc>
                <a:spcPct val="150000"/>
              </a:lnSpc>
            </a:pPr>
            <a:r>
              <a:rPr lang="en-US" altLang="zh-CN" dirty="0"/>
              <a:t>2</a:t>
            </a:r>
            <a:r>
              <a:rPr lang="zh-CN" altLang="zh-CN" dirty="0"/>
              <a:t>．要创建两个对象间的过渡效果，应选用</a:t>
            </a:r>
            <a:r>
              <a:rPr lang="en-US" altLang="zh-CN" u="sng" dirty="0"/>
              <a:t> </a:t>
            </a:r>
            <a:r>
              <a:rPr lang="zh-CN" altLang="zh-CN" u="sng" dirty="0">
                <a:solidFill>
                  <a:srgbClr val="FF0000"/>
                </a:solidFill>
              </a:rPr>
              <a:t>交互式调和  </a:t>
            </a:r>
            <a:r>
              <a:rPr lang="zh-CN" altLang="zh-CN" dirty="0"/>
              <a:t>工具。</a:t>
            </a:r>
          </a:p>
          <a:p>
            <a:pPr indent="457200">
              <a:lnSpc>
                <a:spcPct val="150000"/>
              </a:lnSpc>
            </a:pPr>
            <a:r>
              <a:rPr lang="en-US" altLang="zh-CN" dirty="0"/>
              <a:t>3</a:t>
            </a:r>
            <a:r>
              <a:rPr lang="zh-CN" altLang="zh-CN" dirty="0"/>
              <a:t>．交互式立体化工具所创建的立体模型的颜色类型有</a:t>
            </a:r>
            <a:r>
              <a:rPr lang="zh-CN" altLang="zh-CN" u="sng" dirty="0">
                <a:solidFill>
                  <a:srgbClr val="FF0000"/>
                </a:solidFill>
              </a:rPr>
              <a:t>使用对象填充</a:t>
            </a:r>
            <a:r>
              <a:rPr lang="en-US" altLang="zh-CN" u="sng" dirty="0">
                <a:solidFill>
                  <a:srgbClr val="FF0000"/>
                </a:solidFill>
              </a:rPr>
              <a:t>  </a:t>
            </a:r>
            <a:r>
              <a:rPr lang="zh-CN" altLang="zh-CN" dirty="0">
                <a:solidFill>
                  <a:srgbClr val="FF0000"/>
                </a:solidFill>
              </a:rPr>
              <a:t>、</a:t>
            </a:r>
            <a:r>
              <a:rPr lang="zh-CN" altLang="zh-CN" u="sng" dirty="0">
                <a:solidFill>
                  <a:srgbClr val="FF0000"/>
                </a:solidFill>
              </a:rPr>
              <a:t>  使用纯色  </a:t>
            </a:r>
            <a:r>
              <a:rPr lang="zh-CN" altLang="zh-CN" dirty="0">
                <a:solidFill>
                  <a:srgbClr val="FF0000"/>
                </a:solidFill>
              </a:rPr>
              <a:t>、</a:t>
            </a:r>
            <a:r>
              <a:rPr lang="zh-CN" altLang="zh-CN" u="sng" dirty="0">
                <a:solidFill>
                  <a:srgbClr val="FF0000"/>
                </a:solidFill>
              </a:rPr>
              <a:t>  使用递减的颜色 </a:t>
            </a:r>
            <a:r>
              <a:rPr lang="zh-CN" altLang="zh-CN" dirty="0"/>
              <a:t>三种。</a:t>
            </a:r>
          </a:p>
        </p:txBody>
      </p:sp>
    </p:spTree>
    <p:extLst>
      <p:ext uri="{BB962C8B-B14F-4D97-AF65-F5344CB8AC3E}">
        <p14:creationId xmlns:p14="http://schemas.microsoft.com/office/powerpoint/2010/main" val="1945632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970784" y="912245"/>
            <a:ext cx="4250432" cy="1296637"/>
          </a:xfrm>
          <a:prstGeom prst="rect">
            <a:avLst/>
          </a:prstGeom>
          <a:noFill/>
        </p:spPr>
        <p:txBody>
          <a:bodyPr wrap="square" rtlCol="0">
            <a:spAutoFit/>
          </a:bodyPr>
          <a:lstStyle/>
          <a:p>
            <a:pPr indent="457200" fontAlgn="auto">
              <a:lnSpc>
                <a:spcPct val="150000"/>
              </a:lnSpc>
            </a:pPr>
            <a:r>
              <a:rPr lang="zh-CN" altLang="zh-CN" b="1" dirty="0"/>
              <a:t>三、上机题</a:t>
            </a:r>
            <a:endParaRPr lang="zh-CN" altLang="zh-CN" sz="2400" b="1" dirty="0"/>
          </a:p>
          <a:p>
            <a:pPr marL="342900" indent="457200">
              <a:lnSpc>
                <a:spcPct val="150000"/>
              </a:lnSpc>
              <a:buAutoNum type="arabicPeriod"/>
            </a:pPr>
            <a:r>
              <a:rPr lang="zh-CN" altLang="zh-CN" dirty="0"/>
              <a:t>设计小画家儿童美术教育标志。</a:t>
            </a:r>
            <a:endParaRPr lang="en-US" altLang="zh-CN" dirty="0"/>
          </a:p>
          <a:p>
            <a:pPr marL="342900" indent="457200">
              <a:lnSpc>
                <a:spcPct val="150000"/>
              </a:lnSpc>
              <a:buFontTx/>
              <a:buAutoNum type="arabicPeriod"/>
            </a:pPr>
            <a:r>
              <a:rPr lang="zh-CN" altLang="zh-CN" dirty="0"/>
              <a:t>医疗器械名片。</a:t>
            </a:r>
            <a:endParaRPr lang="zh-CN" altLang="en-US" dirty="0"/>
          </a:p>
        </p:txBody>
      </p:sp>
      <p:pic>
        <p:nvPicPr>
          <p:cNvPr id="23554" name="图片 1">
            <a:extLst>
              <a:ext uri="{FF2B5EF4-FFF2-40B4-BE49-F238E27FC236}">
                <a16:creationId xmlns:a16="http://schemas.microsoft.com/office/drawing/2014/main" id="{E566468D-529E-42B5-896D-D8F96A4E0F2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194" y="2564640"/>
            <a:ext cx="2642175" cy="2620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1">
            <a:extLst>
              <a:ext uri="{FF2B5EF4-FFF2-40B4-BE49-F238E27FC236}">
                <a16:creationId xmlns:a16="http://schemas.microsoft.com/office/drawing/2014/main" id="{C4D61BC6-F4B3-4B8B-B067-7E845E240A2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96937" y="2388276"/>
            <a:ext cx="2832915" cy="142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图片 1">
            <a:extLst>
              <a:ext uri="{FF2B5EF4-FFF2-40B4-BE49-F238E27FC236}">
                <a16:creationId xmlns:a16="http://schemas.microsoft.com/office/drawing/2014/main" id="{3C922E24-6DA9-47A5-A90B-E0FF047AD4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96937" y="3943331"/>
            <a:ext cx="2832915" cy="141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6672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5290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22717" y="3972975"/>
            <a:ext cx="5724644" cy="830997"/>
          </a:xfrm>
          <a:prstGeom prst="rect">
            <a:avLst/>
          </a:prstGeom>
        </p:spPr>
        <p:txBody>
          <a:bodyPr wrap="none">
            <a:spAutoFit/>
          </a:bodyPr>
          <a:lstStyle/>
          <a:p>
            <a:r>
              <a:rPr lang="zh-CN" altLang="zh-CN" sz="4800" b="1" dirty="0"/>
              <a:t>认识交互式特效工具</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6553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139447" y="1323054"/>
            <a:ext cx="7913105" cy="3378639"/>
          </a:xfrm>
          <a:prstGeom prst="rect">
            <a:avLst/>
          </a:prstGeom>
          <a:noFill/>
        </p:spPr>
        <p:txBody>
          <a:bodyPr wrap="square" rtlCol="0">
            <a:spAutoFit/>
          </a:bodyPr>
          <a:lstStyle/>
          <a:p>
            <a:pPr indent="457200">
              <a:lnSpc>
                <a:spcPct val="150000"/>
              </a:lnSpc>
            </a:pPr>
            <a:r>
              <a:rPr lang="zh-CN" altLang="zh-CN" dirty="0"/>
              <a:t>在使用</a:t>
            </a:r>
            <a:r>
              <a:rPr lang="en-US" altLang="zh-CN" dirty="0"/>
              <a:t>CorelDRAW</a:t>
            </a:r>
            <a:r>
              <a:rPr lang="zh-CN" altLang="zh-CN" dirty="0"/>
              <a:t>绘制图形的过程中，可结合软件提供的交互式特效工具为图形对象添加特效。交互式特效工具包括交互式阴影工具、交互式轮廓图工具、交互式调和工具、交互式变形工具、交互式封套工具、交互式立体化工具、交互式块阴影工具和交互式透明度工具</a:t>
            </a:r>
            <a:r>
              <a:rPr lang="en-US" altLang="zh-CN" dirty="0"/>
              <a:t>8</a:t>
            </a:r>
            <a:r>
              <a:rPr lang="zh-CN" altLang="zh-CN" dirty="0"/>
              <a:t>种。</a:t>
            </a:r>
          </a:p>
          <a:p>
            <a:pPr indent="457200">
              <a:lnSpc>
                <a:spcPct val="150000"/>
              </a:lnSpc>
            </a:pPr>
            <a:r>
              <a:rPr lang="zh-CN" altLang="zh-CN" dirty="0"/>
              <a:t>图形特效即指通过对图形对象进行如调和、扭曲、阴影、立体化、透明度等多种特殊效果的调整和叠加，使图形呈现出不同的视觉效果。也可以结合这些效果与其他的图形绘制工具、形状编辑工具、颜色填充工具等进行运用，让设计作品呈现出个性独特的视觉效果。</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65A8B91-2543-4DF1-ADF2-76E7481B1A75}"/>
              </a:ext>
            </a:extLst>
          </p:cNvPr>
          <p:cNvGrpSpPr/>
          <p:nvPr/>
        </p:nvGrpSpPr>
        <p:grpSpPr>
          <a:xfrm>
            <a:off x="1494460" y="3429000"/>
            <a:ext cx="2057222" cy="1809652"/>
            <a:chOff x="5198984" y="1169522"/>
            <a:chExt cx="2057222" cy="1809652"/>
          </a:xfrm>
        </p:grpSpPr>
        <p:sp>
          <p:nvSpPr>
            <p:cNvPr id="3" name="矩形 2">
              <a:extLst>
                <a:ext uri="{FF2B5EF4-FFF2-40B4-BE49-F238E27FC236}">
                  <a16:creationId xmlns:a16="http://schemas.microsoft.com/office/drawing/2014/main" id="{03433D35-238D-4BA9-BF30-8CA00A8F7A9D}"/>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700BB20-FC31-4BBE-919A-2F1942BBC52B}"/>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CE283661-8B6A-493A-BF7C-76DDA80FBD08}"/>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a:extLst>
              <a:ext uri="{FF2B5EF4-FFF2-40B4-BE49-F238E27FC236}">
                <a16:creationId xmlns:a16="http://schemas.microsoft.com/office/drawing/2014/main" id="{8AFACE2C-F493-4AF1-9D95-2B23499B686A}"/>
              </a:ext>
            </a:extLst>
          </p:cNvPr>
          <p:cNvSpPr/>
          <p:nvPr/>
        </p:nvSpPr>
        <p:spPr>
          <a:xfrm>
            <a:off x="5028435" y="3972975"/>
            <a:ext cx="4493538" cy="830997"/>
          </a:xfrm>
          <a:prstGeom prst="rect">
            <a:avLst/>
          </a:prstGeom>
        </p:spPr>
        <p:txBody>
          <a:bodyPr wrap="none">
            <a:spAutoFit/>
          </a:bodyPr>
          <a:lstStyle/>
          <a:p>
            <a:r>
              <a:rPr lang="zh-CN" altLang="zh-CN" sz="4800" b="1" dirty="0"/>
              <a:t>交互式阴影效果</a:t>
            </a:r>
          </a:p>
        </p:txBody>
      </p:sp>
      <p:sp>
        <p:nvSpPr>
          <p:cNvPr id="9" name="文本框 8">
            <a:extLst>
              <a:ext uri="{FF2B5EF4-FFF2-40B4-BE49-F238E27FC236}">
                <a16:creationId xmlns:a16="http://schemas.microsoft.com/office/drawing/2014/main" id="{2D07892B-112A-447F-A403-0FB3F531FC11}"/>
              </a:ext>
            </a:extLst>
          </p:cNvPr>
          <p:cNvSpPr txBox="1"/>
          <p:nvPr/>
        </p:nvSpPr>
        <p:spPr>
          <a:xfrm>
            <a:off x="18070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6455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68136" y="1254686"/>
            <a:ext cx="8055727" cy="2127634"/>
          </a:xfrm>
          <a:prstGeom prst="rect">
            <a:avLst/>
          </a:prstGeom>
          <a:noFill/>
        </p:spPr>
        <p:txBody>
          <a:bodyPr wrap="square" rtlCol="0">
            <a:spAutoFit/>
          </a:bodyPr>
          <a:lstStyle/>
          <a:p>
            <a:pPr indent="457200">
              <a:lnSpc>
                <a:spcPct val="150000"/>
              </a:lnSpc>
            </a:pPr>
            <a:r>
              <a:rPr lang="zh-CN" altLang="zh-CN" dirty="0"/>
              <a:t>交互式阴影效果可以为对象添加投影，使对象产生一定的立体感，并对阴影颜色的应用不同的混合操作，丰富阴影与背景间的关系，让图形效果更逼真。</a:t>
            </a:r>
          </a:p>
          <a:p>
            <a:pPr indent="457200" fontAlgn="auto">
              <a:lnSpc>
                <a:spcPct val="150000"/>
              </a:lnSpc>
            </a:pPr>
            <a:r>
              <a:rPr lang="en-US" altLang="zh-CN" b="1" dirty="0"/>
              <a:t>6.2.1 </a:t>
            </a:r>
            <a:r>
              <a:rPr lang="zh-CN" altLang="zh-CN" b="1" dirty="0"/>
              <a:t>认识交互式阴影工具</a:t>
            </a:r>
          </a:p>
          <a:p>
            <a:pPr indent="457200">
              <a:lnSpc>
                <a:spcPct val="150000"/>
              </a:lnSpc>
            </a:pPr>
            <a:r>
              <a:rPr lang="zh-CN" altLang="zh-CN" dirty="0"/>
              <a:t>交互式阴影工具可以帮助用户为对象添加阴影效果，并设置添加的阴影的方向、羽化及颜色等，制作出更为真实的阴影效果。</a:t>
            </a:r>
          </a:p>
        </p:txBody>
      </p:sp>
      <p:pic>
        <p:nvPicPr>
          <p:cNvPr id="1026" name="图片 1">
            <a:extLst>
              <a:ext uri="{FF2B5EF4-FFF2-40B4-BE49-F238E27FC236}">
                <a16:creationId xmlns:a16="http://schemas.microsoft.com/office/drawing/2014/main" id="{016DE1C0-B961-49A7-8AB0-8B2F724BFA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8136" y="3656696"/>
            <a:ext cx="8169649" cy="27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708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037563" y="1073671"/>
            <a:ext cx="8116873" cy="1712135"/>
          </a:xfrm>
          <a:prstGeom prst="rect">
            <a:avLst/>
          </a:prstGeom>
          <a:noFill/>
        </p:spPr>
        <p:txBody>
          <a:bodyPr wrap="square" rtlCol="0">
            <a:spAutoFit/>
          </a:bodyPr>
          <a:lstStyle/>
          <a:p>
            <a:pPr indent="457200" fontAlgn="auto">
              <a:lnSpc>
                <a:spcPct val="150000"/>
              </a:lnSpc>
            </a:pPr>
            <a:r>
              <a:rPr lang="en-US" altLang="zh-CN" b="1" dirty="0"/>
              <a:t>6.2.2 </a:t>
            </a:r>
            <a:r>
              <a:rPr lang="zh-CN" altLang="zh-CN" b="1" dirty="0"/>
              <a:t>添加阴影效果</a:t>
            </a:r>
          </a:p>
          <a:p>
            <a:pPr indent="457200">
              <a:lnSpc>
                <a:spcPct val="150000"/>
              </a:lnSpc>
            </a:pPr>
            <a:r>
              <a:rPr lang="zh-CN" altLang="zh-CN" dirty="0"/>
              <a:t>在页面中绘制图形后，选择</a:t>
            </a:r>
            <a:r>
              <a:rPr lang="en-US" altLang="zh-CN" dirty="0"/>
              <a:t>“</a:t>
            </a:r>
            <a:r>
              <a:rPr lang="zh-CN" altLang="zh-CN" dirty="0"/>
              <a:t>交互式阴影工具</a:t>
            </a:r>
            <a:r>
              <a:rPr lang="en-US" altLang="zh-CN" dirty="0"/>
              <a:t>”</a:t>
            </a:r>
            <a:r>
              <a:rPr lang="zh-CN" altLang="zh-CN" dirty="0"/>
              <a:t> ，在绘制的图形上按住鼠标拖动，即可为图形添加阴影效果。默认情况下，添加的阴影效果的不透明度为</a:t>
            </a:r>
            <a:r>
              <a:rPr lang="en-US" altLang="zh-CN" dirty="0"/>
              <a:t>50%</a:t>
            </a:r>
            <a:r>
              <a:rPr lang="zh-CN" altLang="zh-CN" dirty="0"/>
              <a:t>．羽化值为</a:t>
            </a:r>
            <a:r>
              <a:rPr lang="en-US" altLang="zh-CN" dirty="0"/>
              <a:t>15%</a:t>
            </a:r>
            <a:r>
              <a:rPr lang="zh-CN" altLang="zh-CN" dirty="0"/>
              <a:t>。</a:t>
            </a:r>
          </a:p>
        </p:txBody>
      </p:sp>
      <p:pic>
        <p:nvPicPr>
          <p:cNvPr id="2050" name="图片 1">
            <a:extLst>
              <a:ext uri="{FF2B5EF4-FFF2-40B4-BE49-F238E27FC236}">
                <a16:creationId xmlns:a16="http://schemas.microsoft.com/office/drawing/2014/main" id="{8A5D2A47-017C-402D-90CF-5810F15634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8072" y="3052764"/>
            <a:ext cx="1976437" cy="184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9CAAEAE7-1864-4519-9536-4DB9F9F2D3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0329" y="3052763"/>
            <a:ext cx="1976436" cy="177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1">
            <a:extLst>
              <a:ext uri="{FF2B5EF4-FFF2-40B4-BE49-F238E27FC236}">
                <a16:creationId xmlns:a16="http://schemas.microsoft.com/office/drawing/2014/main" id="{4C43D56A-3048-40DE-B78A-E3CF4FA077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20157" y="3070846"/>
            <a:ext cx="1976436" cy="1806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30992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596</TotalTime>
  <Words>2287</Words>
  <Application>Microsoft Office PowerPoint</Application>
  <PresentationFormat>宽屏</PresentationFormat>
  <Paragraphs>152</Paragraphs>
  <Slides>44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44</vt:i4>
      </vt:variant>
    </vt:vector>
  </HeadingPairs>
  <TitlesOfParts>
    <vt:vector size="52" baseType="lpstr">
      <vt:lpstr>等线</vt:lpstr>
      <vt:lpstr>等线 Light</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505</cp:revision>
  <dcterms:created xsi:type="dcterms:W3CDTF">2020-06-26T11:31:00Z</dcterms:created>
  <dcterms:modified xsi:type="dcterms:W3CDTF">2021-12-16T08:54:09Z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