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9" r:id="rId2"/>
    <p:sldId id="293" r:id="rId3"/>
    <p:sldId id="292" r:id="rId4"/>
    <p:sldId id="290" r:id="rId5"/>
    <p:sldId id="273" r:id="rId6"/>
    <p:sldId id="347" r:id="rId7"/>
    <p:sldId id="376" r:id="rId8"/>
    <p:sldId id="291" r:id="rId9"/>
    <p:sldId id="302" r:id="rId10"/>
    <p:sldId id="363" r:id="rId11"/>
    <p:sldId id="372" r:id="rId12"/>
    <p:sldId id="286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DB8AD"/>
    <a:srgbClr val="7D6B63"/>
    <a:srgbClr val="D99211"/>
    <a:srgbClr val="EDA221"/>
    <a:srgbClr val="FFBC04"/>
    <a:srgbClr val="FEB801"/>
    <a:srgbClr val="B57A0F"/>
    <a:srgbClr val="D18C11"/>
    <a:srgbClr val="C3830F"/>
    <a:srgbClr val="9665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801" autoAdjust="0"/>
    <p:restoredTop sz="94660"/>
  </p:normalViewPr>
  <p:slideViewPr>
    <p:cSldViewPr snapToGrid="0">
      <p:cViewPr varScale="1">
        <p:scale>
          <a:sx n="69" d="100"/>
          <a:sy n="69" d="100"/>
        </p:scale>
        <p:origin x="78" y="2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jpeg"/><Relationship Id="rId4" Type="http://schemas.microsoft.com/office/2007/relationships/hdphoto" Target="../media/hdphoto2.wdp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 descr="图片包含 游戏机&#10;&#10;描述已自动生成">
            <a:extLst>
              <a:ext uri="{FF2B5EF4-FFF2-40B4-BE49-F238E27FC236}">
                <a16:creationId xmlns:a16="http://schemas.microsoft.com/office/drawing/2014/main" id="{4E08BE82-6930-4EF0-9FF3-EB768F7D28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75891" y="-4547769"/>
            <a:ext cx="12073131" cy="8658691"/>
          </a:xfrm>
          <a:prstGeom prst="rect">
            <a:avLst/>
          </a:prstGeom>
        </p:spPr>
      </p:pic>
      <p:pic>
        <p:nvPicPr>
          <p:cNvPr id="8" name="图片 7" descr="图片包含 游戏机&#10;&#10;描述已自动生成">
            <a:extLst>
              <a:ext uri="{FF2B5EF4-FFF2-40B4-BE49-F238E27FC236}">
                <a16:creationId xmlns:a16="http://schemas.microsoft.com/office/drawing/2014/main" id="{CA132A93-7E31-4F2C-AD69-267977D5A1B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6929" y="2987565"/>
            <a:ext cx="8590542" cy="6161024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1CA44BA0-EDA4-4024-A8AD-FDD11A4F89D5}"/>
              </a:ext>
            </a:extLst>
          </p:cNvPr>
          <p:cNvSpPr txBox="1"/>
          <p:nvPr userDrawn="1"/>
        </p:nvSpPr>
        <p:spPr>
          <a:xfrm>
            <a:off x="3817408" y="6408107"/>
            <a:ext cx="69209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tx1"/>
                </a:solidFill>
              </a:rPr>
              <a:t>关注微信公众平台</a:t>
            </a:r>
            <a:r>
              <a:rPr lang="en-US" altLang="zh-CN" sz="1100" dirty="0">
                <a:solidFill>
                  <a:schemeClr val="tx1"/>
                </a:solidFill>
              </a:rPr>
              <a:t>DSSF007</a:t>
            </a:r>
            <a:r>
              <a:rPr lang="zh-CN" altLang="en-US" sz="1100" dirty="0">
                <a:solidFill>
                  <a:schemeClr val="tx1"/>
                </a:solidFill>
              </a:rPr>
              <a:t>，回复关键字“经典课堂”获取更多资源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27108C4-B026-4252-A877-40AA47E581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D1A70820-B138-4285-B54A-E50CC449B76D}"/>
              </a:ext>
            </a:extLst>
          </p:cNvPr>
          <p:cNvSpPr/>
          <p:nvPr userDrawn="1"/>
        </p:nvSpPr>
        <p:spPr>
          <a:xfrm>
            <a:off x="0" y="1285875"/>
            <a:ext cx="12192000" cy="3886200"/>
          </a:xfrm>
          <a:prstGeom prst="rect">
            <a:avLst/>
          </a:prstGeom>
          <a:solidFill>
            <a:schemeClr val="bg1">
              <a:lumMod val="95000"/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ED9D43F-3679-4157-890D-EA17E7977A5C}"/>
              </a:ext>
            </a:extLst>
          </p:cNvPr>
          <p:cNvSpPr txBox="1"/>
          <p:nvPr userDrawn="1"/>
        </p:nvSpPr>
        <p:spPr>
          <a:xfrm>
            <a:off x="7147262" y="5949346"/>
            <a:ext cx="69209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tx1"/>
                </a:solidFill>
              </a:rPr>
              <a:t>关注微信公众平台</a:t>
            </a:r>
            <a:r>
              <a:rPr lang="en-US" altLang="zh-CN" sz="1100" dirty="0">
                <a:solidFill>
                  <a:schemeClr val="tx1"/>
                </a:solidFill>
              </a:rPr>
              <a:t>DSSF007</a:t>
            </a:r>
            <a:r>
              <a:rPr lang="zh-CN" altLang="en-US" sz="1100" dirty="0">
                <a:solidFill>
                  <a:schemeClr val="tx1"/>
                </a:solidFill>
              </a:rPr>
              <a:t>，回复关键字“经典课堂”获取更多资源</a:t>
            </a: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5C5DA7C5-8692-4770-99EE-3E64E45D9FF4}"/>
              </a:ext>
            </a:extLst>
          </p:cNvPr>
          <p:cNvCxnSpPr/>
          <p:nvPr userDrawn="1"/>
        </p:nvCxnSpPr>
        <p:spPr>
          <a:xfrm>
            <a:off x="4215161" y="512956"/>
            <a:ext cx="2497872" cy="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F96E57D6-D77A-460A-8CE6-E36F987B9D4A}"/>
              </a:ext>
            </a:extLst>
          </p:cNvPr>
          <p:cNvSpPr txBox="1"/>
          <p:nvPr userDrawn="1"/>
        </p:nvSpPr>
        <p:spPr>
          <a:xfrm>
            <a:off x="5254497" y="948466"/>
            <a:ext cx="1292662" cy="247760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7200" dirty="0">
                <a:solidFill>
                  <a:srgbClr val="AD6126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目  录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620AC5F4-78F5-4DFC-BD43-97B44EE004F9}"/>
              </a:ext>
            </a:extLst>
          </p:cNvPr>
          <p:cNvCxnSpPr/>
          <p:nvPr userDrawn="1"/>
        </p:nvCxnSpPr>
        <p:spPr>
          <a:xfrm>
            <a:off x="6713033" y="501817"/>
            <a:ext cx="0" cy="530798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FFC5B84D-5AE6-462C-AEB2-D3200AD6073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0" y="-76200"/>
            <a:ext cx="6106901" cy="6858000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0AC13C7F-21CD-4C70-B030-90F1CDE2E3B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1266132" y="281327"/>
            <a:ext cx="5453198" cy="6123896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  <a:ln w="19050">
            <a:solidFill>
              <a:schemeClr val="bg1"/>
            </a:solidFill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12434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460A0B6-A8EB-44E8-A6BD-330DB1B703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A4A1964-6740-479C-BB4A-D71873D42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4E74841-F418-4854-944B-12532FF68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D393AF0-2B1A-459D-B585-2CE20FDF9182}"/>
              </a:ext>
            </a:extLst>
          </p:cNvPr>
          <p:cNvSpPr txBox="1"/>
          <p:nvPr userDrawn="1"/>
        </p:nvSpPr>
        <p:spPr>
          <a:xfrm>
            <a:off x="0" y="0"/>
            <a:ext cx="12192000" cy="2705100"/>
          </a:xfrm>
          <a:prstGeom prst="rect">
            <a:avLst/>
          </a:prstGeom>
          <a:noFill/>
        </p:spPr>
        <p:txBody>
          <a:bodyPr wrap="square" rtlCol="0">
            <a:prstTxWarp prst="textTriangleInverted">
              <a:avLst/>
            </a:prstTxWarp>
            <a:spAutoFit/>
          </a:bodyPr>
          <a:lstStyle/>
          <a:p>
            <a:r>
              <a:rPr lang="en-US" altLang="zh-CN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rPr>
              <a:t>-------------</a:t>
            </a:r>
            <a:endParaRPr lang="zh-CN" altLang="en-US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B1E1E4B-8837-4854-831B-361D35D6B3B2}"/>
              </a:ext>
            </a:extLst>
          </p:cNvPr>
          <p:cNvSpPr/>
          <p:nvPr userDrawn="1"/>
        </p:nvSpPr>
        <p:spPr>
          <a:xfrm>
            <a:off x="0" y="3065480"/>
            <a:ext cx="12192000" cy="2397512"/>
          </a:xfrm>
          <a:prstGeom prst="rect">
            <a:avLst/>
          </a:prstGeom>
          <a:solidFill>
            <a:schemeClr val="bg1">
              <a:lumMod val="75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0348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1" r:id="rId8"/>
    <p:sldLayoutId id="2147483660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305031"/>
            <a:ext cx="12192000" cy="3042473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75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500" dirty="0"/>
          </a:p>
        </p:txBody>
      </p:sp>
      <p:sp>
        <p:nvSpPr>
          <p:cNvPr id="6" name="文本框 5"/>
          <p:cNvSpPr txBox="1"/>
          <p:nvPr/>
        </p:nvSpPr>
        <p:spPr>
          <a:xfrm>
            <a:off x="2938658" y="4186262"/>
            <a:ext cx="631468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6000" b="1" dirty="0">
                <a:solidFill>
                  <a:schemeClr val="bg1"/>
                </a:solidFill>
              </a:rPr>
              <a:t>第11章  海报设计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2147" y="6072009"/>
            <a:ext cx="2718419" cy="40649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062791" y="1112006"/>
            <a:ext cx="8066413" cy="8811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11.2.2 </a:t>
            </a:r>
            <a:r>
              <a:rPr lang="zh-CN" altLang="zh-CN" b="1" dirty="0"/>
              <a:t>添加文字及装饰物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这里将练习利用“文字工具”及“插入字符”命令来添加文本击装饰物。</a:t>
            </a:r>
          </a:p>
        </p:txBody>
      </p:sp>
      <p:pic>
        <p:nvPicPr>
          <p:cNvPr id="3074" name="图片 1">
            <a:extLst>
              <a:ext uri="{FF2B5EF4-FFF2-40B4-BE49-F238E27FC236}">
                <a16:creationId xmlns:a16="http://schemas.microsoft.com/office/drawing/2014/main" id="{2B80B0E9-4DB8-4E87-B2F8-126A7168FC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4654" y="2245756"/>
            <a:ext cx="2122685" cy="30458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30992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389969" y="1433889"/>
            <a:ext cx="7412062" cy="8811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11.2.3 </a:t>
            </a:r>
            <a:r>
              <a:rPr lang="zh-CN" altLang="zh-CN" b="1" dirty="0"/>
              <a:t>方案延伸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除了以上版式外，还可以利用相同的设计元素，绘制出横版海报。</a:t>
            </a:r>
          </a:p>
        </p:txBody>
      </p:sp>
      <p:pic>
        <p:nvPicPr>
          <p:cNvPr id="4098" name="图片 1">
            <a:extLst>
              <a:ext uri="{FF2B5EF4-FFF2-40B4-BE49-F238E27FC236}">
                <a16:creationId xmlns:a16="http://schemas.microsoft.com/office/drawing/2014/main" id="{98A205C4-662C-470E-9483-427F35BAFD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4211" y="2563570"/>
            <a:ext cx="3603578" cy="247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744199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2964788"/>
            <a:ext cx="12192000" cy="3893212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94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7354628" y="942361"/>
            <a:ext cx="2825756" cy="4400550"/>
            <a:chOff x="7721289" y="1228725"/>
            <a:chExt cx="2825756" cy="4400550"/>
          </a:xfrm>
          <a:solidFill>
            <a:srgbClr val="EDA221"/>
          </a:solidFill>
        </p:grpSpPr>
        <p:sp>
          <p:nvSpPr>
            <p:cNvPr id="4" name="任意多边形: 形状 3"/>
            <p:cNvSpPr/>
            <p:nvPr/>
          </p:nvSpPr>
          <p:spPr>
            <a:xfrm>
              <a:off x="7721289" y="1228725"/>
              <a:ext cx="2825756" cy="4400550"/>
            </a:xfrm>
            <a:custGeom>
              <a:avLst/>
              <a:gdLst>
                <a:gd name="connsiteX0" fmla="*/ 2576979 w 2825756"/>
                <a:gd name="connsiteY0" fmla="*/ 362685 h 4400550"/>
                <a:gd name="connsiteX1" fmla="*/ 2576979 w 2825756"/>
                <a:gd name="connsiteY1" fmla="*/ 3992147 h 4400550"/>
                <a:gd name="connsiteX2" fmla="*/ 2199786 w 2825756"/>
                <a:gd name="connsiteY2" fmla="*/ 3992147 h 4400550"/>
                <a:gd name="connsiteX3" fmla="*/ 2199786 w 2825756"/>
                <a:gd name="connsiteY3" fmla="*/ 3646597 h 4400550"/>
                <a:gd name="connsiteX4" fmla="*/ 2445696 w 2825756"/>
                <a:gd name="connsiteY4" fmla="*/ 3646597 h 4400550"/>
                <a:gd name="connsiteX5" fmla="*/ 2445696 w 2825756"/>
                <a:gd name="connsiteY5" fmla="*/ 3939804 h 4400550"/>
                <a:gd name="connsiteX6" fmla="*/ 2491415 w 2825756"/>
                <a:gd name="connsiteY6" fmla="*/ 3939804 h 4400550"/>
                <a:gd name="connsiteX7" fmla="*/ 2491415 w 2825756"/>
                <a:gd name="connsiteY7" fmla="*/ 3612471 h 4400550"/>
                <a:gd name="connsiteX8" fmla="*/ 2479822 w 2825756"/>
                <a:gd name="connsiteY8" fmla="*/ 3612471 h 4400550"/>
                <a:gd name="connsiteX9" fmla="*/ 2479822 w 2825756"/>
                <a:gd name="connsiteY9" fmla="*/ 3600878 h 4400550"/>
                <a:gd name="connsiteX10" fmla="*/ 2152489 w 2825756"/>
                <a:gd name="connsiteY10" fmla="*/ 3600878 h 4400550"/>
                <a:gd name="connsiteX11" fmla="*/ 2152489 w 2825756"/>
                <a:gd name="connsiteY11" fmla="*/ 3646597 h 4400550"/>
                <a:gd name="connsiteX12" fmla="*/ 2154066 w 2825756"/>
                <a:gd name="connsiteY12" fmla="*/ 3646597 h 4400550"/>
                <a:gd name="connsiteX13" fmla="*/ 2154066 w 2825756"/>
                <a:gd name="connsiteY13" fmla="*/ 4037865 h 4400550"/>
                <a:gd name="connsiteX14" fmla="*/ 2199786 w 2825756"/>
                <a:gd name="connsiteY14" fmla="*/ 4037865 h 4400550"/>
                <a:gd name="connsiteX15" fmla="*/ 2199786 w 2825756"/>
                <a:gd name="connsiteY15" fmla="*/ 4037867 h 4400550"/>
                <a:gd name="connsiteX16" fmla="*/ 2613910 w 2825756"/>
                <a:gd name="connsiteY16" fmla="*/ 4037867 h 4400550"/>
                <a:gd name="connsiteX17" fmla="*/ 2613910 w 2825756"/>
                <a:gd name="connsiteY17" fmla="*/ 4037865 h 4400550"/>
                <a:gd name="connsiteX18" fmla="*/ 2622698 w 2825756"/>
                <a:gd name="connsiteY18" fmla="*/ 4037865 h 4400550"/>
                <a:gd name="connsiteX19" fmla="*/ 2622698 w 2825756"/>
                <a:gd name="connsiteY19" fmla="*/ 362685 h 4400550"/>
                <a:gd name="connsiteX20" fmla="*/ 238471 w 2825756"/>
                <a:gd name="connsiteY20" fmla="*/ 362684 h 4400550"/>
                <a:gd name="connsiteX21" fmla="*/ 238471 w 2825756"/>
                <a:gd name="connsiteY21" fmla="*/ 362686 h 4400550"/>
                <a:gd name="connsiteX22" fmla="*/ 229683 w 2825756"/>
                <a:gd name="connsiteY22" fmla="*/ 362686 h 4400550"/>
                <a:gd name="connsiteX23" fmla="*/ 229683 w 2825756"/>
                <a:gd name="connsiteY23" fmla="*/ 4037866 h 4400550"/>
                <a:gd name="connsiteX24" fmla="*/ 275402 w 2825756"/>
                <a:gd name="connsiteY24" fmla="*/ 4037866 h 4400550"/>
                <a:gd name="connsiteX25" fmla="*/ 275402 w 2825756"/>
                <a:gd name="connsiteY25" fmla="*/ 408404 h 4400550"/>
                <a:gd name="connsiteX26" fmla="*/ 652595 w 2825756"/>
                <a:gd name="connsiteY26" fmla="*/ 408404 h 4400550"/>
                <a:gd name="connsiteX27" fmla="*/ 652595 w 2825756"/>
                <a:gd name="connsiteY27" fmla="*/ 753954 h 4400550"/>
                <a:gd name="connsiteX28" fmla="*/ 406685 w 2825756"/>
                <a:gd name="connsiteY28" fmla="*/ 753954 h 4400550"/>
                <a:gd name="connsiteX29" fmla="*/ 406685 w 2825756"/>
                <a:gd name="connsiteY29" fmla="*/ 460747 h 4400550"/>
                <a:gd name="connsiteX30" fmla="*/ 360966 w 2825756"/>
                <a:gd name="connsiteY30" fmla="*/ 460747 h 4400550"/>
                <a:gd name="connsiteX31" fmla="*/ 360966 w 2825756"/>
                <a:gd name="connsiteY31" fmla="*/ 788080 h 4400550"/>
                <a:gd name="connsiteX32" fmla="*/ 372559 w 2825756"/>
                <a:gd name="connsiteY32" fmla="*/ 788080 h 4400550"/>
                <a:gd name="connsiteX33" fmla="*/ 372559 w 2825756"/>
                <a:gd name="connsiteY33" fmla="*/ 799673 h 4400550"/>
                <a:gd name="connsiteX34" fmla="*/ 699892 w 2825756"/>
                <a:gd name="connsiteY34" fmla="*/ 799673 h 4400550"/>
                <a:gd name="connsiteX35" fmla="*/ 699892 w 2825756"/>
                <a:gd name="connsiteY35" fmla="*/ 753954 h 4400550"/>
                <a:gd name="connsiteX36" fmla="*/ 698315 w 2825756"/>
                <a:gd name="connsiteY36" fmla="*/ 753954 h 4400550"/>
                <a:gd name="connsiteX37" fmla="*/ 698315 w 2825756"/>
                <a:gd name="connsiteY37" fmla="*/ 362686 h 4400550"/>
                <a:gd name="connsiteX38" fmla="*/ 652595 w 2825756"/>
                <a:gd name="connsiteY38" fmla="*/ 362686 h 4400550"/>
                <a:gd name="connsiteX39" fmla="*/ 652595 w 2825756"/>
                <a:gd name="connsiteY39" fmla="*/ 362684 h 4400550"/>
                <a:gd name="connsiteX40" fmla="*/ 0 w 2825756"/>
                <a:gd name="connsiteY40" fmla="*/ 0 h 4400550"/>
                <a:gd name="connsiteX41" fmla="*/ 2825756 w 2825756"/>
                <a:gd name="connsiteY41" fmla="*/ 0 h 4400550"/>
                <a:gd name="connsiteX42" fmla="*/ 2825756 w 2825756"/>
                <a:gd name="connsiteY42" fmla="*/ 4400550 h 4400550"/>
                <a:gd name="connsiteX43" fmla="*/ 0 w 2825756"/>
                <a:gd name="connsiteY43" fmla="*/ 4400550 h 440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2825756" h="4400550">
                  <a:moveTo>
                    <a:pt x="2576979" y="362685"/>
                  </a:moveTo>
                  <a:lnTo>
                    <a:pt x="2576979" y="3992147"/>
                  </a:lnTo>
                  <a:lnTo>
                    <a:pt x="2199786" y="3992147"/>
                  </a:lnTo>
                  <a:lnTo>
                    <a:pt x="2199786" y="3646597"/>
                  </a:lnTo>
                  <a:lnTo>
                    <a:pt x="2445696" y="3646597"/>
                  </a:lnTo>
                  <a:lnTo>
                    <a:pt x="2445696" y="3939804"/>
                  </a:lnTo>
                  <a:lnTo>
                    <a:pt x="2491415" y="3939804"/>
                  </a:lnTo>
                  <a:lnTo>
                    <a:pt x="2491415" y="3612471"/>
                  </a:lnTo>
                  <a:lnTo>
                    <a:pt x="2479822" y="3612471"/>
                  </a:lnTo>
                  <a:lnTo>
                    <a:pt x="2479822" y="3600878"/>
                  </a:lnTo>
                  <a:lnTo>
                    <a:pt x="2152489" y="3600878"/>
                  </a:lnTo>
                  <a:lnTo>
                    <a:pt x="2152489" y="3646597"/>
                  </a:lnTo>
                  <a:lnTo>
                    <a:pt x="2154066" y="3646597"/>
                  </a:lnTo>
                  <a:lnTo>
                    <a:pt x="2154066" y="4037865"/>
                  </a:lnTo>
                  <a:lnTo>
                    <a:pt x="2199786" y="4037865"/>
                  </a:lnTo>
                  <a:lnTo>
                    <a:pt x="2199786" y="4037867"/>
                  </a:lnTo>
                  <a:lnTo>
                    <a:pt x="2613910" y="4037867"/>
                  </a:lnTo>
                  <a:lnTo>
                    <a:pt x="2613910" y="4037865"/>
                  </a:lnTo>
                  <a:lnTo>
                    <a:pt x="2622698" y="4037865"/>
                  </a:lnTo>
                  <a:lnTo>
                    <a:pt x="2622698" y="362685"/>
                  </a:lnTo>
                  <a:close/>
                  <a:moveTo>
                    <a:pt x="238471" y="362684"/>
                  </a:moveTo>
                  <a:lnTo>
                    <a:pt x="238471" y="362686"/>
                  </a:lnTo>
                  <a:lnTo>
                    <a:pt x="229683" y="362686"/>
                  </a:lnTo>
                  <a:lnTo>
                    <a:pt x="229683" y="4037866"/>
                  </a:lnTo>
                  <a:lnTo>
                    <a:pt x="275402" y="4037866"/>
                  </a:lnTo>
                  <a:lnTo>
                    <a:pt x="275402" y="408404"/>
                  </a:lnTo>
                  <a:lnTo>
                    <a:pt x="652595" y="408404"/>
                  </a:lnTo>
                  <a:lnTo>
                    <a:pt x="652595" y="753954"/>
                  </a:lnTo>
                  <a:lnTo>
                    <a:pt x="406685" y="753954"/>
                  </a:lnTo>
                  <a:lnTo>
                    <a:pt x="406685" y="460747"/>
                  </a:lnTo>
                  <a:lnTo>
                    <a:pt x="360966" y="460747"/>
                  </a:lnTo>
                  <a:lnTo>
                    <a:pt x="360966" y="788080"/>
                  </a:lnTo>
                  <a:lnTo>
                    <a:pt x="372559" y="788080"/>
                  </a:lnTo>
                  <a:lnTo>
                    <a:pt x="372559" y="799673"/>
                  </a:lnTo>
                  <a:lnTo>
                    <a:pt x="699892" y="799673"/>
                  </a:lnTo>
                  <a:lnTo>
                    <a:pt x="699892" y="753954"/>
                  </a:lnTo>
                  <a:lnTo>
                    <a:pt x="698315" y="753954"/>
                  </a:lnTo>
                  <a:lnTo>
                    <a:pt x="698315" y="362686"/>
                  </a:lnTo>
                  <a:lnTo>
                    <a:pt x="652595" y="362686"/>
                  </a:lnTo>
                  <a:lnTo>
                    <a:pt x="652595" y="362684"/>
                  </a:lnTo>
                  <a:close/>
                  <a:moveTo>
                    <a:pt x="0" y="0"/>
                  </a:moveTo>
                  <a:lnTo>
                    <a:pt x="2825756" y="0"/>
                  </a:lnTo>
                  <a:lnTo>
                    <a:pt x="2825756" y="4400550"/>
                  </a:lnTo>
                  <a:lnTo>
                    <a:pt x="0" y="440055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 flipH="1">
              <a:off x="8279567" y="2459504"/>
              <a:ext cx="830997" cy="193899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致  </a:t>
              </a:r>
              <a:endParaRPr lang="en-US" altLang="zh-CN" sz="40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endParaRPr lang="en-US" altLang="zh-CN" sz="40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r>
                <a:rPr lang="zh-CN" altLang="en-US" sz="4000" dirty="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谢 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9274806" y="1801453"/>
              <a:ext cx="553998" cy="3617075"/>
            </a:xfrm>
            <a:prstGeom prst="rect">
              <a:avLst/>
            </a:prstGeom>
            <a:grpFill/>
            <a:ln>
              <a:noFill/>
            </a:ln>
          </p:spPr>
          <p:txBody>
            <a:bodyPr vert="eaVert" wrap="square">
              <a:spAutoFit/>
            </a:bodyPr>
            <a:lstStyle/>
            <a:p>
              <a:pPr algn="ctr"/>
              <a:r>
                <a:rPr lang="en-US" altLang="zh-CN" sz="1200" spc="300" dirty="0">
                  <a:solidFill>
                    <a:schemeClr val="bg1"/>
                  </a:solidFill>
                  <a:latin typeface="Times New Roman" panose="02020603050405020304" pitchFamily="18" charset="0"/>
                  <a:ea typeface="隶书" panose="02010509060101010101" pitchFamily="49" charset="-122"/>
                  <a:cs typeface="Times New Roman" panose="02020603050405020304" pitchFamily="18" charset="0"/>
                </a:rPr>
                <a:t>The man who has made up his mind to win will never say impossible</a:t>
              </a:r>
              <a:endParaRPr lang="zh-CN" altLang="en-US" sz="1200" spc="300" dirty="0">
                <a:solidFill>
                  <a:schemeClr val="bg1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5285513" y="943876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b="1" dirty="0"/>
              <a:t>内容概要</a:t>
            </a:r>
            <a:endParaRPr lang="zh-CN" altLang="zh-CN" sz="2800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9E071AF-C086-4E56-96BE-D255ABC37703}"/>
              </a:ext>
            </a:extLst>
          </p:cNvPr>
          <p:cNvSpPr txBox="1"/>
          <p:nvPr/>
        </p:nvSpPr>
        <p:spPr>
          <a:xfrm>
            <a:off x="2127683" y="1686587"/>
            <a:ext cx="7936615" cy="2958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dirty="0"/>
              <a:t>海报是视觉传达的表现形式之一。通过海报，可以达到吸引人物视线，宣传某种事物或信息的目的。本章节将针对海报的相关知识及制作进行介绍。</a:t>
            </a:r>
          </a:p>
          <a:p>
            <a:pPr indent="457200">
              <a:lnSpc>
                <a:spcPct val="150000"/>
              </a:lnSpc>
            </a:pPr>
            <a:r>
              <a:rPr lang="zh-CN" altLang="zh-CN" b="1" dirty="0"/>
              <a:t>知识要点</a:t>
            </a:r>
            <a:endParaRPr lang="zh-CN" altLang="zh-CN" dirty="0"/>
          </a:p>
          <a:p>
            <a:pPr marL="285750" lvl="0" indent="4572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zh-CN" dirty="0"/>
              <a:t>海报设计相关知识</a:t>
            </a:r>
          </a:p>
          <a:p>
            <a:pPr marL="285750" lvl="0" indent="4572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zh-CN" dirty="0"/>
              <a:t>绘图工具的应用；</a:t>
            </a:r>
          </a:p>
          <a:p>
            <a:pPr marL="285750" lvl="0" indent="4572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zh-CN" dirty="0"/>
              <a:t>图框精确裁剪命令；</a:t>
            </a:r>
          </a:p>
          <a:p>
            <a:pPr marL="285750" lvl="0" indent="4572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zh-CN" dirty="0"/>
              <a:t>文本工具的应用。</a:t>
            </a:r>
          </a:p>
        </p:txBody>
      </p:sp>
    </p:spTree>
    <p:extLst>
      <p:ext uri="{BB962C8B-B14F-4D97-AF65-F5344CB8AC3E}">
        <p14:creationId xmlns:p14="http://schemas.microsoft.com/office/powerpoint/2010/main" val="32347842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1462C79-EED8-4446-9394-C84809A93914}"/>
              </a:ext>
            </a:extLst>
          </p:cNvPr>
          <p:cNvSpPr txBox="1"/>
          <p:nvPr/>
        </p:nvSpPr>
        <p:spPr>
          <a:xfrm>
            <a:off x="7661531" y="2397506"/>
            <a:ext cx="573232" cy="530770"/>
          </a:xfrm>
          <a:custGeom>
            <a:avLst/>
            <a:gdLst/>
            <a:ahLst/>
            <a:cxnLst/>
            <a:rect l="l" t="t" r="r" b="b"/>
            <a:pathLst>
              <a:path w="900113" h="833437">
                <a:moveTo>
                  <a:pt x="690563" y="795337"/>
                </a:moveTo>
                <a:lnTo>
                  <a:pt x="721023" y="795337"/>
                </a:lnTo>
                <a:lnTo>
                  <a:pt x="690563" y="813360"/>
                </a:lnTo>
                <a:close/>
                <a:moveTo>
                  <a:pt x="247724" y="38100"/>
                </a:moveTo>
                <a:cubicBezTo>
                  <a:pt x="201885" y="38100"/>
                  <a:pt x="163426" y="72231"/>
                  <a:pt x="132345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5" y="695325"/>
                </a:cubicBezTo>
                <a:cubicBezTo>
                  <a:pt x="163426" y="762000"/>
                  <a:pt x="201885" y="795337"/>
                  <a:pt x="247724" y="795337"/>
                </a:cubicBezTo>
                <a:cubicBezTo>
                  <a:pt x="296838" y="795337"/>
                  <a:pt x="335297" y="762000"/>
                  <a:pt x="363103" y="695325"/>
                </a:cubicBezTo>
                <a:cubicBezTo>
                  <a:pt x="390909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2" y="38100"/>
                  <a:pt x="247724" y="38100"/>
                </a:cubicBezTo>
                <a:close/>
                <a:moveTo>
                  <a:pt x="881063" y="0"/>
                </a:moveTo>
                <a:lnTo>
                  <a:pt x="900113" y="0"/>
                </a:lnTo>
                <a:lnTo>
                  <a:pt x="900113" y="689370"/>
                </a:lnTo>
                <a:lnTo>
                  <a:pt x="821267" y="736023"/>
                </a:lnTo>
                <a:lnTo>
                  <a:pt x="823913" y="719658"/>
                </a:lnTo>
                <a:lnTo>
                  <a:pt x="823913" y="147339"/>
                </a:lnTo>
                <a:cubicBezTo>
                  <a:pt x="823913" y="134739"/>
                  <a:pt x="819944" y="124494"/>
                  <a:pt x="812006" y="116606"/>
                </a:cubicBezTo>
                <a:cubicBezTo>
                  <a:pt x="804069" y="108719"/>
                  <a:pt x="792162" y="104775"/>
                  <a:pt x="776287" y="104775"/>
                </a:cubicBezTo>
                <a:lnTo>
                  <a:pt x="690563" y="104775"/>
                </a:lnTo>
                <a:lnTo>
                  <a:pt x="690563" y="76200"/>
                </a:lnTo>
                <a:lnTo>
                  <a:pt x="733425" y="76200"/>
                </a:lnTo>
                <a:cubicBezTo>
                  <a:pt x="771525" y="76200"/>
                  <a:pt x="802481" y="69850"/>
                  <a:pt x="826294" y="57150"/>
                </a:cubicBezTo>
                <a:cubicBezTo>
                  <a:pt x="850106" y="44450"/>
                  <a:pt x="868363" y="25400"/>
                  <a:pt x="881063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7" y="284162"/>
                  <a:pt x="490537" y="414337"/>
                </a:cubicBezTo>
                <a:cubicBezTo>
                  <a:pt x="490537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4"/>
                  <a:pt x="71437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b="1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1D95A4E9-B9A9-4823-9C3E-3F97BCF3B0C7}"/>
              </a:ext>
            </a:extLst>
          </p:cNvPr>
          <p:cNvCxnSpPr/>
          <p:nvPr/>
        </p:nvCxnSpPr>
        <p:spPr>
          <a:xfrm flipH="1">
            <a:off x="7810831" y="2526838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E3E11741-E0AE-4C99-8BB0-FA2B455F1FD4}"/>
              </a:ext>
            </a:extLst>
          </p:cNvPr>
          <p:cNvSpPr txBox="1"/>
          <p:nvPr/>
        </p:nvSpPr>
        <p:spPr>
          <a:xfrm>
            <a:off x="7690703" y="3439067"/>
            <a:ext cx="708334" cy="518505"/>
          </a:xfrm>
          <a:custGeom>
            <a:avLst/>
            <a:gdLst/>
            <a:ahLst/>
            <a:cxnLst/>
            <a:rect l="l" t="t" r="r" b="b"/>
            <a:pathLst>
              <a:path w="1076325" h="833437">
                <a:moveTo>
                  <a:pt x="247724" y="38100"/>
                </a:moveTo>
                <a:cubicBezTo>
                  <a:pt x="201885" y="38100"/>
                  <a:pt x="163426" y="72231"/>
                  <a:pt x="132345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5" y="695325"/>
                </a:cubicBezTo>
                <a:cubicBezTo>
                  <a:pt x="163426" y="762000"/>
                  <a:pt x="201885" y="795337"/>
                  <a:pt x="247724" y="795337"/>
                </a:cubicBezTo>
                <a:cubicBezTo>
                  <a:pt x="296838" y="795337"/>
                  <a:pt x="335297" y="762000"/>
                  <a:pt x="363103" y="695325"/>
                </a:cubicBezTo>
                <a:cubicBezTo>
                  <a:pt x="390909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2" y="38100"/>
                  <a:pt x="247724" y="38100"/>
                </a:cubicBezTo>
                <a:close/>
                <a:moveTo>
                  <a:pt x="852487" y="0"/>
                </a:moveTo>
                <a:cubicBezTo>
                  <a:pt x="928687" y="0"/>
                  <a:pt x="985044" y="19050"/>
                  <a:pt x="1021556" y="57150"/>
                </a:cubicBezTo>
                <a:cubicBezTo>
                  <a:pt x="1058069" y="95250"/>
                  <a:pt x="1076325" y="142875"/>
                  <a:pt x="1076325" y="200025"/>
                </a:cubicBezTo>
                <a:cubicBezTo>
                  <a:pt x="1076325" y="238125"/>
                  <a:pt x="1067594" y="276225"/>
                  <a:pt x="1050131" y="314325"/>
                </a:cubicBezTo>
                <a:cubicBezTo>
                  <a:pt x="1032669" y="352425"/>
                  <a:pt x="1004887" y="388937"/>
                  <a:pt x="966787" y="423862"/>
                </a:cubicBezTo>
                <a:cubicBezTo>
                  <a:pt x="874712" y="512762"/>
                  <a:pt x="804069" y="584993"/>
                  <a:pt x="754856" y="640556"/>
                </a:cubicBezTo>
                <a:cubicBezTo>
                  <a:pt x="705644" y="696118"/>
                  <a:pt x="676275" y="733425"/>
                  <a:pt x="666750" y="752475"/>
                </a:cubicBezTo>
                <a:lnTo>
                  <a:pt x="816557" y="752475"/>
                </a:lnTo>
                <a:lnTo>
                  <a:pt x="695300" y="823912"/>
                </a:lnTo>
                <a:lnTo>
                  <a:pt x="614363" y="823912"/>
                </a:lnTo>
                <a:lnTo>
                  <a:pt x="614363" y="762000"/>
                </a:lnTo>
                <a:cubicBezTo>
                  <a:pt x="630237" y="733425"/>
                  <a:pt x="656431" y="696912"/>
                  <a:pt x="692944" y="652462"/>
                </a:cubicBezTo>
                <a:cubicBezTo>
                  <a:pt x="729456" y="608012"/>
                  <a:pt x="777875" y="555625"/>
                  <a:pt x="838200" y="495300"/>
                </a:cubicBezTo>
                <a:cubicBezTo>
                  <a:pt x="890538" y="440779"/>
                  <a:pt x="929022" y="389458"/>
                  <a:pt x="953653" y="341337"/>
                </a:cubicBezTo>
                <a:cubicBezTo>
                  <a:pt x="978285" y="293216"/>
                  <a:pt x="990600" y="248295"/>
                  <a:pt x="990600" y="206573"/>
                </a:cubicBezTo>
                <a:cubicBezTo>
                  <a:pt x="990600" y="148877"/>
                  <a:pt x="977900" y="104787"/>
                  <a:pt x="952500" y="74302"/>
                </a:cubicBezTo>
                <a:cubicBezTo>
                  <a:pt x="927100" y="43817"/>
                  <a:pt x="889000" y="28575"/>
                  <a:pt x="838200" y="28575"/>
                </a:cubicBezTo>
                <a:cubicBezTo>
                  <a:pt x="800100" y="28575"/>
                  <a:pt x="767556" y="39092"/>
                  <a:pt x="740569" y="60126"/>
                </a:cubicBezTo>
                <a:cubicBezTo>
                  <a:pt x="713581" y="81161"/>
                  <a:pt x="700087" y="107875"/>
                  <a:pt x="700087" y="140270"/>
                </a:cubicBezTo>
                <a:cubicBezTo>
                  <a:pt x="700087" y="159668"/>
                  <a:pt x="705644" y="175840"/>
                  <a:pt x="716756" y="188788"/>
                </a:cubicBezTo>
                <a:cubicBezTo>
                  <a:pt x="727869" y="201736"/>
                  <a:pt x="733425" y="214684"/>
                  <a:pt x="733425" y="227632"/>
                </a:cubicBezTo>
                <a:cubicBezTo>
                  <a:pt x="733425" y="243855"/>
                  <a:pt x="729630" y="256009"/>
                  <a:pt x="722040" y="264095"/>
                </a:cubicBezTo>
                <a:cubicBezTo>
                  <a:pt x="714449" y="272182"/>
                  <a:pt x="703064" y="276225"/>
                  <a:pt x="687884" y="276225"/>
                </a:cubicBezTo>
                <a:cubicBezTo>
                  <a:pt x="669677" y="276225"/>
                  <a:pt x="655253" y="270668"/>
                  <a:pt x="644612" y="259556"/>
                </a:cubicBezTo>
                <a:cubicBezTo>
                  <a:pt x="633971" y="248443"/>
                  <a:pt x="628650" y="230187"/>
                  <a:pt x="628650" y="204787"/>
                </a:cubicBezTo>
                <a:cubicBezTo>
                  <a:pt x="628650" y="138112"/>
                  <a:pt x="652463" y="87312"/>
                  <a:pt x="700087" y="52387"/>
                </a:cubicBezTo>
                <a:cubicBezTo>
                  <a:pt x="747713" y="17462"/>
                  <a:pt x="798513" y="0"/>
                  <a:pt x="852487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7" y="284162"/>
                  <a:pt x="490537" y="414337"/>
                </a:cubicBezTo>
                <a:cubicBezTo>
                  <a:pt x="490537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7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1155BBDE-66C3-48B0-BDED-F0412293DAEB}"/>
              </a:ext>
            </a:extLst>
          </p:cNvPr>
          <p:cNvCxnSpPr/>
          <p:nvPr/>
        </p:nvCxnSpPr>
        <p:spPr>
          <a:xfrm flipH="1">
            <a:off x="7850404" y="3570406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>
            <a:hlinkClick r:id="rId2" action="ppaction://hlinksldjump"/>
            <a:extLst>
              <a:ext uri="{FF2B5EF4-FFF2-40B4-BE49-F238E27FC236}">
                <a16:creationId xmlns:a16="http://schemas.microsoft.com/office/drawing/2014/main" id="{05B6A5CE-6A84-4F53-8C7A-8BA37259B15A}"/>
              </a:ext>
            </a:extLst>
          </p:cNvPr>
          <p:cNvSpPr txBox="1"/>
          <p:nvPr/>
        </p:nvSpPr>
        <p:spPr>
          <a:xfrm>
            <a:off x="8697250" y="2379280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000" b="1" dirty="0"/>
              <a:t>海报设计知识导航</a:t>
            </a:r>
          </a:p>
        </p:txBody>
      </p:sp>
      <p:sp>
        <p:nvSpPr>
          <p:cNvPr id="11" name="文本框 10">
            <a:hlinkClick r:id="rId3" action="ppaction://hlinksldjump"/>
            <a:extLst>
              <a:ext uri="{FF2B5EF4-FFF2-40B4-BE49-F238E27FC236}">
                <a16:creationId xmlns:a16="http://schemas.microsoft.com/office/drawing/2014/main" id="{9ABC2E97-B359-4AB2-848B-D2653B68151A}"/>
              </a:ext>
            </a:extLst>
          </p:cNvPr>
          <p:cNvSpPr txBox="1"/>
          <p:nvPr/>
        </p:nvSpPr>
        <p:spPr>
          <a:xfrm>
            <a:off x="8697249" y="3442855"/>
            <a:ext cx="22365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 dirty="0"/>
              <a:t>制作时尚广场海报</a:t>
            </a:r>
            <a:endParaRPr lang="zh-CN" altLang="zh-CN" sz="2400" b="1" dirty="0"/>
          </a:p>
        </p:txBody>
      </p:sp>
    </p:spTree>
    <p:extLst>
      <p:ext uri="{BB962C8B-B14F-4D97-AF65-F5344CB8AC3E}">
        <p14:creationId xmlns:p14="http://schemas.microsoft.com/office/powerpoint/2010/main" val="36662192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C823FAAC-91EC-40CB-B4C5-A863D97D6D64}"/>
              </a:ext>
            </a:extLst>
          </p:cNvPr>
          <p:cNvGrpSpPr/>
          <p:nvPr/>
        </p:nvGrpSpPr>
        <p:grpSpPr>
          <a:xfrm>
            <a:off x="1452900" y="3429000"/>
            <a:ext cx="2057222" cy="1809652"/>
            <a:chOff x="5198984" y="1169522"/>
            <a:chExt cx="2057222" cy="180965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A336229-A0C0-4540-A067-9BCD2CD62050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0D4403D-04FB-4E28-9BDD-8F6D2ECFDFF3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53A8B3D-377E-4CEB-BEFA-6682213EF5FF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E58D9DEF-9BB6-4D32-9504-9F354A13EC19}"/>
              </a:ext>
            </a:extLst>
          </p:cNvPr>
          <p:cNvSpPr/>
          <p:nvPr/>
        </p:nvSpPr>
        <p:spPr>
          <a:xfrm>
            <a:off x="5206538" y="3972975"/>
            <a:ext cx="510909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/>
              <a:t>海报设计知识导航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9ACF8E2-54B4-4167-9B96-8677A543C40A}"/>
              </a:ext>
            </a:extLst>
          </p:cNvPr>
          <p:cNvSpPr txBox="1"/>
          <p:nvPr/>
        </p:nvSpPr>
        <p:spPr>
          <a:xfrm>
            <a:off x="1765534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01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24235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063132" y="1480617"/>
            <a:ext cx="8591014" cy="2958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dirty="0"/>
              <a:t>海报是人们日常生活中最常见到的平面设计作品，无论是商业、公益还是游戏，在宣传时一般都会包括海报这一宣传形式。下面将针对海报的一些基本信息进行介绍。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/>
              <a:t>11.1.1 </a:t>
            </a:r>
            <a:r>
              <a:rPr lang="zh-CN" altLang="zh-CN" b="1" dirty="0"/>
              <a:t>海报的概念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海报是一种极为常见的招贴形式，和广告一样，海报具有向人们介绍某一物体、事件的特性，多用于电影、戏剧、比赛、文艺演出等活动。在设计时，需要将图片、文字、颜色、版式等要素进行完整的结合，以恰当的形式向人们展示出宣传信息。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516208" y="1073671"/>
            <a:ext cx="9159584" cy="420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11.1.2 </a:t>
            </a:r>
            <a:r>
              <a:rPr lang="zh-CN" altLang="zh-CN" b="1" dirty="0"/>
              <a:t>海报设计的要点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在设计海报的过程中，要注意以下几点：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1</a:t>
            </a:r>
            <a:r>
              <a:rPr lang="zh-CN" altLang="zh-CN" dirty="0"/>
              <a:t>．充分的视觉冲击力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设计海报时，可以通过大画面及图形、色彩的搭配制作极强的视觉冲击力，起到吸引用户注意的作用。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2</a:t>
            </a:r>
            <a:r>
              <a:rPr lang="zh-CN" altLang="zh-CN" dirty="0"/>
              <a:t>．主题明确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在海报设计的过程中，内容不宜过多，需要抓住其主要诉求点，精炼内容，使表达明确，内容精简。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3</a:t>
            </a:r>
            <a:r>
              <a:rPr lang="zh-CN" altLang="zh-CN" dirty="0"/>
              <a:t>．艺术性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海报设计是一种信息传递的艺术，一般以图片为主，文案为辅，兼具艺术性与实用性。</a:t>
            </a:r>
          </a:p>
        </p:txBody>
      </p:sp>
    </p:spTree>
    <p:extLst>
      <p:ext uri="{BB962C8B-B14F-4D97-AF65-F5344CB8AC3E}">
        <p14:creationId xmlns:p14="http://schemas.microsoft.com/office/powerpoint/2010/main" val="7263033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241504" y="1295342"/>
            <a:ext cx="5065338" cy="8811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11.1.3 </a:t>
            </a:r>
            <a:r>
              <a:rPr lang="zh-CN" altLang="zh-CN" b="1" dirty="0"/>
              <a:t>优秀海报作品欣赏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下面将展示一些优秀的海报设计</a:t>
            </a:r>
            <a:r>
              <a:rPr lang="zh-CN" altLang="en-US" dirty="0"/>
              <a:t>。</a:t>
            </a:r>
            <a:endParaRPr lang="zh-CN" altLang="zh-CN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AA6827CF-C092-4DB3-BF3F-FFB8D51075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0768" y="2475705"/>
            <a:ext cx="1949050" cy="2641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1">
            <a:extLst>
              <a:ext uri="{FF2B5EF4-FFF2-40B4-BE49-F238E27FC236}">
                <a16:creationId xmlns:a16="http://schemas.microsoft.com/office/drawing/2014/main" id="{E0387A48-97CE-4A5B-A88E-8EE2CF7AA8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844" y="2475705"/>
            <a:ext cx="1853335" cy="2643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1">
            <a:extLst>
              <a:ext uri="{FF2B5EF4-FFF2-40B4-BE49-F238E27FC236}">
                <a16:creationId xmlns:a16="http://schemas.microsoft.com/office/drawing/2014/main" id="{1A0696C1-D5C4-4273-880C-47E56B0BAA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5015" y="2475705"/>
            <a:ext cx="1853335" cy="2609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035647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865A8B91-2543-4DF1-ADF2-76E7481B1A75}"/>
              </a:ext>
            </a:extLst>
          </p:cNvPr>
          <p:cNvGrpSpPr/>
          <p:nvPr/>
        </p:nvGrpSpPr>
        <p:grpSpPr>
          <a:xfrm>
            <a:off x="1494460" y="3429000"/>
            <a:ext cx="2057222" cy="1809652"/>
            <a:chOff x="5198984" y="1169522"/>
            <a:chExt cx="2057222" cy="18096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03433D35-238D-4BA9-BF30-8CA00A8F7A9D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C700BB20-FC31-4BBE-919A-2F1942BBC52B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CE283661-8B6A-493A-BF7C-76DDA80FBD08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8AFACE2C-F493-4AF1-9D95-2B23499B686A}"/>
              </a:ext>
            </a:extLst>
          </p:cNvPr>
          <p:cNvSpPr/>
          <p:nvPr/>
        </p:nvSpPr>
        <p:spPr>
          <a:xfrm>
            <a:off x="5035372" y="3972975"/>
            <a:ext cx="510909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/>
              <a:t>制作时尚广场海报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D07892B-112A-447F-A403-0FB3F531FC11}"/>
              </a:ext>
            </a:extLst>
          </p:cNvPr>
          <p:cNvSpPr txBox="1"/>
          <p:nvPr/>
        </p:nvSpPr>
        <p:spPr>
          <a:xfrm>
            <a:off x="1807094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02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864550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075436" y="956101"/>
            <a:ext cx="8041125" cy="1712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dirty="0"/>
              <a:t>本案例将设计制作一款时尚广场海报。该款海报以洋红色为主色调，时尚前卫，适用于时尚行业海报宣传等。下面将对其制作过程进行介绍。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/>
              <a:t>11.2.1 </a:t>
            </a:r>
            <a:r>
              <a:rPr lang="zh-CN" altLang="zh-CN" b="1" dirty="0"/>
              <a:t>制作海报背景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利用矩形工具及导入位图等操作制作海报背景。</a:t>
            </a:r>
          </a:p>
        </p:txBody>
      </p:sp>
      <p:pic>
        <p:nvPicPr>
          <p:cNvPr id="2050" name="图片 1">
            <a:extLst>
              <a:ext uri="{FF2B5EF4-FFF2-40B4-BE49-F238E27FC236}">
                <a16:creationId xmlns:a16="http://schemas.microsoft.com/office/drawing/2014/main" id="{2F18B2F9-436A-467A-A0CE-91D2668535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7588" y="2668236"/>
            <a:ext cx="2156819" cy="3117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827084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624</TotalTime>
  <Words>442</Words>
  <Application>Microsoft Office PowerPoint</Application>
  <PresentationFormat>宽屏</PresentationFormat>
  <Paragraphs>38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0" baseType="lpstr">
      <vt:lpstr>等线</vt:lpstr>
      <vt:lpstr>等线 Light</vt:lpstr>
      <vt:lpstr>幼圆</vt:lpstr>
      <vt:lpstr>站酷小薇LOGO体</vt:lpstr>
      <vt:lpstr>Arial</vt:lpstr>
      <vt:lpstr>Times New Roman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531</cp:revision>
  <dcterms:created xsi:type="dcterms:W3CDTF">2020-06-26T11:31:00Z</dcterms:created>
  <dcterms:modified xsi:type="dcterms:W3CDTF">2021-12-16T08:40:33Z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KSOTemplateUUID">
    <vt:lpwstr>v1.0_mb_s+3ElstvPcfk5zy2frAFoQ==</vt:lpwstr>
  </property>
</Properties>
</file>