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93" r:id="rId3"/>
    <p:sldId id="292" r:id="rId4"/>
    <p:sldId id="290" r:id="rId5"/>
    <p:sldId id="273" r:id="rId6"/>
    <p:sldId id="347" r:id="rId7"/>
    <p:sldId id="361" r:id="rId8"/>
    <p:sldId id="362" r:id="rId9"/>
    <p:sldId id="291" r:id="rId10"/>
    <p:sldId id="302" r:id="rId11"/>
    <p:sldId id="363" r:id="rId12"/>
    <p:sldId id="364" r:id="rId13"/>
    <p:sldId id="366" r:id="rId14"/>
    <p:sldId id="367" r:id="rId15"/>
    <p:sldId id="320" r:id="rId16"/>
    <p:sldId id="319" r:id="rId17"/>
    <p:sldId id="353" r:id="rId18"/>
    <p:sldId id="354" r:id="rId19"/>
    <p:sldId id="368" r:id="rId20"/>
    <p:sldId id="369" r:id="rId21"/>
    <p:sldId id="370" r:id="rId22"/>
    <p:sldId id="338" r:id="rId23"/>
    <p:sldId id="339" r:id="rId24"/>
    <p:sldId id="365" r:id="rId25"/>
    <p:sldId id="371" r:id="rId26"/>
    <p:sldId id="372" r:id="rId27"/>
    <p:sldId id="373" r:id="rId28"/>
    <p:sldId id="374" r:id="rId29"/>
    <p:sldId id="375" r:id="rId30"/>
    <p:sldId id="356" r:id="rId31"/>
    <p:sldId id="357" r:id="rId32"/>
    <p:sldId id="358" r:id="rId33"/>
    <p:sldId id="325" r:id="rId34"/>
    <p:sldId id="286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8AD"/>
    <a:srgbClr val="7D6B63"/>
    <a:srgbClr val="D99211"/>
    <a:srgbClr val="EDA221"/>
    <a:srgbClr val="FFBC04"/>
    <a:srgbClr val="FEB801"/>
    <a:srgbClr val="B57A0F"/>
    <a:srgbClr val="D18C11"/>
    <a:srgbClr val="C3830F"/>
    <a:srgbClr val="966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4E08BE82-6930-4EF0-9FF3-EB768F7D28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5891" y="-4547769"/>
            <a:ext cx="12073131" cy="8658691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A132A93-7E31-4F2C-AD69-267977D5A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929" y="2987565"/>
            <a:ext cx="8590542" cy="61610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CA44BA0-EDA4-4024-A8AD-FDD11A4F89D5}"/>
              </a:ext>
            </a:extLst>
          </p:cNvPr>
          <p:cNvSpPr txBox="1"/>
          <p:nvPr userDrawn="1"/>
        </p:nvSpPr>
        <p:spPr>
          <a:xfrm>
            <a:off x="3817408" y="6408107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27108C4-B026-4252-A877-40AA47E581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1A70820-B138-4285-B54A-E50CC449B76D}"/>
              </a:ext>
            </a:extLst>
          </p:cNvPr>
          <p:cNvSpPr/>
          <p:nvPr userDrawn="1"/>
        </p:nvSpPr>
        <p:spPr>
          <a:xfrm>
            <a:off x="0" y="1285875"/>
            <a:ext cx="12192000" cy="3886200"/>
          </a:xfrm>
          <a:prstGeom prst="rect">
            <a:avLst/>
          </a:prstGeom>
          <a:solidFill>
            <a:schemeClr val="bg1">
              <a:lumMod val="9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D9D43F-3679-4157-890D-EA17E7977A5C}"/>
              </a:ext>
            </a:extLst>
          </p:cNvPr>
          <p:cNvSpPr txBox="1"/>
          <p:nvPr userDrawn="1"/>
        </p:nvSpPr>
        <p:spPr>
          <a:xfrm>
            <a:off x="7147262" y="5949346"/>
            <a:ext cx="69209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/>
                </a:solidFill>
              </a:rPr>
              <a:t>关注微信公众平台</a:t>
            </a:r>
            <a:r>
              <a:rPr lang="en-US" altLang="zh-CN" sz="1100" dirty="0">
                <a:solidFill>
                  <a:schemeClr val="tx1"/>
                </a:solidFill>
              </a:rPr>
              <a:t>DSSF007</a:t>
            </a:r>
            <a:r>
              <a:rPr lang="zh-CN" altLang="en-US" sz="1100" dirty="0">
                <a:solidFill>
                  <a:schemeClr val="tx1"/>
                </a:solidFill>
              </a:rPr>
              <a:t>，回复关键字“经典课堂”获取更多资源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C5DA7C5-8692-4770-99EE-3E64E45D9FF4}"/>
              </a:ext>
            </a:extLst>
          </p:cNvPr>
          <p:cNvCxnSpPr/>
          <p:nvPr userDrawn="1"/>
        </p:nvCxnSpPr>
        <p:spPr>
          <a:xfrm>
            <a:off x="4215161" y="512956"/>
            <a:ext cx="2497872" cy="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F96E57D6-D77A-460A-8CE6-E36F987B9D4A}"/>
              </a:ext>
            </a:extLst>
          </p:cNvPr>
          <p:cNvSpPr txBox="1"/>
          <p:nvPr userDrawn="1"/>
        </p:nvSpPr>
        <p:spPr>
          <a:xfrm>
            <a:off x="5254497" y="948466"/>
            <a:ext cx="1292662" cy="247760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7200" dirty="0">
                <a:solidFill>
                  <a:srgbClr val="AD6126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目  录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0AC5F4-78F5-4DFC-BD43-97B44EE004F9}"/>
              </a:ext>
            </a:extLst>
          </p:cNvPr>
          <p:cNvCxnSpPr/>
          <p:nvPr userDrawn="1"/>
        </p:nvCxnSpPr>
        <p:spPr>
          <a:xfrm>
            <a:off x="6713033" y="501817"/>
            <a:ext cx="0" cy="5307980"/>
          </a:xfrm>
          <a:prstGeom prst="line">
            <a:avLst/>
          </a:prstGeom>
          <a:ln w="38100">
            <a:solidFill>
              <a:srgbClr val="FDB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FFC5B84D-5AE6-462C-AEB2-D3200AD60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0" y="-76200"/>
            <a:ext cx="6106901" cy="6858000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C13C7F-21CD-4C70-B030-90F1CDE2E3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9" r="24821"/>
          <a:stretch>
            <a:fillRect/>
          </a:stretch>
        </p:blipFill>
        <p:spPr>
          <a:xfrm>
            <a:off x="1266132" y="281327"/>
            <a:ext cx="5453198" cy="6123896"/>
          </a:xfrm>
          <a:custGeom>
            <a:avLst/>
            <a:gdLst>
              <a:gd name="connsiteX0" fmla="*/ 0 w 6106901"/>
              <a:gd name="connsiteY0" fmla="*/ 0 h 6858000"/>
              <a:gd name="connsiteX1" fmla="*/ 3193319 w 6106901"/>
              <a:gd name="connsiteY1" fmla="*/ 0 h 6858000"/>
              <a:gd name="connsiteX2" fmla="*/ 6106901 w 6106901"/>
              <a:gd name="connsiteY2" fmla="*/ 6858000 h 6858000"/>
              <a:gd name="connsiteX3" fmla="*/ 0 w 61069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6901" h="6858000">
                <a:moveTo>
                  <a:pt x="0" y="0"/>
                </a:moveTo>
                <a:lnTo>
                  <a:pt x="3193319" y="0"/>
                </a:lnTo>
                <a:lnTo>
                  <a:pt x="6106901" y="6858000"/>
                </a:lnTo>
                <a:lnTo>
                  <a:pt x="0" y="6858000"/>
                </a:ln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925AE7AA-5299-4910-A312-36B7B3F9E6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781BB81-B763-4E0D-AFD7-99097146E66A}"/>
              </a:ext>
            </a:extLst>
          </p:cNvPr>
          <p:cNvSpPr/>
          <p:nvPr userDrawn="1"/>
        </p:nvSpPr>
        <p:spPr>
          <a:xfrm>
            <a:off x="590550" y="279400"/>
            <a:ext cx="11134725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460A0B6-A8EB-44E8-A6BD-330DB1B7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A4A1964-6740-479C-BB4A-D71873D42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E74841-F418-4854-944B-12532FF6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393AF0-2B1A-459D-B585-2CE20FDF9182}"/>
              </a:ext>
            </a:extLst>
          </p:cNvPr>
          <p:cNvSpPr txBox="1"/>
          <p:nvPr userDrawn="1"/>
        </p:nvSpPr>
        <p:spPr>
          <a:xfrm>
            <a:off x="0" y="0"/>
            <a:ext cx="12192000" cy="2705100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en-US" altLang="zh-CN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-------------</a:t>
            </a:r>
            <a:endParaRPr lang="zh-CN" altLang="en-US" dirty="0"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B1E1E4B-8837-4854-831B-361D35D6B3B2}"/>
              </a:ext>
            </a:extLst>
          </p:cNvPr>
          <p:cNvSpPr/>
          <p:nvPr userDrawn="1"/>
        </p:nvSpPr>
        <p:spPr>
          <a:xfrm>
            <a:off x="0" y="3065480"/>
            <a:ext cx="12192000" cy="2397512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5AAF-4686-4DBC-AD82-82ACA52592B1}" type="datetimeFigureOut">
              <a:rPr lang="zh-CN" altLang="en-US" smtClean="0"/>
              <a:t>2021/12/16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9F4B-4EC2-4F8F-9FBC-A9585385FE3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2.xml"/><Relationship Id="rId4" Type="http://schemas.openxmlformats.org/officeDocument/2006/relationships/slide" Target="slide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05031"/>
            <a:ext cx="12192000" cy="3042473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75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0" dirty="0"/>
          </a:p>
        </p:txBody>
      </p:sp>
      <p:sp>
        <p:nvSpPr>
          <p:cNvPr id="6" name="文本框 5"/>
          <p:cNvSpPr txBox="1"/>
          <p:nvPr/>
        </p:nvSpPr>
        <p:spPr>
          <a:xfrm>
            <a:off x="2130297" y="4186262"/>
            <a:ext cx="8259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b="1" dirty="0">
                <a:solidFill>
                  <a:schemeClr val="bg1"/>
                </a:solidFill>
              </a:rPr>
              <a:t>第</a:t>
            </a:r>
            <a:r>
              <a:rPr lang="en-US" altLang="zh-CN" sz="6000" b="1" dirty="0">
                <a:solidFill>
                  <a:schemeClr val="bg1"/>
                </a:solidFill>
              </a:rPr>
              <a:t>5</a:t>
            </a:r>
            <a:r>
              <a:rPr lang="zh-CN" altLang="zh-CN" sz="6000" b="1" dirty="0">
                <a:solidFill>
                  <a:schemeClr val="bg1"/>
                </a:solidFill>
              </a:rPr>
              <a:t>章  对象的编辑详解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147" y="6072009"/>
            <a:ext cx="2718419" cy="406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8136" y="1199768"/>
            <a:ext cx="805572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图形对象的变换操作包括镜像对象，对象的自由变换，对象的坐标，对象的精确变换，对象的造型等。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5.2.1  </a:t>
            </a:r>
            <a:r>
              <a:rPr lang="zh-CN" altLang="zh-CN" b="1" dirty="0"/>
              <a:t>镜像对象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镜像对象可以使对象在水平或垂直镜像翻转。水平镜像是图形沿垂直方向的直线180°水平翻转；垂直镜像是图形沿水平方向的直线180°垂直翻转。</a:t>
            </a: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5E0DC2E6-EB6E-4B61-AE3B-07DD5BF4F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523" y="3429000"/>
            <a:ext cx="3316161" cy="233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DCA7EFD3-0A10-4DEB-AD95-E437DCD1D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318" y="3429000"/>
            <a:ext cx="3319479" cy="2334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2708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37563" y="1760308"/>
            <a:ext cx="8116873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5.2.2  </a:t>
            </a:r>
            <a:r>
              <a:rPr lang="zh-CN" altLang="zh-CN" b="1" dirty="0"/>
              <a:t>对象的自由变换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图形对象的自由变换可通过直接旋转变换图形对象；也可以通过自由变换工具对图形对象进行自由旋转，镜像，调节，扭曲等操作。下面将对其操作进行详细介绍。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直接旋转图形对象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使用工具自由变换对象</a:t>
            </a:r>
          </a:p>
        </p:txBody>
      </p:sp>
    </p:spTree>
    <p:extLst>
      <p:ext uri="{BB962C8B-B14F-4D97-AF65-F5344CB8AC3E}">
        <p14:creationId xmlns:p14="http://schemas.microsoft.com/office/powerpoint/2010/main" val="2273099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37563" y="1596184"/>
            <a:ext cx="8116873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5.2.3  </a:t>
            </a:r>
            <a:r>
              <a:rPr lang="zh-CN" altLang="zh-CN" b="1" dirty="0"/>
              <a:t>精确变换对象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对象的精确变换是指在保证图形对象精确度不变的情况下，精确控制图形对象在整个绘图页面中的位置、大小以及旋转的角度等因素。要实现图形对象的精确变换，比较常用的有两种方法，下面分别进行介绍。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．使用属性栏变换图形对象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使用“变换”泊坞窗变换图形对象</a:t>
            </a:r>
          </a:p>
        </p:txBody>
      </p:sp>
    </p:spTree>
    <p:extLst>
      <p:ext uri="{BB962C8B-B14F-4D97-AF65-F5344CB8AC3E}">
        <p14:creationId xmlns:p14="http://schemas.microsoft.com/office/powerpoint/2010/main" val="3517395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59241" y="666330"/>
            <a:ext cx="9267503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5.2.4  </a:t>
            </a:r>
            <a:r>
              <a:rPr lang="zh-CN" altLang="zh-CN" b="1" dirty="0"/>
              <a:t>对象的坐标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执行“窗口”→“泊坞窗”→“对象坐标”命令，打开“对象坐标”泊坞窗。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在“对象坐标”泊坞窗中分别单击“矩形”、“椭圆形”、“多边形”、“2点线”和“多点线”按钮以切换到不同的面板，在其中显示出了图形对象在页面中X轴和Y轴的位置以及大小、比例等相关选项，在其中可针对不同图形在页面中的位置进行调整和控制。</a:t>
            </a: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98E906E2-A2BE-4065-8A3A-84789A0B7E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896" y="2837506"/>
            <a:ext cx="1998208" cy="311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206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85343" y="811473"/>
            <a:ext cx="9030484" cy="4732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5.2.5  </a:t>
            </a:r>
            <a:r>
              <a:rPr lang="zh-CN" altLang="zh-CN" b="1" dirty="0"/>
              <a:t>对象的造型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执行“窗口”→“泊坞窗”→“造型”命令。在“造型”泊坞窗的“造型”下拉列表框中提供了“焊接”、“修剪”、“相交”、“简化”、“移除后面对象”、“移除前面对象”和“边界”7种造型选项，在其下的窗口中可预览造型效果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焊接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修剪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相交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简化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移除后面对象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6.</a:t>
            </a:r>
            <a:r>
              <a:rPr lang="zh-CN" altLang="zh-CN" dirty="0"/>
              <a:t>移除前面对象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7.</a:t>
            </a:r>
            <a:r>
              <a:rPr lang="zh-CN" altLang="zh-CN" dirty="0"/>
              <a:t>边界</a:t>
            </a: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CAF6FF8C-D909-42A5-B3CF-6FD86CCDC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85" y="2646363"/>
            <a:ext cx="3409702" cy="2593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309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6674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174818" y="3972975"/>
            <a:ext cx="29386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/>
              <a:t>管理对象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77938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548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59431" y="579211"/>
            <a:ext cx="8144799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管理对象可以让绘图时操作更加顺畅，为后期的修改提供了便利，管理对象包括调整对象顺序、锁定与解除对象、群组和取消群组、对齐与分布、合并与拆分等。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5.3.1 </a:t>
            </a:r>
            <a:r>
              <a:rPr lang="zh-CN" altLang="zh-CN" b="1" dirty="0"/>
              <a:t>调整对象顺序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当文档存在多个对象时，对象的上下顺序影响着画面的最终呈现效果，执行“对象”→“顺序”命令，在弹出的子菜单中选择相应的命令即可。</a:t>
            </a: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8CB8DA79-3773-487A-A523-7DADAC0E1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592" y="3208565"/>
            <a:ext cx="2013753" cy="254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>
            <a:extLst>
              <a:ext uri="{FF2B5EF4-FFF2-40B4-BE49-F238E27FC236}">
                <a16:creationId xmlns:a16="http://schemas.microsoft.com/office/drawing/2014/main" id="{E83E1176-B7B2-42F8-AD06-F3BB0F672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14" y="3916137"/>
            <a:ext cx="1781147" cy="182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288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47305" y="549275"/>
            <a:ext cx="7497390" cy="2617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5.3.2 </a:t>
            </a:r>
            <a:r>
              <a:rPr lang="zh-CN" altLang="zh-CN" b="1" dirty="0"/>
              <a:t>锁定与解除对象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锁定”命令可以将对象锁定，使其不能进行编辑。选择需要锁定的对象，四周出现黑色的控制点，右击鼠标，在弹出的快捷菜单中选择“锁定对象”选项，被锁定的对象周围的控制点变成锁的图标。选中锁定的对象，右击鼠标，在弹出的快捷菜单中选择“解锁对象”选项，被锁定的对象即可将锁定状态解除。</a:t>
            </a: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14B5BB6A-D3DA-4751-A84F-0511CA69D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305" y="3268016"/>
            <a:ext cx="3407791" cy="240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1">
            <a:extLst>
              <a:ext uri="{FF2B5EF4-FFF2-40B4-BE49-F238E27FC236}">
                <a16:creationId xmlns:a16="http://schemas.microsoft.com/office/drawing/2014/main" id="{BDCBC4DA-2C18-481B-9E52-EAD036660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246" y="3268016"/>
            <a:ext cx="3394449" cy="240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1">
            <a:extLst>
              <a:ext uri="{FF2B5EF4-FFF2-40B4-BE49-F238E27FC236}">
                <a16:creationId xmlns:a16="http://schemas.microsoft.com/office/drawing/2014/main" id="{BEDF14B0-C807-43A3-966E-6E8541284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783" y="5070249"/>
            <a:ext cx="1492174" cy="4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1">
            <a:extLst>
              <a:ext uri="{FF2B5EF4-FFF2-40B4-BE49-F238E27FC236}">
                <a16:creationId xmlns:a16="http://schemas.microsoft.com/office/drawing/2014/main" id="{A8931829-6308-4963-8130-C5ADD54C7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705" y="5055735"/>
            <a:ext cx="1062880" cy="4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854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89060" y="1073671"/>
            <a:ext cx="7413880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5.3.3 </a:t>
            </a:r>
            <a:r>
              <a:rPr lang="zh-CN" altLang="zh-CN" b="1" dirty="0"/>
              <a:t>群组和取消群组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群组是指将多个对象组合成一个整体。选中两个图形对象，右击鼠标，在弹出的快捷菜单中选择“组合对象”选项，或按Ctrl+G组合键即可将多个对象组成群组，组合后的对象保持其原始属性，可以进行同时的移动和缩放等操作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53AE62C2-F792-4D6C-8012-FEDE5D4F4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19" y="3201305"/>
            <a:ext cx="3450454" cy="244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1">
            <a:extLst>
              <a:ext uri="{FF2B5EF4-FFF2-40B4-BE49-F238E27FC236}">
                <a16:creationId xmlns:a16="http://schemas.microsoft.com/office/drawing/2014/main" id="{DC2B58BF-48FA-4FDE-B38B-BC3F8EA92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486" y="3201305"/>
            <a:ext cx="3450454" cy="2444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1">
            <a:extLst>
              <a:ext uri="{FF2B5EF4-FFF2-40B4-BE49-F238E27FC236}">
                <a16:creationId xmlns:a16="http://schemas.microsoft.com/office/drawing/2014/main" id="{55CE2BF5-95F9-4A50-8799-69C72E014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918" y="3318748"/>
            <a:ext cx="1146142" cy="696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1">
            <a:extLst>
              <a:ext uri="{FF2B5EF4-FFF2-40B4-BE49-F238E27FC236}">
                <a16:creationId xmlns:a16="http://schemas.microsoft.com/office/drawing/2014/main" id="{AAC5995E-6713-4D66-8FA5-F155C1158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807" y="3275089"/>
            <a:ext cx="1376323" cy="800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108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96902" y="427785"/>
            <a:ext cx="8474556" cy="2598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5.3.4 </a:t>
            </a:r>
            <a:r>
              <a:rPr lang="zh-CN" altLang="zh-CN" b="1" dirty="0"/>
              <a:t>使用“对象管理器”管理对象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对象管理器”泊坞窗主要是用来管理和控制图形对象。执行“窗口”→“泊坞窗”→“对象管理器”命令，打开“对象管理器”泊坞窗。泊坞窗里主要有“主页面”和“页面1”，“主页面”中包含了应用文档中所有的虚拟信息。默认情况下三个图层：辅助线、桌面和文档网络，主页上的内容将会出现在每一个页面中，常用于添加页眉、页脚和背景等。</a:t>
            </a: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31C51FFC-6B64-45F9-8815-4B64617F6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504" y="2953658"/>
            <a:ext cx="2433637" cy="248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">
            <a:extLst>
              <a:ext uri="{FF2B5EF4-FFF2-40B4-BE49-F238E27FC236}">
                <a16:creationId xmlns:a16="http://schemas.microsoft.com/office/drawing/2014/main" id="{AA5AFFA9-E88D-435D-BD35-CDCE49852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303" y="3181804"/>
            <a:ext cx="1642725" cy="289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A1843F70-CC68-4D37-8545-18304A8A7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0660" y="3225347"/>
            <a:ext cx="335643" cy="23268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12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85515" y="86074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内容概要</a:t>
            </a:r>
            <a:endParaRPr lang="zh-CN" altLang="zh-CN" sz="28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071AF-C086-4E56-96BE-D255ABC37703}"/>
              </a:ext>
            </a:extLst>
          </p:cNvPr>
          <p:cNvSpPr txBox="1"/>
          <p:nvPr/>
        </p:nvSpPr>
        <p:spPr>
          <a:xfrm>
            <a:off x="2127685" y="1534186"/>
            <a:ext cx="7936615" cy="378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本章以图形对象为载体，分别从图形对象的基本操作、变换、管理、编辑</a:t>
            </a:r>
            <a:r>
              <a:rPr lang="en-US" altLang="zh-CN" dirty="0"/>
              <a:t>4</a:t>
            </a:r>
            <a:r>
              <a:rPr lang="zh-CN" altLang="zh-CN" dirty="0"/>
              <a:t>个方面对图形对象的相关操作进行介绍，同时介绍如何使用工具和相关命令编辑对象，扩展知识内容。读者通过本章的学习，可以充分掌握图形对象的编辑操作，并能将这些操作进行熟练的运用。</a:t>
            </a:r>
          </a:p>
          <a:p>
            <a:pPr indent="457200">
              <a:lnSpc>
                <a:spcPct val="150000"/>
              </a:lnSpc>
            </a:pPr>
            <a:r>
              <a:rPr lang="zh-CN" altLang="zh-CN" b="1" dirty="0"/>
              <a:t>知识要点</a:t>
            </a:r>
            <a:endParaRPr lang="zh-CN" altLang="zh-CN" dirty="0"/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图形对象的基本操作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变换对象操作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管理对象操作</a:t>
            </a:r>
          </a:p>
          <a:p>
            <a:pPr marL="285750" lvl="0" indent="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zh-CN" dirty="0"/>
              <a:t>编辑对象操作</a:t>
            </a:r>
          </a:p>
        </p:txBody>
      </p:sp>
    </p:spTree>
    <p:extLst>
      <p:ext uri="{BB962C8B-B14F-4D97-AF65-F5344CB8AC3E}">
        <p14:creationId xmlns:p14="http://schemas.microsoft.com/office/powerpoint/2010/main" val="32347842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5878" y="1226071"/>
            <a:ext cx="7700241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5.3.5 </a:t>
            </a:r>
            <a:r>
              <a:rPr lang="zh-CN" altLang="zh-CN" b="1" dirty="0"/>
              <a:t>对齐与分布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对齐与分布可以将两个及以上的多个对象均匀的排列。选择多个图像对象，执行“对象”→“对齐和分布”命令，打开“对齐与分布”泊坞窗。</a:t>
            </a: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99DA9BC2-877A-4803-80A5-6F58DBF37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756" y="2742882"/>
            <a:ext cx="2470487" cy="278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770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0710" y="1073671"/>
            <a:ext cx="7870579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5.3.6 </a:t>
            </a:r>
            <a:r>
              <a:rPr lang="zh-CN" altLang="zh-CN" b="1" dirty="0"/>
              <a:t>合并与拆分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 </a:t>
            </a:r>
            <a:r>
              <a:rPr lang="zh-CN" altLang="zh-CN" dirty="0"/>
              <a:t>“合并”命令可以将多个对象合成为一个新的具有其中一个对象属性的整体。“拆分”可以将合并的图形拆分为多个独立个体。选择多个图像对象，单击属性栏中的“合并”按钮，合并后的对象具有相同的轮廓和填充属性。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1A8846FD-7F3C-4ABB-AE78-CA912CABC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960" y="3083379"/>
            <a:ext cx="3262064" cy="23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1">
            <a:extLst>
              <a:ext uri="{FF2B5EF4-FFF2-40B4-BE49-F238E27FC236}">
                <a16:creationId xmlns:a16="http://schemas.microsoft.com/office/drawing/2014/main" id="{D90FE9A6-DECA-4840-821F-DC9A246CF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048" y="3083379"/>
            <a:ext cx="3268647" cy="23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55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660718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525847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编辑对象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973352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320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06517" y="811473"/>
            <a:ext cx="8682770" cy="2543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使用形状工具、平滑工具、涂抹工具、转动工具、吸引工具、排斥工具、弄脏工具、粗糙工具、裁剪工具、刻刀工具以及橡皮擦工具可以对象的形态进行编辑操作。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5.4.1  </a:t>
            </a:r>
            <a:r>
              <a:rPr lang="zh-CN" altLang="zh-CN" b="1" dirty="0"/>
              <a:t>形状工具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基本上编辑、绘图时都用得到形状工具，通过控制节点编辑曲线对象。选中图形对象，左击鼠标，在弹出的快捷菜单中选择“转换为曲线”选项，选择“形状工具” ，将会显示出该工具的属性栏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70CEAD7A-53AD-4595-8E72-F953CFD4B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037" y="3425849"/>
            <a:ext cx="2968553" cy="208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">
            <a:extLst>
              <a:ext uri="{FF2B5EF4-FFF2-40B4-BE49-F238E27FC236}">
                <a16:creationId xmlns:a16="http://schemas.microsoft.com/office/drawing/2014/main" id="{24D66EF4-1E9A-4B6E-B62F-DCA0BC426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412" y="3425849"/>
            <a:ext cx="2963902" cy="2107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9854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679904"/>
            <a:ext cx="866064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5.4.2  </a:t>
            </a:r>
            <a:r>
              <a:rPr lang="zh-CN" altLang="zh-CN" b="1" dirty="0"/>
              <a:t>平滑工具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平滑工具沿对象轮廓拖动工具使对象变得平滑，可去除凹凸的边缘并减少曲线对象的节点。选中矢量图形，长按“形状工具”，在其子工具列表中选择“平滑工具”，将会显示出该工具的属性栏。</a:t>
            </a: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2D7EFC5B-6B7F-409E-B938-8428ACABC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090" y="2541729"/>
            <a:ext cx="3587853" cy="51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7602B62-62BE-47AD-B411-8B7A378F89C3}"/>
              </a:ext>
            </a:extLst>
          </p:cNvPr>
          <p:cNvSpPr txBox="1"/>
          <p:nvPr/>
        </p:nvSpPr>
        <p:spPr>
          <a:xfrm>
            <a:off x="1957913" y="3188154"/>
            <a:ext cx="8660641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5.4.3  </a:t>
            </a:r>
            <a:r>
              <a:rPr lang="zh-CN" altLang="zh-CN" b="1" dirty="0"/>
              <a:t>涂抹工具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涂抹工具可以沿对象轮廓拖动工具来改变其边缘。选中图形对象，选择“涂抹工具”，将会显示出该工具的属性栏</a:t>
            </a:r>
            <a:r>
              <a:rPr lang="zh-CN" altLang="en-US" dirty="0"/>
              <a:t>。</a:t>
            </a:r>
            <a:endParaRPr lang="zh-CN" altLang="zh-CN" b="1" dirty="0"/>
          </a:p>
        </p:txBody>
      </p:sp>
      <p:pic>
        <p:nvPicPr>
          <p:cNvPr id="15363" name="图片 1">
            <a:extLst>
              <a:ext uri="{FF2B5EF4-FFF2-40B4-BE49-F238E27FC236}">
                <a16:creationId xmlns:a16="http://schemas.microsoft.com/office/drawing/2014/main" id="{0D4A7AE6-AECB-4BA0-9D14-8083D05E5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090" y="4681589"/>
            <a:ext cx="4243819" cy="43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9660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15151" y="884985"/>
            <a:ext cx="8660641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5.4.4  </a:t>
            </a:r>
            <a:r>
              <a:rPr lang="zh-CN" altLang="zh-CN" b="1" dirty="0"/>
              <a:t>转动工具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转动工具通过沿对象轮廓拖动工具来添加转动效果。选中图形对象，选择“转动工具”，将会显示出该工具的属性栏。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0AA38F66-0F1B-4454-8618-0DB687C92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116" y="2285091"/>
            <a:ext cx="3809768" cy="45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3C948CC-1375-400F-8191-49B751E4C8C5}"/>
              </a:ext>
            </a:extLst>
          </p:cNvPr>
          <p:cNvSpPr txBox="1"/>
          <p:nvPr/>
        </p:nvSpPr>
        <p:spPr>
          <a:xfrm>
            <a:off x="2015150" y="2750737"/>
            <a:ext cx="8660641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5.4.5  </a:t>
            </a:r>
            <a:r>
              <a:rPr lang="zh-CN" altLang="zh-CN" b="1" dirty="0"/>
              <a:t>吸引工具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吸引工具通过吸引并移动节点的位置改变对象的形状。选中图形对象，选择“吸引工具”，在属性栏中设置参数，将光标覆盖要调整对象的节点上按住鼠标左键，按住鼠标的时间越长，节点越靠近。</a:t>
            </a:r>
          </a:p>
        </p:txBody>
      </p:sp>
      <p:pic>
        <p:nvPicPr>
          <p:cNvPr id="16387" name="图片 1">
            <a:extLst>
              <a:ext uri="{FF2B5EF4-FFF2-40B4-BE49-F238E27FC236}">
                <a16:creationId xmlns:a16="http://schemas.microsoft.com/office/drawing/2014/main" id="{8E9F0406-82C5-4B9F-A4C7-85BC2486B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739" y="4583307"/>
            <a:ext cx="202723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1">
            <a:extLst>
              <a:ext uri="{FF2B5EF4-FFF2-40B4-BE49-F238E27FC236}">
                <a16:creationId xmlns:a16="http://schemas.microsoft.com/office/drawing/2014/main" id="{5320C755-A042-424E-A97E-20C706619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470" y="4591245"/>
            <a:ext cx="2009775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027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19965" y="1073671"/>
            <a:ext cx="8426054" cy="1727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5.4.6  </a:t>
            </a:r>
            <a:r>
              <a:rPr lang="zh-CN" altLang="zh-CN" b="1" dirty="0"/>
              <a:t>排斥工具</a:t>
            </a:r>
            <a:endParaRPr lang="en-US" altLang="zh-CN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排斥工具通过排斥节点的位置，使节点原离光标所处位置的方式改变对象的形状。选中图形对象，选择“排斥工具”，在属性栏中设置参数，将光标覆盖要调整对象的节点上按住鼠标左键，按住鼠标的时间越长，节点越远离光标。</a:t>
            </a:r>
            <a:endParaRPr lang="zh-CN" altLang="zh-CN" b="1" dirty="0"/>
          </a:p>
        </p:txBody>
      </p:sp>
      <p:pic>
        <p:nvPicPr>
          <p:cNvPr id="17410" name="图片 1">
            <a:extLst>
              <a:ext uri="{FF2B5EF4-FFF2-40B4-BE49-F238E27FC236}">
                <a16:creationId xmlns:a16="http://schemas.microsoft.com/office/drawing/2014/main" id="{C6632125-A6BE-49C3-82BB-D8B300DF0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845" y="3199834"/>
            <a:ext cx="2997272" cy="212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1">
            <a:extLst>
              <a:ext uri="{FF2B5EF4-FFF2-40B4-BE49-F238E27FC236}">
                <a16:creationId xmlns:a16="http://schemas.microsoft.com/office/drawing/2014/main" id="{61AFA858-9E77-452B-9EC9-3E2BDAF2B3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776" y="3199834"/>
            <a:ext cx="3009053" cy="2125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44137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1073671"/>
            <a:ext cx="8426054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5.4.7  </a:t>
            </a:r>
            <a:r>
              <a:rPr lang="zh-CN" altLang="zh-CN" b="1" dirty="0"/>
              <a:t>弄脏工具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弄脏工具沿对象轮廓拖动工具来改变对象的形状。选中图形对象，选择“弄脏工具”，将会显示出该工具的属性栏。</a:t>
            </a: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2CA56CB3-01A6-4CA2-8C79-AB67C3B55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164" y="2589892"/>
            <a:ext cx="5699671" cy="472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E03F594-EA46-427E-856D-E84BD051720E}"/>
              </a:ext>
            </a:extLst>
          </p:cNvPr>
          <p:cNvSpPr txBox="1"/>
          <p:nvPr/>
        </p:nvSpPr>
        <p:spPr>
          <a:xfrm>
            <a:off x="1957913" y="3234252"/>
            <a:ext cx="8426054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5.4.8  </a:t>
            </a:r>
            <a:r>
              <a:rPr lang="zh-CN" altLang="zh-CN" b="1" dirty="0"/>
              <a:t>粗糙工具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粗糙工具沿对象轮廓拖动工具来改变对象的形状。选中图形对象，选择“粗糙工具”，将会显示出该工具的属性栏。</a:t>
            </a:r>
          </a:p>
        </p:txBody>
      </p:sp>
      <p:pic>
        <p:nvPicPr>
          <p:cNvPr id="18435" name="图片 1">
            <a:extLst>
              <a:ext uri="{FF2B5EF4-FFF2-40B4-BE49-F238E27FC236}">
                <a16:creationId xmlns:a16="http://schemas.microsoft.com/office/drawing/2014/main" id="{EE875B6C-0412-4A32-9ADE-5125AE928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823" y="4828780"/>
            <a:ext cx="7030354" cy="36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2749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57913" y="811473"/>
            <a:ext cx="8426054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5.4.9  </a:t>
            </a:r>
            <a:r>
              <a:rPr lang="zh-CN" altLang="zh-CN" b="1" dirty="0"/>
              <a:t>裁剪工具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裁剪工具可以将图片中不需要的部分删除，同时保留需要的图像区域。选择“裁剪工具”</a:t>
            </a:r>
            <a:r>
              <a:rPr lang="en-US" altLang="zh-CN" dirty="0"/>
              <a:t>  ,</a:t>
            </a:r>
            <a:r>
              <a:rPr lang="zh-CN" altLang="zh-CN" dirty="0"/>
              <a:t>当鼠标光标变为</a:t>
            </a:r>
            <a:r>
              <a:rPr lang="en-US" altLang="zh-CN" dirty="0"/>
              <a:t>    </a:t>
            </a:r>
            <a:r>
              <a:rPr lang="zh-CN" altLang="zh-CN" dirty="0"/>
              <a:t>形状时，在图像中单击并拖动裁剪控制框。此时框选部分为保留区域，颜色呈正常显示，框外的部分为裁剪掉的区域，颜色呈反色显示。此时可在裁剪控制框内双击或按</a:t>
            </a:r>
            <a:r>
              <a:rPr lang="en-US" altLang="zh-CN" dirty="0"/>
              <a:t>Enter</a:t>
            </a:r>
            <a:r>
              <a:rPr lang="zh-CN" altLang="zh-CN" dirty="0"/>
              <a:t>键确认裁剪。</a:t>
            </a:r>
          </a:p>
        </p:txBody>
      </p:sp>
      <p:pic>
        <p:nvPicPr>
          <p:cNvPr id="19458" name="图片 1">
            <a:extLst>
              <a:ext uri="{FF2B5EF4-FFF2-40B4-BE49-F238E27FC236}">
                <a16:creationId xmlns:a16="http://schemas.microsoft.com/office/drawing/2014/main" id="{3517C21D-8735-499A-BA2A-35C13171F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07" y="1802720"/>
            <a:ext cx="225878" cy="211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>
            <a:extLst>
              <a:ext uri="{FF2B5EF4-FFF2-40B4-BE49-F238E27FC236}">
                <a16:creationId xmlns:a16="http://schemas.microsoft.com/office/drawing/2014/main" id="{F705A6AC-94DA-44E6-A11A-E85BD14D4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803" y="1831748"/>
            <a:ext cx="225878" cy="17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1">
            <a:extLst>
              <a:ext uri="{FF2B5EF4-FFF2-40B4-BE49-F238E27FC236}">
                <a16:creationId xmlns:a16="http://schemas.microsoft.com/office/drawing/2014/main" id="{010DC082-3651-4233-BB75-02AB23EB8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164" y="3222696"/>
            <a:ext cx="3370321" cy="237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1">
            <a:extLst>
              <a:ext uri="{FF2B5EF4-FFF2-40B4-BE49-F238E27FC236}">
                <a16:creationId xmlns:a16="http://schemas.microsoft.com/office/drawing/2014/main" id="{D141A4E3-C896-445C-86C8-2DC38D468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35" y="3222696"/>
            <a:ext cx="3351965" cy="237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738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82973" y="695360"/>
            <a:ext cx="8426054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5.4.10  </a:t>
            </a:r>
            <a:r>
              <a:rPr lang="zh-CN" altLang="zh-CN" b="1" dirty="0"/>
              <a:t>刻刀工具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刻刀工具可以将矢量图形或位图图像拆分为多个独立对象。选择“刻刀工具”将会显示出该工具的属性栏</a:t>
            </a:r>
            <a:r>
              <a:rPr lang="zh-CN" altLang="en-US" dirty="0"/>
              <a:t>。</a:t>
            </a:r>
            <a:endParaRPr lang="zh-CN" altLang="zh-CN" dirty="0"/>
          </a:p>
        </p:txBody>
      </p:sp>
      <p:pic>
        <p:nvPicPr>
          <p:cNvPr id="20482" name="图片 1">
            <a:extLst>
              <a:ext uri="{FF2B5EF4-FFF2-40B4-BE49-F238E27FC236}">
                <a16:creationId xmlns:a16="http://schemas.microsoft.com/office/drawing/2014/main" id="{9C7B3C00-16C6-4190-89EF-A26BC3ED1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055" y="2080761"/>
            <a:ext cx="7213890" cy="390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2AC6242F-753C-4976-A683-9C711547CEE3}"/>
              </a:ext>
            </a:extLst>
          </p:cNvPr>
          <p:cNvSpPr txBox="1"/>
          <p:nvPr/>
        </p:nvSpPr>
        <p:spPr>
          <a:xfrm>
            <a:off x="1882973" y="2485575"/>
            <a:ext cx="8426054" cy="1712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5.4.11  </a:t>
            </a:r>
            <a:r>
              <a:rPr lang="zh-CN" altLang="zh-CN" b="1" dirty="0"/>
              <a:t>橡皮擦工具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橡皮擦工具可以快速对矢量图形或位图图像进行擦除，从而让图像达到更为令人满意的效果。选择“橡皮擦” ，在属性栏的“橡皮擦厚度”数值框中设置参数，调整橡皮擦擦头的大小。</a:t>
            </a:r>
          </a:p>
        </p:txBody>
      </p:sp>
      <p:pic>
        <p:nvPicPr>
          <p:cNvPr id="20483" name="图片 1">
            <a:extLst>
              <a:ext uri="{FF2B5EF4-FFF2-40B4-BE49-F238E27FC236}">
                <a16:creationId xmlns:a16="http://schemas.microsoft.com/office/drawing/2014/main" id="{C6465D8F-16E3-48E1-A4C1-ECFD813C7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805" y="4284793"/>
            <a:ext cx="2411537" cy="171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1">
            <a:extLst>
              <a:ext uri="{FF2B5EF4-FFF2-40B4-BE49-F238E27FC236}">
                <a16:creationId xmlns:a16="http://schemas.microsoft.com/office/drawing/2014/main" id="{3AB66B5F-3497-4A91-8A21-21AE62BBF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316" y="4284793"/>
            <a:ext cx="2424743" cy="171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073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1462C79-EED8-4446-9394-C84809A93914}"/>
              </a:ext>
            </a:extLst>
          </p:cNvPr>
          <p:cNvSpPr txBox="1"/>
          <p:nvPr/>
        </p:nvSpPr>
        <p:spPr>
          <a:xfrm>
            <a:off x="7481422" y="1374160"/>
            <a:ext cx="573232" cy="530770"/>
          </a:xfrm>
          <a:custGeom>
            <a:avLst/>
            <a:gdLst/>
            <a:ahLst/>
            <a:cxnLst/>
            <a:rect l="l" t="t" r="r" b="b"/>
            <a:pathLst>
              <a:path w="900113" h="833437">
                <a:moveTo>
                  <a:pt x="690563" y="795337"/>
                </a:moveTo>
                <a:lnTo>
                  <a:pt x="721023" y="795337"/>
                </a:lnTo>
                <a:lnTo>
                  <a:pt x="690563" y="813360"/>
                </a:lnTo>
                <a:close/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81063" y="0"/>
                </a:moveTo>
                <a:lnTo>
                  <a:pt x="900113" y="0"/>
                </a:lnTo>
                <a:lnTo>
                  <a:pt x="900113" y="689370"/>
                </a:lnTo>
                <a:lnTo>
                  <a:pt x="821267" y="736023"/>
                </a:lnTo>
                <a:lnTo>
                  <a:pt x="823913" y="719658"/>
                </a:lnTo>
                <a:lnTo>
                  <a:pt x="823913" y="147339"/>
                </a:lnTo>
                <a:cubicBezTo>
                  <a:pt x="823913" y="134739"/>
                  <a:pt x="819944" y="124494"/>
                  <a:pt x="812006" y="116606"/>
                </a:cubicBezTo>
                <a:cubicBezTo>
                  <a:pt x="804069" y="108719"/>
                  <a:pt x="792162" y="104775"/>
                  <a:pt x="776287" y="104775"/>
                </a:cubicBezTo>
                <a:lnTo>
                  <a:pt x="690563" y="104775"/>
                </a:lnTo>
                <a:lnTo>
                  <a:pt x="690563" y="76200"/>
                </a:lnTo>
                <a:lnTo>
                  <a:pt x="733425" y="76200"/>
                </a:lnTo>
                <a:cubicBezTo>
                  <a:pt x="771525" y="76200"/>
                  <a:pt x="802481" y="69850"/>
                  <a:pt x="826294" y="57150"/>
                </a:cubicBezTo>
                <a:cubicBezTo>
                  <a:pt x="850106" y="44450"/>
                  <a:pt x="868363" y="25400"/>
                  <a:pt x="8810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4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b="1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5A4E9-B9A9-4823-9C3E-3F97BCF3B0C7}"/>
              </a:ext>
            </a:extLst>
          </p:cNvPr>
          <p:cNvCxnSpPr/>
          <p:nvPr/>
        </p:nvCxnSpPr>
        <p:spPr>
          <a:xfrm flipH="1">
            <a:off x="7630722" y="1503492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3E11741-E0AE-4C99-8BB0-FA2B455F1FD4}"/>
              </a:ext>
            </a:extLst>
          </p:cNvPr>
          <p:cNvSpPr txBox="1"/>
          <p:nvPr/>
        </p:nvSpPr>
        <p:spPr>
          <a:xfrm>
            <a:off x="7510594" y="2415721"/>
            <a:ext cx="708334" cy="518505"/>
          </a:xfrm>
          <a:custGeom>
            <a:avLst/>
            <a:gdLst/>
            <a:ahLst/>
            <a:cxnLst/>
            <a:rect l="l" t="t" r="r" b="b"/>
            <a:pathLst>
              <a:path w="1076325" h="833437">
                <a:moveTo>
                  <a:pt x="247724" y="38100"/>
                </a:moveTo>
                <a:cubicBezTo>
                  <a:pt x="201885" y="38100"/>
                  <a:pt x="163426" y="72231"/>
                  <a:pt x="132345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5" y="695325"/>
                </a:cubicBezTo>
                <a:cubicBezTo>
                  <a:pt x="163426" y="762000"/>
                  <a:pt x="201885" y="795337"/>
                  <a:pt x="247724" y="795337"/>
                </a:cubicBezTo>
                <a:cubicBezTo>
                  <a:pt x="296838" y="795337"/>
                  <a:pt x="335297" y="762000"/>
                  <a:pt x="363103" y="695325"/>
                </a:cubicBezTo>
                <a:cubicBezTo>
                  <a:pt x="390909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2" y="38100"/>
                  <a:pt x="247724" y="38100"/>
                </a:cubicBezTo>
                <a:close/>
                <a:moveTo>
                  <a:pt x="852487" y="0"/>
                </a:moveTo>
                <a:cubicBezTo>
                  <a:pt x="928687" y="0"/>
                  <a:pt x="985044" y="19050"/>
                  <a:pt x="1021556" y="57150"/>
                </a:cubicBezTo>
                <a:cubicBezTo>
                  <a:pt x="1058069" y="95250"/>
                  <a:pt x="1076325" y="142875"/>
                  <a:pt x="1076325" y="200025"/>
                </a:cubicBezTo>
                <a:cubicBezTo>
                  <a:pt x="1076325" y="238125"/>
                  <a:pt x="1067594" y="276225"/>
                  <a:pt x="1050131" y="314325"/>
                </a:cubicBezTo>
                <a:cubicBezTo>
                  <a:pt x="1032669" y="352425"/>
                  <a:pt x="1004887" y="388937"/>
                  <a:pt x="966787" y="423862"/>
                </a:cubicBezTo>
                <a:cubicBezTo>
                  <a:pt x="874712" y="512762"/>
                  <a:pt x="804069" y="584993"/>
                  <a:pt x="754856" y="640556"/>
                </a:cubicBezTo>
                <a:cubicBezTo>
                  <a:pt x="705644" y="696118"/>
                  <a:pt x="676275" y="733425"/>
                  <a:pt x="666750" y="752475"/>
                </a:cubicBezTo>
                <a:lnTo>
                  <a:pt x="816557" y="752475"/>
                </a:lnTo>
                <a:lnTo>
                  <a:pt x="695300" y="823912"/>
                </a:lnTo>
                <a:lnTo>
                  <a:pt x="614363" y="823912"/>
                </a:lnTo>
                <a:lnTo>
                  <a:pt x="614363" y="762000"/>
                </a:lnTo>
                <a:cubicBezTo>
                  <a:pt x="630237" y="733425"/>
                  <a:pt x="656431" y="696912"/>
                  <a:pt x="692944" y="652462"/>
                </a:cubicBezTo>
                <a:cubicBezTo>
                  <a:pt x="729456" y="608012"/>
                  <a:pt x="777875" y="555625"/>
                  <a:pt x="838200" y="495300"/>
                </a:cubicBezTo>
                <a:cubicBezTo>
                  <a:pt x="890538" y="440779"/>
                  <a:pt x="929022" y="389458"/>
                  <a:pt x="953653" y="341337"/>
                </a:cubicBezTo>
                <a:cubicBezTo>
                  <a:pt x="978285" y="293216"/>
                  <a:pt x="990600" y="248295"/>
                  <a:pt x="990600" y="206573"/>
                </a:cubicBezTo>
                <a:cubicBezTo>
                  <a:pt x="990600" y="148877"/>
                  <a:pt x="977900" y="104787"/>
                  <a:pt x="952500" y="74302"/>
                </a:cubicBezTo>
                <a:cubicBezTo>
                  <a:pt x="927100" y="43817"/>
                  <a:pt x="889000" y="28575"/>
                  <a:pt x="838200" y="28575"/>
                </a:cubicBezTo>
                <a:cubicBezTo>
                  <a:pt x="800100" y="28575"/>
                  <a:pt x="767556" y="39092"/>
                  <a:pt x="740569" y="60126"/>
                </a:cubicBezTo>
                <a:cubicBezTo>
                  <a:pt x="713581" y="81161"/>
                  <a:pt x="700087" y="107875"/>
                  <a:pt x="700087" y="140270"/>
                </a:cubicBezTo>
                <a:cubicBezTo>
                  <a:pt x="700087" y="159668"/>
                  <a:pt x="705644" y="175840"/>
                  <a:pt x="716756" y="188788"/>
                </a:cubicBezTo>
                <a:cubicBezTo>
                  <a:pt x="727869" y="201736"/>
                  <a:pt x="733425" y="214684"/>
                  <a:pt x="733425" y="227632"/>
                </a:cubicBezTo>
                <a:cubicBezTo>
                  <a:pt x="733425" y="243855"/>
                  <a:pt x="729630" y="256009"/>
                  <a:pt x="722040" y="264095"/>
                </a:cubicBezTo>
                <a:cubicBezTo>
                  <a:pt x="714449" y="272182"/>
                  <a:pt x="703064" y="276225"/>
                  <a:pt x="687884" y="276225"/>
                </a:cubicBezTo>
                <a:cubicBezTo>
                  <a:pt x="669677" y="276225"/>
                  <a:pt x="655253" y="270668"/>
                  <a:pt x="644612" y="259556"/>
                </a:cubicBezTo>
                <a:cubicBezTo>
                  <a:pt x="633971" y="248443"/>
                  <a:pt x="628650" y="230187"/>
                  <a:pt x="628650" y="204787"/>
                </a:cubicBezTo>
                <a:cubicBezTo>
                  <a:pt x="628650" y="138112"/>
                  <a:pt x="652463" y="87312"/>
                  <a:pt x="700087" y="52387"/>
                </a:cubicBezTo>
                <a:cubicBezTo>
                  <a:pt x="747713" y="17462"/>
                  <a:pt x="798513" y="0"/>
                  <a:pt x="852487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7" y="284162"/>
                  <a:pt x="490537" y="414337"/>
                </a:cubicBezTo>
                <a:cubicBezTo>
                  <a:pt x="490537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7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CD55F1-7E53-4D94-B849-03B234E0F197}"/>
              </a:ext>
            </a:extLst>
          </p:cNvPr>
          <p:cNvSpPr txBox="1"/>
          <p:nvPr/>
        </p:nvSpPr>
        <p:spPr>
          <a:xfrm>
            <a:off x="7505434" y="3468179"/>
            <a:ext cx="673921" cy="515979"/>
          </a:xfrm>
          <a:custGeom>
            <a:avLst/>
            <a:gdLst/>
            <a:ahLst/>
            <a:cxnLst/>
            <a:rect l="l" t="t" r="r" b="b"/>
            <a:pathLst>
              <a:path w="1083170" h="833437">
                <a:moveTo>
                  <a:pt x="678582" y="604837"/>
                </a:moveTo>
                <a:cubicBezTo>
                  <a:pt x="696789" y="604837"/>
                  <a:pt x="709687" y="612155"/>
                  <a:pt x="717277" y="626789"/>
                </a:cubicBezTo>
                <a:cubicBezTo>
                  <a:pt x="724868" y="641424"/>
                  <a:pt x="728663" y="653628"/>
                  <a:pt x="728663" y="663401"/>
                </a:cubicBezTo>
                <a:cubicBezTo>
                  <a:pt x="728663" y="679673"/>
                  <a:pt x="725488" y="693489"/>
                  <a:pt x="719138" y="704850"/>
                </a:cubicBezTo>
                <a:cubicBezTo>
                  <a:pt x="712788" y="716210"/>
                  <a:pt x="709613" y="726777"/>
                  <a:pt x="709613" y="736550"/>
                </a:cubicBezTo>
                <a:cubicBezTo>
                  <a:pt x="709613" y="756096"/>
                  <a:pt x="721680" y="772368"/>
                  <a:pt x="745815" y="785366"/>
                </a:cubicBezTo>
                <a:lnTo>
                  <a:pt x="749812" y="786901"/>
                </a:lnTo>
                <a:lnTo>
                  <a:pt x="720682" y="804171"/>
                </a:lnTo>
                <a:lnTo>
                  <a:pt x="685800" y="785812"/>
                </a:lnTo>
                <a:cubicBezTo>
                  <a:pt x="644525" y="754062"/>
                  <a:pt x="623888" y="717550"/>
                  <a:pt x="623888" y="676275"/>
                </a:cubicBezTo>
                <a:cubicBezTo>
                  <a:pt x="623888" y="657225"/>
                  <a:pt x="629965" y="640556"/>
                  <a:pt x="642119" y="626268"/>
                </a:cubicBezTo>
                <a:cubicBezTo>
                  <a:pt x="654273" y="611981"/>
                  <a:pt x="666428" y="604837"/>
                  <a:pt x="678582" y="604837"/>
                </a:cubicBez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842963" y="0"/>
                </a:moveTo>
                <a:cubicBezTo>
                  <a:pt x="906463" y="0"/>
                  <a:pt x="957263" y="20017"/>
                  <a:pt x="995363" y="60052"/>
                </a:cubicBezTo>
                <a:cubicBezTo>
                  <a:pt x="1033463" y="100087"/>
                  <a:pt x="1052513" y="142527"/>
                  <a:pt x="1052513" y="187374"/>
                </a:cubicBezTo>
                <a:cubicBezTo>
                  <a:pt x="1052513" y="235446"/>
                  <a:pt x="1040606" y="276299"/>
                  <a:pt x="1016794" y="309934"/>
                </a:cubicBezTo>
                <a:cubicBezTo>
                  <a:pt x="992981" y="343569"/>
                  <a:pt x="955675" y="368399"/>
                  <a:pt x="904875" y="384423"/>
                </a:cubicBezTo>
                <a:cubicBezTo>
                  <a:pt x="974725" y="409624"/>
                  <a:pt x="1022350" y="442714"/>
                  <a:pt x="1047750" y="483691"/>
                </a:cubicBezTo>
                <a:cubicBezTo>
                  <a:pt x="1060450" y="504180"/>
                  <a:pt x="1069975" y="524662"/>
                  <a:pt x="1076325" y="545138"/>
                </a:cubicBezTo>
                <a:lnTo>
                  <a:pt x="1083170" y="589266"/>
                </a:lnTo>
                <a:lnTo>
                  <a:pt x="994921" y="641585"/>
                </a:lnTo>
                <a:lnTo>
                  <a:pt x="1000125" y="597619"/>
                </a:lnTo>
                <a:cubicBezTo>
                  <a:pt x="1000125" y="539774"/>
                  <a:pt x="985044" y="493179"/>
                  <a:pt x="954881" y="457832"/>
                </a:cubicBezTo>
                <a:cubicBezTo>
                  <a:pt x="924719" y="422486"/>
                  <a:pt x="868363" y="404812"/>
                  <a:pt x="785813" y="404812"/>
                </a:cubicBezTo>
                <a:lnTo>
                  <a:pt x="785813" y="376237"/>
                </a:lnTo>
                <a:cubicBezTo>
                  <a:pt x="847676" y="376237"/>
                  <a:pt x="893304" y="360734"/>
                  <a:pt x="922697" y="329728"/>
                </a:cubicBezTo>
                <a:cubicBezTo>
                  <a:pt x="952091" y="298723"/>
                  <a:pt x="966788" y="255463"/>
                  <a:pt x="966788" y="199950"/>
                </a:cubicBezTo>
                <a:cubicBezTo>
                  <a:pt x="966788" y="154260"/>
                  <a:pt x="955117" y="114275"/>
                  <a:pt x="931776" y="79995"/>
                </a:cubicBezTo>
                <a:cubicBezTo>
                  <a:pt x="908435" y="45715"/>
                  <a:pt x="871885" y="28575"/>
                  <a:pt x="822127" y="28575"/>
                </a:cubicBezTo>
                <a:cubicBezTo>
                  <a:pt x="800348" y="28575"/>
                  <a:pt x="776945" y="34267"/>
                  <a:pt x="751917" y="45653"/>
                </a:cubicBezTo>
                <a:cubicBezTo>
                  <a:pt x="726889" y="57038"/>
                  <a:pt x="714375" y="75728"/>
                  <a:pt x="714375" y="101724"/>
                </a:cubicBezTo>
                <a:cubicBezTo>
                  <a:pt x="714375" y="127769"/>
                  <a:pt x="717550" y="144040"/>
                  <a:pt x="723900" y="150539"/>
                </a:cubicBezTo>
                <a:cubicBezTo>
                  <a:pt x="730250" y="157038"/>
                  <a:pt x="733425" y="165174"/>
                  <a:pt x="733425" y="174947"/>
                </a:cubicBezTo>
                <a:cubicBezTo>
                  <a:pt x="733425" y="191219"/>
                  <a:pt x="730250" y="204229"/>
                  <a:pt x="723900" y="213977"/>
                </a:cubicBezTo>
                <a:cubicBezTo>
                  <a:pt x="717550" y="223726"/>
                  <a:pt x="706438" y="228600"/>
                  <a:pt x="690563" y="228600"/>
                </a:cubicBezTo>
                <a:cubicBezTo>
                  <a:pt x="677863" y="228600"/>
                  <a:pt x="665956" y="223837"/>
                  <a:pt x="654844" y="214312"/>
                </a:cubicBezTo>
                <a:cubicBezTo>
                  <a:pt x="643731" y="204787"/>
                  <a:pt x="638175" y="187325"/>
                  <a:pt x="638175" y="161925"/>
                </a:cubicBezTo>
                <a:cubicBezTo>
                  <a:pt x="638175" y="114300"/>
                  <a:pt x="658813" y="75406"/>
                  <a:pt x="700088" y="45243"/>
                </a:cubicBezTo>
                <a:cubicBezTo>
                  <a:pt x="741363" y="15081"/>
                  <a:pt x="788988" y="0"/>
                  <a:pt x="842963" y="0"/>
                </a:cubicBez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7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155BBDE-66C3-48B0-BDED-F0412293DAEB}"/>
              </a:ext>
            </a:extLst>
          </p:cNvPr>
          <p:cNvCxnSpPr/>
          <p:nvPr/>
        </p:nvCxnSpPr>
        <p:spPr>
          <a:xfrm flipH="1">
            <a:off x="7670295" y="2547060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C40EEEA-082D-4E9C-AD82-845A3CAF94C9}"/>
              </a:ext>
            </a:extLst>
          </p:cNvPr>
          <p:cNvCxnSpPr/>
          <p:nvPr/>
        </p:nvCxnSpPr>
        <p:spPr>
          <a:xfrm flipH="1">
            <a:off x="7615199" y="3614758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hlinkClick r:id="rId2" action="ppaction://hlinksldjump"/>
            <a:extLst>
              <a:ext uri="{FF2B5EF4-FFF2-40B4-BE49-F238E27FC236}">
                <a16:creationId xmlns:a16="http://schemas.microsoft.com/office/drawing/2014/main" id="{05B6A5CE-6A84-4F53-8C7A-8BA37259B15A}"/>
              </a:ext>
            </a:extLst>
          </p:cNvPr>
          <p:cNvSpPr txBox="1"/>
          <p:nvPr/>
        </p:nvSpPr>
        <p:spPr>
          <a:xfrm>
            <a:off x="8517141" y="135593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b="1" dirty="0"/>
              <a:t>图形对象的基本操作</a:t>
            </a:r>
            <a:endParaRPr lang="zh-CN" altLang="zh-CN" sz="3200" b="1" dirty="0"/>
          </a:p>
        </p:txBody>
      </p:sp>
      <p:sp>
        <p:nvSpPr>
          <p:cNvPr id="11" name="文本框 10">
            <a:hlinkClick r:id="rId3" action="ppaction://hlinksldjump"/>
            <a:extLst>
              <a:ext uri="{FF2B5EF4-FFF2-40B4-BE49-F238E27FC236}">
                <a16:creationId xmlns:a16="http://schemas.microsoft.com/office/drawing/2014/main" id="{9ABC2E97-B359-4AB2-848B-D2653B68151A}"/>
              </a:ext>
            </a:extLst>
          </p:cNvPr>
          <p:cNvSpPr txBox="1"/>
          <p:nvPr/>
        </p:nvSpPr>
        <p:spPr>
          <a:xfrm>
            <a:off x="8517141" y="2405654"/>
            <a:ext cx="2243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变换对象</a:t>
            </a:r>
          </a:p>
        </p:txBody>
      </p:sp>
      <p:sp>
        <p:nvSpPr>
          <p:cNvPr id="12" name="文本框 11">
            <a:hlinkClick r:id="rId4" action="ppaction://hlinksldjump"/>
            <a:extLst>
              <a:ext uri="{FF2B5EF4-FFF2-40B4-BE49-F238E27FC236}">
                <a16:creationId xmlns:a16="http://schemas.microsoft.com/office/drawing/2014/main" id="{434003EC-243D-457F-A944-3C9706F6BB77}"/>
              </a:ext>
            </a:extLst>
          </p:cNvPr>
          <p:cNvSpPr txBox="1"/>
          <p:nvPr/>
        </p:nvSpPr>
        <p:spPr>
          <a:xfrm>
            <a:off x="8546521" y="3449288"/>
            <a:ext cx="2213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管理对象</a:t>
            </a:r>
            <a:endParaRPr lang="zh-CN" altLang="zh-CN" sz="32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EC9EEE-5136-4649-B568-D003BCA3E0FD}"/>
              </a:ext>
            </a:extLst>
          </p:cNvPr>
          <p:cNvSpPr txBox="1"/>
          <p:nvPr/>
        </p:nvSpPr>
        <p:spPr>
          <a:xfrm>
            <a:off x="7514242" y="4484303"/>
            <a:ext cx="704686" cy="530014"/>
          </a:xfrm>
          <a:custGeom>
            <a:avLst/>
            <a:gdLst/>
            <a:ahLst/>
            <a:cxnLst/>
            <a:rect l="l" t="t" r="r" b="b"/>
            <a:pathLst>
              <a:path w="1119188" h="833437">
                <a:moveTo>
                  <a:pt x="909638" y="119062"/>
                </a:moveTo>
                <a:lnTo>
                  <a:pt x="638175" y="547687"/>
                </a:lnTo>
                <a:lnTo>
                  <a:pt x="914400" y="547687"/>
                </a:lnTo>
                <a:lnTo>
                  <a:pt x="914400" y="119062"/>
                </a:lnTo>
                <a:close/>
                <a:moveTo>
                  <a:pt x="247725" y="38100"/>
                </a:moveTo>
                <a:cubicBezTo>
                  <a:pt x="201886" y="38100"/>
                  <a:pt x="163426" y="72231"/>
                  <a:pt x="132346" y="140493"/>
                </a:cubicBezTo>
                <a:cubicBezTo>
                  <a:pt x="101265" y="208756"/>
                  <a:pt x="85725" y="300037"/>
                  <a:pt x="85725" y="414337"/>
                </a:cubicBezTo>
                <a:cubicBezTo>
                  <a:pt x="85725" y="534987"/>
                  <a:pt x="101265" y="628650"/>
                  <a:pt x="132346" y="695325"/>
                </a:cubicBezTo>
                <a:cubicBezTo>
                  <a:pt x="163426" y="762000"/>
                  <a:pt x="201886" y="795337"/>
                  <a:pt x="247725" y="795337"/>
                </a:cubicBezTo>
                <a:cubicBezTo>
                  <a:pt x="296838" y="795337"/>
                  <a:pt x="335298" y="762000"/>
                  <a:pt x="363104" y="695325"/>
                </a:cubicBezTo>
                <a:cubicBezTo>
                  <a:pt x="390910" y="628650"/>
                  <a:pt x="404813" y="534987"/>
                  <a:pt x="404813" y="414337"/>
                </a:cubicBezTo>
                <a:cubicBezTo>
                  <a:pt x="404813" y="300037"/>
                  <a:pt x="391716" y="208756"/>
                  <a:pt x="365522" y="140493"/>
                </a:cubicBezTo>
                <a:cubicBezTo>
                  <a:pt x="339328" y="72231"/>
                  <a:pt x="300063" y="38100"/>
                  <a:pt x="247725" y="38100"/>
                </a:cubicBezTo>
                <a:close/>
                <a:moveTo>
                  <a:pt x="942975" y="0"/>
                </a:moveTo>
                <a:lnTo>
                  <a:pt x="990600" y="0"/>
                </a:lnTo>
                <a:lnTo>
                  <a:pt x="990600" y="547687"/>
                </a:lnTo>
                <a:lnTo>
                  <a:pt x="1119188" y="547687"/>
                </a:lnTo>
                <a:lnTo>
                  <a:pt x="1119188" y="558469"/>
                </a:lnTo>
                <a:lnTo>
                  <a:pt x="1089451" y="576262"/>
                </a:lnTo>
                <a:lnTo>
                  <a:pt x="990600" y="576262"/>
                </a:lnTo>
                <a:lnTo>
                  <a:pt x="990600" y="635411"/>
                </a:lnTo>
                <a:lnTo>
                  <a:pt x="914400" y="681006"/>
                </a:lnTo>
                <a:lnTo>
                  <a:pt x="914400" y="576262"/>
                </a:lnTo>
                <a:lnTo>
                  <a:pt x="595313" y="576262"/>
                </a:lnTo>
                <a:lnTo>
                  <a:pt x="595313" y="552450"/>
                </a:lnTo>
                <a:close/>
                <a:moveTo>
                  <a:pt x="247650" y="0"/>
                </a:moveTo>
                <a:cubicBezTo>
                  <a:pt x="317500" y="0"/>
                  <a:pt x="375444" y="36512"/>
                  <a:pt x="421481" y="109537"/>
                </a:cubicBezTo>
                <a:cubicBezTo>
                  <a:pt x="467519" y="182562"/>
                  <a:pt x="490538" y="284162"/>
                  <a:pt x="490538" y="414337"/>
                </a:cubicBezTo>
                <a:cubicBezTo>
                  <a:pt x="490538" y="544512"/>
                  <a:pt x="467519" y="646906"/>
                  <a:pt x="421481" y="721518"/>
                </a:cubicBezTo>
                <a:cubicBezTo>
                  <a:pt x="375444" y="796131"/>
                  <a:pt x="317500" y="833437"/>
                  <a:pt x="247650" y="833437"/>
                </a:cubicBezTo>
                <a:cubicBezTo>
                  <a:pt x="177800" y="833437"/>
                  <a:pt x="119063" y="796925"/>
                  <a:pt x="71438" y="723900"/>
                </a:cubicBezTo>
                <a:cubicBezTo>
                  <a:pt x="23813" y="650875"/>
                  <a:pt x="0" y="547687"/>
                  <a:pt x="0" y="414337"/>
                </a:cubicBezTo>
                <a:cubicBezTo>
                  <a:pt x="0" y="290512"/>
                  <a:pt x="23019" y="190500"/>
                  <a:pt x="69056" y="114300"/>
                </a:cubicBezTo>
                <a:cubicBezTo>
                  <a:pt x="115094" y="38100"/>
                  <a:pt x="174625" y="0"/>
                  <a:pt x="247650" y="0"/>
                </a:cubicBezTo>
                <a:close/>
              </a:path>
            </a:pathLst>
          </a:custGeom>
          <a:solidFill>
            <a:srgbClr val="AD612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9600" dirty="0">
              <a:solidFill>
                <a:srgbClr val="AD61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67C5621-C20E-4391-99FC-3930B493DE71}"/>
              </a:ext>
            </a:extLst>
          </p:cNvPr>
          <p:cNvCxnSpPr/>
          <p:nvPr/>
        </p:nvCxnSpPr>
        <p:spPr>
          <a:xfrm flipH="1">
            <a:off x="7654913" y="4615745"/>
            <a:ext cx="915799" cy="55947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35000">
                  <a:schemeClr val="accent1">
                    <a:lumMod val="20000"/>
                    <a:lumOff val="80000"/>
                  </a:schemeClr>
                </a:gs>
                <a:gs pos="68000">
                  <a:srgbClr val="AF8461"/>
                </a:gs>
                <a:gs pos="100000">
                  <a:srgbClr val="AD612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hlinkClick r:id="rId5" action="ppaction://hlinksldjump"/>
            <a:extLst>
              <a:ext uri="{FF2B5EF4-FFF2-40B4-BE49-F238E27FC236}">
                <a16:creationId xmlns:a16="http://schemas.microsoft.com/office/drawing/2014/main" id="{DF341E03-D69B-46BC-B87C-62A481BAD830}"/>
              </a:ext>
            </a:extLst>
          </p:cNvPr>
          <p:cNvSpPr txBox="1"/>
          <p:nvPr/>
        </p:nvSpPr>
        <p:spPr>
          <a:xfrm>
            <a:off x="8546521" y="4484303"/>
            <a:ext cx="1299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/>
              <a:t>编辑对象</a:t>
            </a:r>
          </a:p>
        </p:txBody>
      </p:sp>
    </p:spTree>
    <p:extLst>
      <p:ext uri="{BB962C8B-B14F-4D97-AF65-F5344CB8AC3E}">
        <p14:creationId xmlns:p14="http://schemas.microsoft.com/office/powerpoint/2010/main" val="36662192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067092" y="1560925"/>
            <a:ext cx="8057815" cy="905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利用“矩形工具”、“转动工具”、“椭圆形工具”、“矩形工具”以及“创建空PowerClip图文框”命令绘制棒棒糖。</a:t>
            </a:r>
          </a:p>
        </p:txBody>
      </p:sp>
      <p:pic>
        <p:nvPicPr>
          <p:cNvPr id="21506" name="图片 1">
            <a:extLst>
              <a:ext uri="{FF2B5EF4-FFF2-40B4-BE49-F238E27FC236}">
                <a16:creationId xmlns:a16="http://schemas.microsoft.com/office/drawing/2014/main" id="{33DF4BE8-1D35-4959-9366-BE0C9366B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661" y="2577193"/>
            <a:ext cx="4028676" cy="285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0CDEB2-0261-46CF-9049-679350FF5E50}"/>
              </a:ext>
            </a:extLst>
          </p:cNvPr>
          <p:cNvSpPr txBox="1"/>
          <p:nvPr/>
        </p:nvSpPr>
        <p:spPr>
          <a:xfrm>
            <a:off x="4288453" y="940599"/>
            <a:ext cx="36150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课堂演练  绘制棒棒糖</a:t>
            </a:r>
          </a:p>
        </p:txBody>
      </p:sp>
    </p:spTree>
    <p:extLst>
      <p:ext uri="{BB962C8B-B14F-4D97-AF65-F5344CB8AC3E}">
        <p14:creationId xmlns:p14="http://schemas.microsoft.com/office/powerpoint/2010/main" val="33902070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723003" y="644890"/>
            <a:ext cx="2745993" cy="857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/>
              <a:t>课后作业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ADE08B-06E6-4304-B5F4-C4373864FDAC}"/>
              </a:ext>
            </a:extLst>
          </p:cNvPr>
          <p:cNvSpPr txBox="1"/>
          <p:nvPr/>
        </p:nvSpPr>
        <p:spPr>
          <a:xfrm>
            <a:off x="1110923" y="1263298"/>
            <a:ext cx="5681762" cy="4620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一、选择题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CorelDRAW</a:t>
            </a:r>
            <a:r>
              <a:rPr lang="zh-CN" altLang="zh-CN" dirty="0"/>
              <a:t>中再制命令的快捷键是（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en-US" altLang="zh-CN" dirty="0" err="1"/>
              <a:t>Ctrl+A</a:t>
            </a:r>
            <a:r>
              <a:rPr lang="en-US" altLang="zh-CN" dirty="0"/>
              <a:t>          B. </a:t>
            </a:r>
            <a:r>
              <a:rPr lang="en-US" altLang="zh-CN" dirty="0" err="1"/>
              <a:t>Ctrl+D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en-US" altLang="zh-CN" dirty="0" err="1"/>
              <a:t>Ctrl+R</a:t>
            </a:r>
            <a:r>
              <a:rPr lang="en-US" altLang="zh-CN" dirty="0"/>
              <a:t>          D. </a:t>
            </a:r>
            <a:r>
              <a:rPr lang="en-US" altLang="zh-CN" dirty="0" err="1"/>
              <a:t>Ctrl+E</a:t>
            </a:r>
            <a:endParaRPr lang="zh-CN" altLang="zh-CN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zh-CN" dirty="0"/>
              <a:t>使两个对象的重叠相交区域成为一个单独的对象图形是（</a:t>
            </a:r>
            <a:r>
              <a:rPr lang="en-US" altLang="zh-CN" dirty="0"/>
              <a:t>C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焊接 </a:t>
            </a:r>
            <a:r>
              <a:rPr lang="en-US" altLang="zh-CN" dirty="0"/>
              <a:t>          B.</a:t>
            </a:r>
            <a:r>
              <a:rPr lang="zh-CN" altLang="zh-CN" dirty="0"/>
              <a:t>合并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相交 </a:t>
            </a:r>
            <a:r>
              <a:rPr lang="en-US" altLang="zh-CN" dirty="0"/>
              <a:t>          D.</a:t>
            </a:r>
            <a:r>
              <a:rPr lang="zh-CN" altLang="zh-CN" dirty="0"/>
              <a:t>简化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使用（</a:t>
            </a:r>
            <a:r>
              <a:rPr lang="en-US" altLang="zh-CN" dirty="0"/>
              <a:t>A</a:t>
            </a:r>
            <a:r>
              <a:rPr lang="zh-CN" altLang="zh-CN" dirty="0"/>
              <a:t>）命令后被选取的对象会成为一个整体。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群组 </a:t>
            </a:r>
            <a:r>
              <a:rPr lang="en-US" altLang="zh-CN" dirty="0"/>
              <a:t>         B. </a:t>
            </a:r>
            <a:r>
              <a:rPr lang="zh-CN" altLang="zh-CN" dirty="0"/>
              <a:t>锁定对象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分割</a:t>
            </a:r>
            <a:r>
              <a:rPr lang="en-US" altLang="zh-CN" dirty="0"/>
              <a:t>          D. </a:t>
            </a:r>
            <a:r>
              <a:rPr lang="zh-CN" altLang="zh-CN" dirty="0"/>
              <a:t>修剪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56EA99-1D38-4E83-AB3C-76D3E966B5F4}"/>
              </a:ext>
            </a:extLst>
          </p:cNvPr>
          <p:cNvSpPr txBox="1"/>
          <p:nvPr/>
        </p:nvSpPr>
        <p:spPr>
          <a:xfrm>
            <a:off x="6625434" y="1677179"/>
            <a:ext cx="4492509" cy="3459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zh-CN" dirty="0"/>
              <a:t>使用（</a:t>
            </a:r>
            <a:r>
              <a:rPr lang="en-US" altLang="zh-CN" dirty="0"/>
              <a:t>D</a:t>
            </a:r>
            <a:r>
              <a:rPr lang="zh-CN" altLang="zh-CN" dirty="0"/>
              <a:t>）可以方便地管理和控制图形对象。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属性</a:t>
            </a:r>
            <a:r>
              <a:rPr lang="en-US" altLang="zh-CN" dirty="0"/>
              <a:t>         B. </a:t>
            </a:r>
            <a:r>
              <a:rPr lang="zh-CN" altLang="zh-CN" dirty="0"/>
              <a:t>视图管理器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自然笔</a:t>
            </a:r>
            <a:r>
              <a:rPr lang="en-US" altLang="zh-CN" dirty="0"/>
              <a:t>       D. </a:t>
            </a:r>
            <a:r>
              <a:rPr lang="zh-CN" altLang="zh-CN" dirty="0"/>
              <a:t>对象管理器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5. </a:t>
            </a:r>
            <a:r>
              <a:rPr lang="zh-CN" altLang="zh-CN" dirty="0"/>
              <a:t>能够断开路径并对对象转换为曲线的工具是（</a:t>
            </a:r>
            <a:r>
              <a:rPr lang="en-US" altLang="zh-CN" dirty="0"/>
              <a:t>B</a:t>
            </a:r>
            <a:r>
              <a:rPr lang="zh-CN" altLang="zh-CN" dirty="0"/>
              <a:t>）。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A. </a:t>
            </a:r>
            <a:r>
              <a:rPr lang="zh-CN" altLang="zh-CN" dirty="0"/>
              <a:t>形状工具 </a:t>
            </a:r>
            <a:r>
              <a:rPr lang="en-US" altLang="zh-CN" dirty="0"/>
              <a:t>     B. </a:t>
            </a:r>
            <a:r>
              <a:rPr lang="zh-CN" altLang="zh-CN" dirty="0"/>
              <a:t>橡皮擦工具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C. </a:t>
            </a:r>
            <a:r>
              <a:rPr lang="zh-CN" altLang="zh-CN" dirty="0"/>
              <a:t>刻刀工具 </a:t>
            </a:r>
            <a:r>
              <a:rPr lang="en-US" altLang="zh-CN" dirty="0"/>
              <a:t>     D. </a:t>
            </a:r>
            <a:r>
              <a:rPr lang="zh-CN" altLang="zh-CN" dirty="0"/>
              <a:t>选择工具</a:t>
            </a:r>
          </a:p>
        </p:txBody>
      </p:sp>
    </p:spTree>
    <p:extLst>
      <p:ext uri="{BB962C8B-B14F-4D97-AF65-F5344CB8AC3E}">
        <p14:creationId xmlns:p14="http://schemas.microsoft.com/office/powerpoint/2010/main" val="27750625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46242" y="1297638"/>
            <a:ext cx="7899515" cy="337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b="1" dirty="0"/>
              <a:t>二、填空题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 执行复制、粘贴命令，即可在图形</a:t>
            </a:r>
            <a:r>
              <a:rPr lang="zh-CN" altLang="zh-CN" u="sng" dirty="0">
                <a:solidFill>
                  <a:srgbClr val="FF0000"/>
                </a:solidFill>
              </a:rPr>
              <a:t>原有位置上</a:t>
            </a:r>
            <a:r>
              <a:rPr lang="zh-CN" altLang="zh-CN" dirty="0"/>
              <a:t>复制出一个完全相同的图形对象。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 再制图形对象时，选择图形对象后按住鼠标</a:t>
            </a:r>
            <a:r>
              <a:rPr lang="zh-CN" altLang="zh-CN" u="sng" dirty="0">
                <a:solidFill>
                  <a:srgbClr val="FF0000"/>
                </a:solidFill>
              </a:rPr>
              <a:t>右键</a:t>
            </a:r>
            <a:r>
              <a:rPr lang="zh-CN" altLang="zh-CN" dirty="0"/>
              <a:t>拖动图形，到达合适的位置后</a:t>
            </a:r>
            <a:r>
              <a:rPr lang="zh-CN" altLang="zh-CN" u="sng" dirty="0">
                <a:solidFill>
                  <a:srgbClr val="FF0000"/>
                </a:solidFill>
              </a:rPr>
              <a:t>释放</a:t>
            </a:r>
            <a:r>
              <a:rPr lang="zh-CN" altLang="zh-CN" dirty="0"/>
              <a:t>鼠标，此时自动弹出快捷菜单，选择</a:t>
            </a:r>
            <a:r>
              <a:rPr lang="zh-CN" altLang="zh-CN" u="sng" dirty="0">
                <a:solidFill>
                  <a:srgbClr val="FF0000"/>
                </a:solidFill>
              </a:rPr>
              <a:t>“复制”</a:t>
            </a:r>
            <a:r>
              <a:rPr lang="zh-CN" altLang="zh-CN" dirty="0"/>
              <a:t>命令即可。</a:t>
            </a:r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zh-CN" dirty="0"/>
              <a:t>对齐与分布可以将</a:t>
            </a:r>
            <a:r>
              <a:rPr lang="zh-CN" altLang="zh-CN" u="sng" dirty="0">
                <a:solidFill>
                  <a:srgbClr val="FF0000"/>
                </a:solidFill>
              </a:rPr>
              <a:t>两个及以上的多个对象</a:t>
            </a:r>
            <a:r>
              <a:rPr lang="zh-CN" altLang="zh-CN" dirty="0"/>
              <a:t>均匀的排列。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4. </a:t>
            </a:r>
            <a:r>
              <a:rPr lang="zh-CN" altLang="zh-CN" u="sng" dirty="0">
                <a:solidFill>
                  <a:srgbClr val="FF0000"/>
                </a:solidFill>
              </a:rPr>
              <a:t>合并</a:t>
            </a:r>
            <a:r>
              <a:rPr lang="zh-CN" altLang="zh-CN" dirty="0"/>
              <a:t>命令可以将多个对象合成为一个新的具有其中一个对象属性的整体。</a:t>
            </a:r>
            <a:r>
              <a:rPr lang="zh-CN" altLang="zh-CN" u="sng" dirty="0">
                <a:solidFill>
                  <a:srgbClr val="FF0000"/>
                </a:solidFill>
              </a:rPr>
              <a:t>拆分</a:t>
            </a:r>
            <a:r>
              <a:rPr lang="zh-CN" altLang="zh-CN" dirty="0"/>
              <a:t>可以将合并的图形拆分为多个独立个体。</a:t>
            </a:r>
          </a:p>
        </p:txBody>
      </p:sp>
    </p:spTree>
    <p:extLst>
      <p:ext uri="{BB962C8B-B14F-4D97-AF65-F5344CB8AC3E}">
        <p14:creationId xmlns:p14="http://schemas.microsoft.com/office/powerpoint/2010/main" val="19456320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89948" y="1334927"/>
            <a:ext cx="2731023" cy="12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zh-CN" b="1" dirty="0"/>
              <a:t>三、上机题</a:t>
            </a:r>
            <a:endParaRPr lang="zh-CN" altLang="zh-CN" sz="2400" b="1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1.绘制花形。</a:t>
            </a:r>
            <a:endParaRPr lang="en-US" altLang="zh-CN" dirty="0"/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2.绘制插画。</a:t>
            </a:r>
          </a:p>
        </p:txBody>
      </p:sp>
      <p:pic>
        <p:nvPicPr>
          <p:cNvPr id="22530" name="图片 1">
            <a:extLst>
              <a:ext uri="{FF2B5EF4-FFF2-40B4-BE49-F238E27FC236}">
                <a16:creationId xmlns:a16="http://schemas.microsoft.com/office/drawing/2014/main" id="{BFB57BA8-9A4F-4469-9588-6664DA883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60" y="2982289"/>
            <a:ext cx="2242854" cy="224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">
            <a:extLst>
              <a:ext uri="{FF2B5EF4-FFF2-40B4-BE49-F238E27FC236}">
                <a16:creationId xmlns:a16="http://schemas.microsoft.com/office/drawing/2014/main" id="{02DA337E-003B-40A2-AD56-457490B28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82289"/>
            <a:ext cx="3154451" cy="224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672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964788"/>
            <a:ext cx="12192000" cy="3893212"/>
          </a:xfrm>
          <a:prstGeom prst="rect">
            <a:avLst/>
          </a:prstGeom>
          <a:gradFill>
            <a:gsLst>
              <a:gs pos="2000">
                <a:schemeClr val="accent1">
                  <a:lumMod val="5000"/>
                  <a:lumOff val="95000"/>
                  <a:alpha val="0"/>
                </a:schemeClr>
              </a:gs>
              <a:gs pos="35000">
                <a:srgbClr val="CDB8AD">
                  <a:alpha val="20000"/>
                </a:srgbClr>
              </a:gs>
              <a:gs pos="94000">
                <a:schemeClr val="tx1">
                  <a:lumMod val="95000"/>
                  <a:lumOff val="5000"/>
                  <a:alpha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54628" y="942361"/>
            <a:ext cx="2825756" cy="4400550"/>
            <a:chOff x="7721289" y="1228725"/>
            <a:chExt cx="2825756" cy="4400550"/>
          </a:xfrm>
          <a:solidFill>
            <a:srgbClr val="EDA221"/>
          </a:solidFill>
        </p:grpSpPr>
        <p:sp>
          <p:nvSpPr>
            <p:cNvPr id="4" name="任意多边形: 形状 3"/>
            <p:cNvSpPr/>
            <p:nvPr/>
          </p:nvSpPr>
          <p:spPr>
            <a:xfrm>
              <a:off x="7721289" y="1228725"/>
              <a:ext cx="2825756" cy="4400550"/>
            </a:xfrm>
            <a:custGeom>
              <a:avLst/>
              <a:gdLst>
                <a:gd name="connsiteX0" fmla="*/ 2576979 w 2825756"/>
                <a:gd name="connsiteY0" fmla="*/ 362685 h 4400550"/>
                <a:gd name="connsiteX1" fmla="*/ 2576979 w 2825756"/>
                <a:gd name="connsiteY1" fmla="*/ 3992147 h 4400550"/>
                <a:gd name="connsiteX2" fmla="*/ 2199786 w 2825756"/>
                <a:gd name="connsiteY2" fmla="*/ 3992147 h 4400550"/>
                <a:gd name="connsiteX3" fmla="*/ 2199786 w 2825756"/>
                <a:gd name="connsiteY3" fmla="*/ 3646597 h 4400550"/>
                <a:gd name="connsiteX4" fmla="*/ 2445696 w 2825756"/>
                <a:gd name="connsiteY4" fmla="*/ 3646597 h 4400550"/>
                <a:gd name="connsiteX5" fmla="*/ 2445696 w 2825756"/>
                <a:gd name="connsiteY5" fmla="*/ 3939804 h 4400550"/>
                <a:gd name="connsiteX6" fmla="*/ 2491415 w 2825756"/>
                <a:gd name="connsiteY6" fmla="*/ 3939804 h 4400550"/>
                <a:gd name="connsiteX7" fmla="*/ 2491415 w 2825756"/>
                <a:gd name="connsiteY7" fmla="*/ 3612471 h 4400550"/>
                <a:gd name="connsiteX8" fmla="*/ 2479822 w 2825756"/>
                <a:gd name="connsiteY8" fmla="*/ 3612471 h 4400550"/>
                <a:gd name="connsiteX9" fmla="*/ 2479822 w 2825756"/>
                <a:gd name="connsiteY9" fmla="*/ 3600878 h 4400550"/>
                <a:gd name="connsiteX10" fmla="*/ 2152489 w 2825756"/>
                <a:gd name="connsiteY10" fmla="*/ 3600878 h 4400550"/>
                <a:gd name="connsiteX11" fmla="*/ 2152489 w 2825756"/>
                <a:gd name="connsiteY11" fmla="*/ 3646597 h 4400550"/>
                <a:gd name="connsiteX12" fmla="*/ 2154066 w 2825756"/>
                <a:gd name="connsiteY12" fmla="*/ 3646597 h 4400550"/>
                <a:gd name="connsiteX13" fmla="*/ 2154066 w 2825756"/>
                <a:gd name="connsiteY13" fmla="*/ 4037865 h 4400550"/>
                <a:gd name="connsiteX14" fmla="*/ 2199786 w 2825756"/>
                <a:gd name="connsiteY14" fmla="*/ 4037865 h 4400550"/>
                <a:gd name="connsiteX15" fmla="*/ 2199786 w 2825756"/>
                <a:gd name="connsiteY15" fmla="*/ 4037867 h 4400550"/>
                <a:gd name="connsiteX16" fmla="*/ 2613910 w 2825756"/>
                <a:gd name="connsiteY16" fmla="*/ 4037867 h 4400550"/>
                <a:gd name="connsiteX17" fmla="*/ 2613910 w 2825756"/>
                <a:gd name="connsiteY17" fmla="*/ 4037865 h 4400550"/>
                <a:gd name="connsiteX18" fmla="*/ 2622698 w 2825756"/>
                <a:gd name="connsiteY18" fmla="*/ 4037865 h 4400550"/>
                <a:gd name="connsiteX19" fmla="*/ 2622698 w 2825756"/>
                <a:gd name="connsiteY19" fmla="*/ 362685 h 4400550"/>
                <a:gd name="connsiteX20" fmla="*/ 238471 w 2825756"/>
                <a:gd name="connsiteY20" fmla="*/ 362684 h 4400550"/>
                <a:gd name="connsiteX21" fmla="*/ 238471 w 2825756"/>
                <a:gd name="connsiteY21" fmla="*/ 362686 h 4400550"/>
                <a:gd name="connsiteX22" fmla="*/ 229683 w 2825756"/>
                <a:gd name="connsiteY22" fmla="*/ 362686 h 4400550"/>
                <a:gd name="connsiteX23" fmla="*/ 229683 w 2825756"/>
                <a:gd name="connsiteY23" fmla="*/ 4037866 h 4400550"/>
                <a:gd name="connsiteX24" fmla="*/ 275402 w 2825756"/>
                <a:gd name="connsiteY24" fmla="*/ 4037866 h 4400550"/>
                <a:gd name="connsiteX25" fmla="*/ 275402 w 2825756"/>
                <a:gd name="connsiteY25" fmla="*/ 408404 h 4400550"/>
                <a:gd name="connsiteX26" fmla="*/ 652595 w 2825756"/>
                <a:gd name="connsiteY26" fmla="*/ 408404 h 4400550"/>
                <a:gd name="connsiteX27" fmla="*/ 652595 w 2825756"/>
                <a:gd name="connsiteY27" fmla="*/ 753954 h 4400550"/>
                <a:gd name="connsiteX28" fmla="*/ 406685 w 2825756"/>
                <a:gd name="connsiteY28" fmla="*/ 753954 h 4400550"/>
                <a:gd name="connsiteX29" fmla="*/ 406685 w 2825756"/>
                <a:gd name="connsiteY29" fmla="*/ 460747 h 4400550"/>
                <a:gd name="connsiteX30" fmla="*/ 360966 w 2825756"/>
                <a:gd name="connsiteY30" fmla="*/ 460747 h 4400550"/>
                <a:gd name="connsiteX31" fmla="*/ 360966 w 2825756"/>
                <a:gd name="connsiteY31" fmla="*/ 788080 h 4400550"/>
                <a:gd name="connsiteX32" fmla="*/ 372559 w 2825756"/>
                <a:gd name="connsiteY32" fmla="*/ 788080 h 4400550"/>
                <a:gd name="connsiteX33" fmla="*/ 372559 w 2825756"/>
                <a:gd name="connsiteY33" fmla="*/ 799673 h 4400550"/>
                <a:gd name="connsiteX34" fmla="*/ 699892 w 2825756"/>
                <a:gd name="connsiteY34" fmla="*/ 799673 h 4400550"/>
                <a:gd name="connsiteX35" fmla="*/ 699892 w 2825756"/>
                <a:gd name="connsiteY35" fmla="*/ 753954 h 4400550"/>
                <a:gd name="connsiteX36" fmla="*/ 698315 w 2825756"/>
                <a:gd name="connsiteY36" fmla="*/ 753954 h 4400550"/>
                <a:gd name="connsiteX37" fmla="*/ 698315 w 2825756"/>
                <a:gd name="connsiteY37" fmla="*/ 362686 h 4400550"/>
                <a:gd name="connsiteX38" fmla="*/ 652595 w 2825756"/>
                <a:gd name="connsiteY38" fmla="*/ 362686 h 4400550"/>
                <a:gd name="connsiteX39" fmla="*/ 652595 w 2825756"/>
                <a:gd name="connsiteY39" fmla="*/ 362684 h 4400550"/>
                <a:gd name="connsiteX40" fmla="*/ 0 w 2825756"/>
                <a:gd name="connsiteY40" fmla="*/ 0 h 4400550"/>
                <a:gd name="connsiteX41" fmla="*/ 2825756 w 2825756"/>
                <a:gd name="connsiteY41" fmla="*/ 0 h 4400550"/>
                <a:gd name="connsiteX42" fmla="*/ 2825756 w 2825756"/>
                <a:gd name="connsiteY42" fmla="*/ 4400550 h 4400550"/>
                <a:gd name="connsiteX43" fmla="*/ 0 w 2825756"/>
                <a:gd name="connsiteY43" fmla="*/ 4400550 h 440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825756" h="4400550">
                  <a:moveTo>
                    <a:pt x="2576979" y="362685"/>
                  </a:moveTo>
                  <a:lnTo>
                    <a:pt x="2576979" y="3992147"/>
                  </a:lnTo>
                  <a:lnTo>
                    <a:pt x="2199786" y="3992147"/>
                  </a:lnTo>
                  <a:lnTo>
                    <a:pt x="2199786" y="3646597"/>
                  </a:lnTo>
                  <a:lnTo>
                    <a:pt x="2445696" y="3646597"/>
                  </a:lnTo>
                  <a:lnTo>
                    <a:pt x="2445696" y="3939804"/>
                  </a:lnTo>
                  <a:lnTo>
                    <a:pt x="2491415" y="3939804"/>
                  </a:lnTo>
                  <a:lnTo>
                    <a:pt x="2491415" y="3612471"/>
                  </a:lnTo>
                  <a:lnTo>
                    <a:pt x="2479822" y="3612471"/>
                  </a:lnTo>
                  <a:lnTo>
                    <a:pt x="2479822" y="3600878"/>
                  </a:lnTo>
                  <a:lnTo>
                    <a:pt x="2152489" y="3600878"/>
                  </a:lnTo>
                  <a:lnTo>
                    <a:pt x="2152489" y="3646597"/>
                  </a:lnTo>
                  <a:lnTo>
                    <a:pt x="2154066" y="3646597"/>
                  </a:lnTo>
                  <a:lnTo>
                    <a:pt x="2154066" y="4037865"/>
                  </a:lnTo>
                  <a:lnTo>
                    <a:pt x="2199786" y="4037865"/>
                  </a:lnTo>
                  <a:lnTo>
                    <a:pt x="2199786" y="4037867"/>
                  </a:lnTo>
                  <a:lnTo>
                    <a:pt x="2613910" y="4037867"/>
                  </a:lnTo>
                  <a:lnTo>
                    <a:pt x="2613910" y="4037865"/>
                  </a:lnTo>
                  <a:lnTo>
                    <a:pt x="2622698" y="4037865"/>
                  </a:lnTo>
                  <a:lnTo>
                    <a:pt x="2622698" y="362685"/>
                  </a:lnTo>
                  <a:close/>
                  <a:moveTo>
                    <a:pt x="238471" y="362684"/>
                  </a:moveTo>
                  <a:lnTo>
                    <a:pt x="238471" y="362686"/>
                  </a:lnTo>
                  <a:lnTo>
                    <a:pt x="229683" y="362686"/>
                  </a:lnTo>
                  <a:lnTo>
                    <a:pt x="229683" y="4037866"/>
                  </a:lnTo>
                  <a:lnTo>
                    <a:pt x="275402" y="4037866"/>
                  </a:lnTo>
                  <a:lnTo>
                    <a:pt x="275402" y="408404"/>
                  </a:lnTo>
                  <a:lnTo>
                    <a:pt x="652595" y="408404"/>
                  </a:lnTo>
                  <a:lnTo>
                    <a:pt x="652595" y="753954"/>
                  </a:lnTo>
                  <a:lnTo>
                    <a:pt x="406685" y="753954"/>
                  </a:lnTo>
                  <a:lnTo>
                    <a:pt x="406685" y="460747"/>
                  </a:lnTo>
                  <a:lnTo>
                    <a:pt x="360966" y="460747"/>
                  </a:lnTo>
                  <a:lnTo>
                    <a:pt x="360966" y="788080"/>
                  </a:lnTo>
                  <a:lnTo>
                    <a:pt x="372559" y="788080"/>
                  </a:lnTo>
                  <a:lnTo>
                    <a:pt x="372559" y="799673"/>
                  </a:lnTo>
                  <a:lnTo>
                    <a:pt x="699892" y="799673"/>
                  </a:lnTo>
                  <a:lnTo>
                    <a:pt x="699892" y="753954"/>
                  </a:lnTo>
                  <a:lnTo>
                    <a:pt x="698315" y="753954"/>
                  </a:lnTo>
                  <a:lnTo>
                    <a:pt x="698315" y="362686"/>
                  </a:lnTo>
                  <a:lnTo>
                    <a:pt x="652595" y="362686"/>
                  </a:lnTo>
                  <a:lnTo>
                    <a:pt x="652595" y="362684"/>
                  </a:lnTo>
                  <a:close/>
                  <a:moveTo>
                    <a:pt x="0" y="0"/>
                  </a:moveTo>
                  <a:lnTo>
                    <a:pt x="2825756" y="0"/>
                  </a:lnTo>
                  <a:lnTo>
                    <a:pt x="2825756" y="4400550"/>
                  </a:lnTo>
                  <a:lnTo>
                    <a:pt x="0" y="44005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 flipH="1">
              <a:off x="8279567" y="2459504"/>
              <a:ext cx="830997" cy="19389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致  </a:t>
              </a:r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endParaRPr lang="en-US" altLang="zh-CN" sz="4000" dirty="0">
                <a:solidFill>
                  <a:schemeClr val="bg1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站酷小薇LOGO体" panose="02010600010101010101" pitchFamily="2" charset="-122"/>
                  <a:ea typeface="站酷小薇LOGO体" panose="02010600010101010101" pitchFamily="2" charset="-122"/>
                </a:rPr>
                <a:t>谢 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9274806" y="1801453"/>
              <a:ext cx="553998" cy="3617075"/>
            </a:xfrm>
            <a:prstGeom prst="rect">
              <a:avLst/>
            </a:prstGeom>
            <a:grpFill/>
            <a:ln>
              <a:noFill/>
            </a:ln>
          </p:spPr>
          <p:txBody>
            <a:bodyPr vert="eaVert" wrap="square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chemeClr val="bg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The man who has made up his mind to win will never say impossible</a:t>
              </a:r>
              <a:endParaRPr lang="zh-CN" altLang="en-US" sz="1200" spc="300" dirty="0">
                <a:solidFill>
                  <a:schemeClr val="bg1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C823FAAC-91EC-40CB-B4C5-A863D97D6D64}"/>
              </a:ext>
            </a:extLst>
          </p:cNvPr>
          <p:cNvGrpSpPr/>
          <p:nvPr/>
        </p:nvGrpSpPr>
        <p:grpSpPr>
          <a:xfrm>
            <a:off x="1452900" y="3429000"/>
            <a:ext cx="2057222" cy="1809652"/>
            <a:chOff x="5198984" y="1169522"/>
            <a:chExt cx="2057222" cy="18096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A336229-A0C0-4540-A067-9BCD2CD62050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0D4403D-04FB-4E28-9BDD-8F6D2ECFDFF3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53A8B3D-377E-4CEB-BEFA-6682213EF5FF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E58D9DEF-9BB6-4D32-9504-9F354A13EC19}"/>
              </a:ext>
            </a:extLst>
          </p:cNvPr>
          <p:cNvSpPr/>
          <p:nvPr/>
        </p:nvSpPr>
        <p:spPr>
          <a:xfrm>
            <a:off x="4701822" y="3972975"/>
            <a:ext cx="57246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图形对象的基本操作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9ACF8E2-54B4-4167-9B96-8677A543C40A}"/>
              </a:ext>
            </a:extLst>
          </p:cNvPr>
          <p:cNvSpPr txBox="1"/>
          <p:nvPr/>
        </p:nvSpPr>
        <p:spPr>
          <a:xfrm>
            <a:off x="176553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423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33723" y="832484"/>
            <a:ext cx="8724554" cy="295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dirty="0"/>
              <a:t>在实操过过程中，可对进行绘制的图形进行编辑操作，包括复制对象，剪切对象，粘贴对象，步长和重复以及撤销与重做操作等。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dirty="0"/>
              <a:t>5.1.1  </a:t>
            </a:r>
            <a:r>
              <a:rPr lang="zh-CN" altLang="zh-CN" b="1" dirty="0"/>
              <a:t>复制对象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复制对象就是复制出一个与之前的图案一模一样的图形对象。选中对象，执行“编辑”→“复制”命令，再执行“编辑”→“粘贴”命令，或按Ctrl+C组合键复制，按Ctrl+V组合键粘贴，即可在图形原有位置上复制出一个完全相同的图形对象。按住鼠标左键不放，拖动对象，可将复制的复习那个移动到任意位置看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11042B-5125-4E52-BB85-7564ED9C5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89" y="3878198"/>
            <a:ext cx="2645743" cy="188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C28DCBA9-13CD-4F0E-BD3E-83895B0B5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684" y="3878198"/>
            <a:ext cx="2662345" cy="188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840501"/>
            <a:ext cx="8316263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5.1.2  </a:t>
            </a:r>
            <a:r>
              <a:rPr lang="zh-CN" altLang="zh-CN" b="1" dirty="0"/>
              <a:t>剪切与粘贴对象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剪切对象和复制图形对象一般是相结合使用。选中对象，执行“编辑”→“剪切”命令，或按Ctrl+X组合键剪切对象，将所选对象剪切到剪切板，被剪切对象消失，再执行“编辑”→“粘贴”命令，或按Ctrl+V组合键复制，剪切的对象粘贴到原位置，但图像顺序发生了改变，粘贴对象位于最顶端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A8F4DD0-7A18-4F62-A265-280C363C6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21" y="3128732"/>
            <a:ext cx="1717725" cy="244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>
            <a:extLst>
              <a:ext uri="{FF2B5EF4-FFF2-40B4-BE49-F238E27FC236}">
                <a16:creationId xmlns:a16="http://schemas.microsoft.com/office/drawing/2014/main" id="{3D0C3C75-655E-49CE-9054-095A86FCB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577" y="3128732"/>
            <a:ext cx="1747364" cy="244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1">
            <a:extLst>
              <a:ext uri="{FF2B5EF4-FFF2-40B4-BE49-F238E27FC236}">
                <a16:creationId xmlns:a16="http://schemas.microsoft.com/office/drawing/2014/main" id="{0E30E451-2C1C-4C03-99CE-F672DE7BA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271" y="3128732"/>
            <a:ext cx="1747363" cy="246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303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701259" y="1073671"/>
            <a:ext cx="7096904" cy="213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5.1.3  </a:t>
            </a:r>
            <a:r>
              <a:rPr lang="zh-CN" altLang="zh-CN" b="1" dirty="0"/>
              <a:t>再制对象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再制对象与复制相似，不同的是，再制对象是直接将对象副本放置到绘图页面中，而不通过剪切板进行中转，所以不需要进行粘贴同时，再制的图形对象不是直接出现在图形对象的原来位置，而是与初始位置之间有一个默认的位移。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D38393AA-EEC9-4C71-A376-84C989DFDE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264" y="3429000"/>
            <a:ext cx="3012622" cy="213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1">
            <a:extLst>
              <a:ext uri="{FF2B5EF4-FFF2-40B4-BE49-F238E27FC236}">
                <a16:creationId xmlns:a16="http://schemas.microsoft.com/office/drawing/2014/main" id="{453B9C91-CBFC-4FD6-8ABC-608B164E1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93" y="3429000"/>
            <a:ext cx="3011366" cy="2133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763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76275" y="549275"/>
            <a:ext cx="995344" cy="524782"/>
            <a:chOff x="0" y="-359"/>
            <a:chExt cx="1070518" cy="488225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070518" cy="487866"/>
            </a:xfrm>
            <a:prstGeom prst="rect">
              <a:avLst/>
            </a:prstGeom>
            <a:solidFill>
              <a:srgbClr val="EDA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0151" y="-359"/>
              <a:ext cx="138132" cy="4878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5400000" flipH="1">
              <a:off x="705900" y="197470"/>
              <a:ext cx="487506" cy="925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248222" y="811473"/>
            <a:ext cx="7836114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dirty="0"/>
              <a:t>5.1.4  </a:t>
            </a:r>
            <a:r>
              <a:rPr lang="zh-CN" altLang="zh-CN" b="1" dirty="0"/>
              <a:t>步长和重复</a:t>
            </a:r>
          </a:p>
          <a:p>
            <a:pPr indent="457200">
              <a:lnSpc>
                <a:spcPct val="150000"/>
              </a:lnSpc>
            </a:pPr>
            <a:r>
              <a:rPr lang="zh-CN" altLang="zh-CN" dirty="0"/>
              <a:t>“步长和重复”命令可以通过设置副本偏移的位置和数量快速、精确地复制出多个相同、排列规则的对象。选中图形对象，执行“编辑”→“步长和重复”命令，或按Ctrl+Shift+D组合键，即可在绘图区右侧显示“步长和重复”泊坞窗。设置参数，单击“应用”按钮即可。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FCE76537-259F-4C2F-B29D-501DAF878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763" y="3514758"/>
            <a:ext cx="2399342" cy="169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5C5B9524-5737-42F4-88BB-501A52D49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92" y="3151901"/>
            <a:ext cx="2075521" cy="2578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>
            <a:extLst>
              <a:ext uri="{FF2B5EF4-FFF2-40B4-BE49-F238E27FC236}">
                <a16:creationId xmlns:a16="http://schemas.microsoft.com/office/drawing/2014/main" id="{C7216E49-E2C7-445B-B4B9-1241FCA14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01" y="3630872"/>
            <a:ext cx="2384623" cy="169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126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5A8B91-2543-4DF1-ADF2-76E7481B1A75}"/>
              </a:ext>
            </a:extLst>
          </p:cNvPr>
          <p:cNvGrpSpPr/>
          <p:nvPr/>
        </p:nvGrpSpPr>
        <p:grpSpPr>
          <a:xfrm>
            <a:off x="1494460" y="3429000"/>
            <a:ext cx="2057222" cy="1809652"/>
            <a:chOff x="5198984" y="1169522"/>
            <a:chExt cx="2057222" cy="18096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3433D35-238D-4BA9-BF30-8CA00A8F7A9D}"/>
                </a:ext>
              </a:extLst>
            </p:cNvPr>
            <p:cNvSpPr/>
            <p:nvPr/>
          </p:nvSpPr>
          <p:spPr>
            <a:xfrm>
              <a:off x="5413512" y="1278818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700BB20-FC31-4BBE-919A-2F1942BBC52B}"/>
                </a:ext>
              </a:extLst>
            </p:cNvPr>
            <p:cNvSpPr/>
            <p:nvPr/>
          </p:nvSpPr>
          <p:spPr>
            <a:xfrm>
              <a:off x="5413512" y="1278818"/>
              <a:ext cx="1628166" cy="159106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E283661-8B6A-493A-BF7C-76DDA80FBD08}"/>
                </a:ext>
              </a:extLst>
            </p:cNvPr>
            <p:cNvSpPr/>
            <p:nvPr/>
          </p:nvSpPr>
          <p:spPr>
            <a:xfrm>
              <a:off x="5198984" y="1169522"/>
              <a:ext cx="1842694" cy="170035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8AFACE2C-F493-4AF1-9D95-2B23499B686A}"/>
              </a:ext>
            </a:extLst>
          </p:cNvPr>
          <p:cNvSpPr/>
          <p:nvPr/>
        </p:nvSpPr>
        <p:spPr>
          <a:xfrm>
            <a:off x="5382055" y="397297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/>
              <a:t>变换对象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07892B-112A-447F-A403-0FB3F531FC11}"/>
              </a:ext>
            </a:extLst>
          </p:cNvPr>
          <p:cNvSpPr txBox="1"/>
          <p:nvPr/>
        </p:nvSpPr>
        <p:spPr>
          <a:xfrm>
            <a:off x="1807094" y="3548996"/>
            <a:ext cx="14253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DB40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9600" b="1" dirty="0">
              <a:solidFill>
                <a:srgbClr val="FDB40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6455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2226</Words>
  <Application>Microsoft Office PowerPoint</Application>
  <PresentationFormat>宽屏</PresentationFormat>
  <Paragraphs>119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等线</vt:lpstr>
      <vt:lpstr>等线 Light</vt:lpstr>
      <vt:lpstr>幼圆</vt:lpstr>
      <vt:lpstr>站酷小薇LOGO体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509</cp:revision>
  <dcterms:created xsi:type="dcterms:W3CDTF">2020-06-26T11:31:00Z</dcterms:created>
  <dcterms:modified xsi:type="dcterms:W3CDTF">2021-12-16T08:53:50Z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KSOTemplateUUID">
    <vt:lpwstr>v1.0_mb_s+3ElstvPcfk5zy2frAFoQ==</vt:lpwstr>
  </property>
</Properties>
</file>