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291" r:id="rId8"/>
    <p:sldId id="302" r:id="rId9"/>
    <p:sldId id="320" r:id="rId10"/>
    <p:sldId id="319" r:id="rId11"/>
    <p:sldId id="353" r:id="rId12"/>
    <p:sldId id="354" r:id="rId13"/>
    <p:sldId id="359" r:id="rId14"/>
    <p:sldId id="360" r:id="rId15"/>
    <p:sldId id="338" r:id="rId16"/>
    <p:sldId id="339" r:id="rId17"/>
    <p:sldId id="356" r:id="rId18"/>
    <p:sldId id="357" r:id="rId19"/>
    <p:sldId id="358" r:id="rId20"/>
    <p:sldId id="325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769054.htm" TargetMode="External"/><Relationship Id="rId7" Type="http://schemas.openxmlformats.org/officeDocument/2006/relationships/hyperlink" Target="http://baike.baidu.com/view/10608712.htm" TargetMode="External"/><Relationship Id="rId2" Type="http://schemas.openxmlformats.org/officeDocument/2006/relationships/hyperlink" Target="http://baike.baidu.com/view/3647.htm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baike.baidu.com/view/305736.htm" TargetMode="External"/><Relationship Id="rId5" Type="http://schemas.openxmlformats.org/officeDocument/2006/relationships/hyperlink" Target="http://baike.baidu.com/view/138039.htm" TargetMode="External"/><Relationship Id="rId4" Type="http://schemas.openxmlformats.org/officeDocument/2006/relationships/hyperlink" Target="http://baike.baidu.com/view/37.ht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158872" y="4094246"/>
            <a:ext cx="11874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1</a:t>
            </a:r>
            <a:r>
              <a:rPr lang="zh-CN" altLang="zh-CN" sz="6000" b="1" dirty="0">
                <a:solidFill>
                  <a:schemeClr val="bg1"/>
                </a:solidFill>
              </a:rPr>
              <a:t>章 全面了解</a:t>
            </a:r>
            <a:r>
              <a:rPr lang="en-US" altLang="zh-CN" sz="6000" b="1" dirty="0">
                <a:solidFill>
                  <a:schemeClr val="bg1"/>
                </a:solidFill>
              </a:rPr>
              <a:t>CorelDRAW</a:t>
            </a:r>
            <a:r>
              <a:rPr lang="zh-CN" altLang="zh-CN" sz="6000" b="1" dirty="0">
                <a:solidFill>
                  <a:schemeClr val="bg1"/>
                </a:solidFill>
              </a:rPr>
              <a:t>的应用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611037"/>
            <a:ext cx="8288480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在桌面上双击</a:t>
            </a:r>
            <a:r>
              <a:rPr lang="en-US" altLang="zh-CN" dirty="0"/>
              <a:t>CorelDRAW</a:t>
            </a:r>
            <a:r>
              <a:rPr lang="zh-CN" altLang="zh-CN" dirty="0"/>
              <a:t>图标启动该程序，单击页面上的“新建文档”按钮，设置参数后单击“确定”按钮，即可进入到</a:t>
            </a:r>
            <a:r>
              <a:rPr lang="en-US" altLang="zh-CN" dirty="0"/>
              <a:t>CorelDRAW</a:t>
            </a:r>
            <a:r>
              <a:rPr lang="zh-CN" altLang="zh-CN" dirty="0"/>
              <a:t>的工作界面。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该界面包含菜单栏、标准工具栏、属性栏、工具箱、绘图区、泊坞窗、调色板以及状态栏等等。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764B9B-E921-40D0-8DDE-4FE7EAA5D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900" y="2323172"/>
            <a:ext cx="5668199" cy="347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7858" y="1298754"/>
            <a:ext cx="7416283" cy="1289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1.3.2  </a:t>
            </a:r>
            <a:r>
              <a:rPr lang="zh-CN" altLang="zh-CN" b="1" dirty="0"/>
              <a:t>图像显示模式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图像的显示模式包括多种形式，分类显示在“视图”菜单中。分别有简单线框、线框、草稿、正常、增强和像素六种模式。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813321E7-0C05-4CC0-A9CB-ED0BBA08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294" y="2972638"/>
            <a:ext cx="3066205" cy="2162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C4EEED82-A147-4E32-8FBC-D5658FB81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66" y="2972638"/>
            <a:ext cx="3040768" cy="2162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90315" y="1284686"/>
            <a:ext cx="6811370" cy="1303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1.3.3  </a:t>
            </a:r>
            <a:r>
              <a:rPr lang="zh-CN" altLang="zh-CN" b="1" dirty="0"/>
              <a:t>文档窗口显示模式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</a:t>
            </a:r>
            <a:r>
              <a:rPr lang="en-US" altLang="zh-CN" dirty="0"/>
              <a:t>CorelDRAW</a:t>
            </a:r>
            <a:r>
              <a:rPr lang="zh-CN" altLang="zh-CN" dirty="0"/>
              <a:t>中，可以同时打开多个文档，默认情况下的文档窗口是合并在一起的。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7810BE6C-2986-4C95-942E-4694AAE47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523" y="2867266"/>
            <a:ext cx="3402477" cy="256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9D7DE73F-48C3-48C1-B2CF-316D5F619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794" y="2855582"/>
            <a:ext cx="3442204" cy="257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08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71584" y="811473"/>
            <a:ext cx="8448831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1.3.4  </a:t>
            </a:r>
            <a:r>
              <a:rPr lang="zh-CN" altLang="zh-CN" b="1" dirty="0"/>
              <a:t>预览显示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预览显示是将页面中的对象以不同的区域或状态显示，包括全屏预览、只预览选定对象、页面排序器视图。执行“查看”→“全屏预览</a:t>
            </a:r>
            <a:r>
              <a:rPr lang="en-US" altLang="zh-CN" dirty="0"/>
              <a:t>”</a:t>
            </a:r>
            <a:r>
              <a:rPr lang="zh-CN" altLang="zh-CN" dirty="0"/>
              <a:t>命令，或按</a:t>
            </a:r>
            <a:r>
              <a:rPr lang="en-US" altLang="zh-CN" dirty="0"/>
              <a:t>F9</a:t>
            </a:r>
            <a:r>
              <a:rPr lang="zh-CN" altLang="zh-CN" dirty="0"/>
              <a:t>功能键，整个电脑显示器上会显示预览的效果。如果在绘制图像时，想观察绘制的某一个图像，可以将图像先选中，执行“查看”→“只预览选定对象”命令，整个电脑显示屏将会显示选中对象的预览效果。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A3221B0-87EF-4A03-99E9-DF778A636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182" y="3503396"/>
            <a:ext cx="3123344" cy="222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22D36C3F-6D49-4194-9069-E5F673115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156" y="3503396"/>
            <a:ext cx="3156756" cy="222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756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65300" y="1754724"/>
            <a:ext cx="706139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1.3.5  </a:t>
            </a:r>
            <a:r>
              <a:rPr lang="zh-CN" altLang="zh-CN" b="1" dirty="0"/>
              <a:t>辅助工具的设置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下面将对辅助工具的相关知识进行介绍。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．标尺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．网格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．辅助线</a:t>
            </a:r>
          </a:p>
        </p:txBody>
      </p:sp>
    </p:spTree>
    <p:extLst>
      <p:ext uri="{BB962C8B-B14F-4D97-AF65-F5344CB8AC3E}">
        <p14:creationId xmlns:p14="http://schemas.microsoft.com/office/powerpoint/2010/main" val="1038807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66071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554729" y="3972975"/>
            <a:ext cx="55707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4800" b="1" dirty="0"/>
              <a:t>设计软件协同办公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97335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320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549275"/>
            <a:ext cx="8161698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在设计过程中，常常需要多种软件协同操作。下面将对</a:t>
            </a:r>
            <a:r>
              <a:rPr lang="en-US" altLang="zh-CN" dirty="0"/>
              <a:t>CorelDRAW</a:t>
            </a:r>
            <a:r>
              <a:rPr lang="zh-CN" altLang="zh-CN" dirty="0"/>
              <a:t>常用的搭配软件进行介绍。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1.Adobe Photoshop 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Adobe Photoshop</a:t>
            </a:r>
            <a:r>
              <a:rPr lang="zh-CN" altLang="zh-CN" dirty="0"/>
              <a:t>简称“</a:t>
            </a:r>
            <a:r>
              <a:rPr lang="en-US" altLang="zh-CN" dirty="0"/>
              <a:t>PS</a:t>
            </a:r>
            <a:r>
              <a:rPr lang="zh-CN" altLang="zh-CN" dirty="0"/>
              <a:t>”，是</a:t>
            </a:r>
            <a:r>
              <a:rPr lang="en-US" altLang="zh-CN" dirty="0"/>
              <a:t>Adobe</a:t>
            </a:r>
            <a:r>
              <a:rPr lang="zh-CN" altLang="zh-CN" dirty="0"/>
              <a:t>公司旗下最为出名的图像编辑软件之一。</a:t>
            </a:r>
            <a:r>
              <a:rPr lang="en-US" altLang="zh-CN" dirty="0"/>
              <a:t>2.Adobe Illustrator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Adobe Illustrator</a:t>
            </a:r>
            <a:r>
              <a:rPr lang="zh-CN" altLang="zh-CN" dirty="0"/>
              <a:t>简称“</a:t>
            </a:r>
            <a:r>
              <a:rPr lang="en-US" altLang="zh-CN" dirty="0"/>
              <a:t>AI</a:t>
            </a:r>
            <a:r>
              <a:rPr lang="zh-CN" altLang="zh-CN" dirty="0"/>
              <a:t>”，是一种应用于出版、多媒体和在线图像的工业标准矢量插画的软件。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Adobe InDesign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Adobe InDesign </a:t>
            </a:r>
            <a:r>
              <a:rPr lang="zh-CN" altLang="zh-CN" dirty="0"/>
              <a:t>是用于印刷和数字媒体的业界领的排版和页面设计软件。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AB99E855-F74D-44E6-B23C-D4C2E85C7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581" y="4437376"/>
            <a:ext cx="1289721" cy="12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06C00D41-36E8-4F12-9988-8DAD51810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583" y="4435291"/>
            <a:ext cx="1276228" cy="12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E0FB328E-4EB3-4986-AA01-4F251C401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723" y="4435291"/>
            <a:ext cx="1289720" cy="1260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9854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1" y="1420035"/>
            <a:ext cx="8132073" cy="3779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色彩作为设计的灵魂，是设计师进行设计的过程中最重要的元素。此小节将从色彩的构成、色彩的属性以及色彩平衡等方面进行讲解。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</a:t>
            </a:r>
            <a:r>
              <a:rPr lang="zh-CN" altLang="zh-CN" b="1" dirty="0"/>
              <a:t>．了解色彩的构成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色彩的构成主要分为色光的三原色和印刷三原色。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2</a:t>
            </a:r>
            <a:r>
              <a:rPr lang="zh-CN" altLang="zh-CN" b="1" dirty="0"/>
              <a:t>．了解色彩的属性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色彩由三种元素构成，即色相、明度、纯度（也称饱和度）。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3</a:t>
            </a:r>
            <a:r>
              <a:rPr lang="zh-CN" altLang="zh-CN" b="1" dirty="0"/>
              <a:t>．了解色彩平衡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色彩搭配当中，最重要的三个概念就是主色、辅助色和点缀色，这三种色彩组成了一幅画的所有色彩。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54CDDE-2E32-46AB-8F02-47C40F50DFAC}"/>
              </a:ext>
            </a:extLst>
          </p:cNvPr>
          <p:cNvSpPr txBox="1"/>
          <p:nvPr/>
        </p:nvSpPr>
        <p:spPr>
          <a:xfrm>
            <a:off x="3570308" y="896815"/>
            <a:ext cx="5051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课堂演练  了解色彩的基础知识</a:t>
            </a:r>
          </a:p>
        </p:txBody>
      </p:sp>
    </p:spTree>
    <p:extLst>
      <p:ext uri="{BB962C8B-B14F-4D97-AF65-F5344CB8AC3E}">
        <p14:creationId xmlns:p14="http://schemas.microsoft.com/office/powerpoint/2010/main" val="33902070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23003" y="644890"/>
            <a:ext cx="2745993" cy="85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课后作业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ADE08B-06E6-4304-B5F4-C4373864FDAC}"/>
              </a:ext>
            </a:extLst>
          </p:cNvPr>
          <p:cNvSpPr txBox="1"/>
          <p:nvPr/>
        </p:nvSpPr>
        <p:spPr>
          <a:xfrm>
            <a:off x="1980540" y="1375842"/>
            <a:ext cx="5103896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一、选择题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CorelDRAW</a:t>
            </a:r>
            <a:r>
              <a:rPr lang="zh-CN" altLang="zh-CN" dirty="0"/>
              <a:t>是哪国的设计软件（</a:t>
            </a:r>
            <a:r>
              <a:rPr lang="en-US" altLang="zh-CN" dirty="0"/>
              <a:t>C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美国</a:t>
            </a:r>
            <a:r>
              <a:rPr lang="en-US" altLang="zh-CN" dirty="0"/>
              <a:t>       B. </a:t>
            </a:r>
            <a:r>
              <a:rPr lang="zh-CN" altLang="zh-CN" dirty="0"/>
              <a:t>英国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加拿大</a:t>
            </a:r>
            <a:r>
              <a:rPr lang="en-US" altLang="zh-CN" dirty="0"/>
              <a:t>     D. </a:t>
            </a:r>
            <a:r>
              <a:rPr lang="zh-CN" altLang="zh-CN" dirty="0"/>
              <a:t>德国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那个功能是</a:t>
            </a:r>
            <a:r>
              <a:rPr lang="en-US" altLang="zh-CN" dirty="0"/>
              <a:t>CorelDRAW2018</a:t>
            </a:r>
            <a:r>
              <a:rPr lang="zh-CN" altLang="zh-CN" dirty="0"/>
              <a:t>新增的（</a:t>
            </a:r>
            <a:r>
              <a:rPr lang="en-US" altLang="zh-CN" dirty="0"/>
              <a:t>D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交互式网格填充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B. </a:t>
            </a:r>
            <a:r>
              <a:rPr lang="zh-CN" altLang="zh-CN" dirty="0"/>
              <a:t>隐藏和显示对象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en-US" altLang="zh-CN" dirty="0" err="1"/>
              <a:t>powerclip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D. </a:t>
            </a:r>
            <a:r>
              <a:rPr lang="zh-CN" altLang="zh-CN" dirty="0"/>
              <a:t>虚线和轮廓拐角控制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6EA99-1D38-4E83-AB3C-76D3E966B5F4}"/>
              </a:ext>
            </a:extLst>
          </p:cNvPr>
          <p:cNvSpPr txBox="1"/>
          <p:nvPr/>
        </p:nvSpPr>
        <p:spPr>
          <a:xfrm>
            <a:off x="6696223" y="1692531"/>
            <a:ext cx="3810659" cy="2543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位图又被称为（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矢量图像</a:t>
            </a:r>
            <a:r>
              <a:rPr lang="en-US" altLang="zh-CN" dirty="0"/>
              <a:t>     B. </a:t>
            </a:r>
            <a:r>
              <a:rPr lang="zh-CN" altLang="zh-CN" dirty="0"/>
              <a:t>点阵图 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向量图像</a:t>
            </a:r>
            <a:r>
              <a:rPr lang="en-US" altLang="zh-CN" dirty="0"/>
              <a:t>     D. </a:t>
            </a:r>
            <a:r>
              <a:rPr lang="zh-CN" altLang="zh-CN" dirty="0"/>
              <a:t>灰度图像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全屏预览的快捷键是（</a:t>
            </a:r>
            <a:r>
              <a:rPr lang="en-US" altLang="zh-CN" dirty="0"/>
              <a:t>D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F1       B. F5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F7       D. F9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062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40104" y="975197"/>
            <a:ext cx="7511792" cy="347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二、填空题</a:t>
            </a:r>
            <a:endParaRPr lang="zh-CN" altLang="zh-CN" sz="2400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 矢量图是一种在放大后不会出现</a:t>
            </a:r>
            <a:r>
              <a:rPr lang="zh-CN" altLang="zh-CN" u="sng" dirty="0">
                <a:solidFill>
                  <a:srgbClr val="FF0000"/>
                </a:solidFill>
              </a:rPr>
              <a:t>失真现象</a:t>
            </a:r>
            <a:r>
              <a:rPr lang="zh-CN" altLang="zh-CN" dirty="0"/>
              <a:t>的图片，又被称作</a:t>
            </a:r>
            <a:r>
              <a:rPr lang="zh-CN" altLang="zh-CN" u="sng" dirty="0"/>
              <a:t>向量图</a:t>
            </a:r>
            <a:r>
              <a:rPr lang="zh-CN" altLang="zh-CN" dirty="0"/>
              <a:t>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 </a:t>
            </a:r>
            <a:r>
              <a:rPr lang="en-US" altLang="zh-CN" dirty="0"/>
              <a:t>CorelDRAW</a:t>
            </a:r>
            <a:r>
              <a:rPr lang="zh-CN" altLang="zh-CN" dirty="0"/>
              <a:t>的工作界面包含</a:t>
            </a:r>
            <a:r>
              <a:rPr lang="zh-CN" altLang="zh-CN" u="sng" dirty="0">
                <a:solidFill>
                  <a:srgbClr val="FF0000"/>
                </a:solidFill>
              </a:rPr>
              <a:t>菜单栏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标准工具栏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属性栏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工具箱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绘图区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泊坞窗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调色板</a:t>
            </a:r>
            <a:r>
              <a:rPr lang="zh-CN" altLang="zh-CN" dirty="0"/>
              <a:t>、以及</a:t>
            </a:r>
            <a:r>
              <a:rPr lang="zh-CN" altLang="zh-CN" u="sng" dirty="0">
                <a:solidFill>
                  <a:srgbClr val="FF0000"/>
                </a:solidFill>
              </a:rPr>
              <a:t>状态栏</a:t>
            </a:r>
            <a:r>
              <a:rPr lang="zh-CN" altLang="zh-CN" dirty="0"/>
              <a:t>等等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图像的显示模式包括多种形式，分别有简单线框、</a:t>
            </a:r>
            <a:r>
              <a:rPr lang="zh-CN" altLang="zh-CN" u="sng" dirty="0">
                <a:solidFill>
                  <a:srgbClr val="FF0000"/>
                </a:solidFill>
              </a:rPr>
              <a:t>线框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草稿</a:t>
            </a:r>
            <a:r>
              <a:rPr lang="zh-CN" altLang="zh-CN" dirty="0"/>
              <a:t>、正常、</a:t>
            </a:r>
            <a:r>
              <a:rPr lang="zh-CN" altLang="zh-CN" u="sng" dirty="0">
                <a:solidFill>
                  <a:srgbClr val="FF0000"/>
                </a:solidFill>
              </a:rPr>
              <a:t>增强</a:t>
            </a:r>
            <a:r>
              <a:rPr lang="zh-CN" altLang="zh-CN" dirty="0"/>
              <a:t>和像素七种模式。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在</a:t>
            </a:r>
            <a:r>
              <a:rPr lang="en-US" altLang="zh-CN" dirty="0"/>
              <a:t>CorelDRAW</a:t>
            </a:r>
            <a:r>
              <a:rPr lang="zh-CN" altLang="zh-CN" dirty="0"/>
              <a:t>中</a:t>
            </a:r>
            <a:r>
              <a:rPr lang="en-US" altLang="zh-CN" dirty="0"/>
              <a:t>, </a:t>
            </a:r>
            <a:r>
              <a:rPr lang="zh-CN" altLang="zh-CN" dirty="0"/>
              <a:t>文档窗口有</a:t>
            </a:r>
            <a:r>
              <a:rPr lang="zh-CN" altLang="zh-CN" u="sng" dirty="0">
                <a:solidFill>
                  <a:srgbClr val="FF0000"/>
                </a:solidFill>
              </a:rPr>
              <a:t>层叠</a:t>
            </a:r>
            <a:r>
              <a:rPr lang="zh-CN" altLang="zh-CN" dirty="0"/>
              <a:t>、</a:t>
            </a:r>
            <a:r>
              <a:rPr lang="zh-CN" altLang="zh-CN" u="sng" dirty="0">
                <a:solidFill>
                  <a:srgbClr val="FF0000"/>
                </a:solidFill>
              </a:rPr>
              <a:t>水平平铺</a:t>
            </a:r>
            <a:r>
              <a:rPr lang="zh-CN" altLang="zh-CN" dirty="0"/>
              <a:t>和</a:t>
            </a:r>
            <a:r>
              <a:rPr lang="zh-CN" altLang="zh-CN" u="sng" dirty="0">
                <a:solidFill>
                  <a:srgbClr val="FF0000"/>
                </a:solidFill>
              </a:rPr>
              <a:t>垂直平铺</a:t>
            </a:r>
            <a:r>
              <a:rPr lang="en-US" altLang="zh-CN" dirty="0"/>
              <a:t>3</a:t>
            </a:r>
            <a:r>
              <a:rPr lang="zh-CN" altLang="zh-CN" dirty="0"/>
              <a:t>种窗口显示模式。</a:t>
            </a:r>
          </a:p>
        </p:txBody>
      </p:sp>
    </p:spTree>
    <p:extLst>
      <p:ext uri="{BB962C8B-B14F-4D97-AF65-F5344CB8AC3E}">
        <p14:creationId xmlns:p14="http://schemas.microsoft.com/office/powerpoint/2010/main" val="1945632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7" y="10736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9" y="1759269"/>
            <a:ext cx="7936615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本章节主要针对</a:t>
            </a:r>
            <a:r>
              <a:rPr lang="en-US" altLang="zh-CN" dirty="0"/>
              <a:t>CorelDRAW</a:t>
            </a:r>
            <a:r>
              <a:rPr lang="zh-CN" altLang="zh-CN" dirty="0"/>
              <a:t>应用进行讲解，先介绍软件的应用领域，以及</a:t>
            </a:r>
            <a:r>
              <a:rPr lang="en-US" altLang="zh-CN" dirty="0"/>
              <a:t>CorelDRAW 2018</a:t>
            </a:r>
            <a:r>
              <a:rPr lang="zh-CN" altLang="zh-CN" dirty="0"/>
              <a:t>新增功能。然后介绍软件的操作界面，文档、图像的显示模式以及辅助工具的设置。只有掌握了基础的知识，才能对软件运用自如。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CorelDRAW</a:t>
            </a:r>
            <a:r>
              <a:rPr lang="zh-CN" altLang="zh-CN" dirty="0"/>
              <a:t>的应用领域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CorelDRAW</a:t>
            </a:r>
            <a:r>
              <a:rPr lang="zh-CN" altLang="zh-CN" dirty="0"/>
              <a:t>的操作界面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31920" y="1073671"/>
            <a:ext cx="5728160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三、上机题</a:t>
            </a:r>
            <a:endParaRPr lang="zh-CN" altLang="zh-CN" sz="2400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1.找一张自己喜欢的照片或画进行赏析。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2.设置50mm间距的网格，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286992F8-B24D-4589-95B3-D1469AD29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641" y="3122050"/>
            <a:ext cx="3372974" cy="209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2CB21ABE-E874-48F0-8AEF-5D5EBF756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04" y="3122050"/>
            <a:ext cx="3021667" cy="2084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7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356727" y="1346452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506027" y="1475784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385899" y="2388013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380739" y="3440471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545600" y="251935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490504" y="358705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392446" y="1328226"/>
            <a:ext cx="2073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接触</a:t>
            </a:r>
            <a:r>
              <a:rPr lang="en-US" altLang="zh-CN" sz="2000" b="1" dirty="0"/>
              <a:t>CorelDRAW</a:t>
            </a:r>
            <a:endParaRPr lang="zh-CN" altLang="zh-CN" sz="24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392446" y="2377946"/>
            <a:ext cx="2243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图像基础知识讲解</a:t>
            </a:r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421826" y="3421580"/>
            <a:ext cx="3157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CorelDRAW</a:t>
            </a:r>
            <a:r>
              <a:rPr lang="zh-CN" altLang="zh-CN" sz="2000" b="1" dirty="0"/>
              <a:t>的操作界面</a:t>
            </a:r>
            <a:endParaRPr lang="zh-CN" altLang="zh-CN" sz="24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389547" y="4456595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530218" y="4588037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421826" y="4456595"/>
            <a:ext cx="2537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设计软件协同办公</a:t>
            </a:r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163506" y="3972975"/>
            <a:ext cx="47131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接触</a:t>
            </a:r>
            <a:r>
              <a:rPr lang="en-US" altLang="zh-CN" sz="4800" b="1" dirty="0"/>
              <a:t>CorelDRAW</a:t>
            </a:r>
            <a:endParaRPr lang="zh-CN" altLang="zh-CN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14569" y="1326437"/>
            <a:ext cx="7762862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CorelDRAW </a:t>
            </a:r>
            <a:r>
              <a:rPr lang="en-US" altLang="zh-CN" dirty="0" err="1"/>
              <a:t>GraphicsSuite</a:t>
            </a:r>
            <a:r>
              <a:rPr lang="zh-CN" altLang="zh-CN" dirty="0"/>
              <a:t>是</a:t>
            </a:r>
            <a:r>
              <a:rPr lang="en-US" altLang="zh-CN" dirty="0" err="1">
                <a:hlinkClick r:id="rId2"/>
              </a:rPr>
              <a:t>加拿大</a:t>
            </a:r>
            <a:r>
              <a:rPr lang="en-US" altLang="zh-CN" dirty="0" err="1"/>
              <a:t>Corel</a:t>
            </a:r>
            <a:r>
              <a:rPr lang="zh-CN" altLang="zh-CN" dirty="0"/>
              <a:t>公司的</a:t>
            </a:r>
            <a:r>
              <a:rPr lang="en-US" altLang="zh-CN" dirty="0" err="1">
                <a:hlinkClick r:id="rId3"/>
              </a:rPr>
              <a:t>平面设计软件</a:t>
            </a:r>
            <a:r>
              <a:rPr lang="zh-CN" altLang="zh-CN" dirty="0"/>
              <a:t>。该</a:t>
            </a:r>
            <a:r>
              <a:rPr lang="en-US" altLang="zh-CN" dirty="0" err="1">
                <a:hlinkClick r:id="rId4"/>
              </a:rPr>
              <a:t>软件</a:t>
            </a:r>
            <a:r>
              <a:rPr lang="zh-CN" altLang="zh-CN" dirty="0"/>
              <a:t>主要用于</a:t>
            </a:r>
            <a:r>
              <a:rPr lang="en-US" altLang="zh-CN" dirty="0" err="1">
                <a:hlinkClick r:id="rId5"/>
              </a:rPr>
              <a:t>矢量图</a:t>
            </a:r>
            <a:r>
              <a:rPr lang="zh-CN" altLang="zh-CN" dirty="0"/>
              <a:t>及</a:t>
            </a:r>
            <a:r>
              <a:rPr lang="en-US" altLang="zh-CN" dirty="0" err="1">
                <a:hlinkClick r:id="rId6"/>
              </a:rPr>
              <a:t>页面</a:t>
            </a:r>
            <a:r>
              <a:rPr lang="zh-CN" altLang="zh-CN" dirty="0"/>
              <a:t>设计与于图像编辑。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1.1.1  CorelDRAW</a:t>
            </a:r>
            <a:r>
              <a:rPr lang="zh-CN" altLang="zh-CN" b="1" dirty="0"/>
              <a:t>应用领域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</a:t>
            </a:r>
            <a:r>
              <a:rPr lang="en-US" altLang="zh-CN" dirty="0"/>
              <a:t>CorelDRAW</a:t>
            </a:r>
            <a:r>
              <a:rPr lang="zh-CN" altLang="zh-CN" dirty="0"/>
              <a:t>软件可以很好的帮助设计师进行广告设计、插画设计、包装设计、书籍装帧和</a:t>
            </a:r>
            <a:r>
              <a:rPr lang="en-US" altLang="zh-CN" dirty="0"/>
              <a:t>VI</a:t>
            </a:r>
            <a:r>
              <a:rPr lang="zh-CN" altLang="zh-CN" dirty="0"/>
              <a:t>设计等工作。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．广告设计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．插画设计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．包装设计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．</a:t>
            </a:r>
            <a:r>
              <a:rPr lang="en-US" altLang="zh-CN" dirty="0" err="1">
                <a:hlinkClick r:id="rId7"/>
              </a:rPr>
              <a:t>书籍</a:t>
            </a:r>
            <a:r>
              <a:rPr lang="zh-CN" altLang="zh-CN" dirty="0"/>
              <a:t>装帧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</a:t>
            </a:r>
            <a:r>
              <a:rPr lang="zh-CN" altLang="zh-CN" dirty="0"/>
              <a:t>．</a:t>
            </a:r>
            <a:r>
              <a:rPr lang="en-US" altLang="zh-CN" dirty="0"/>
              <a:t>VI</a:t>
            </a:r>
            <a:r>
              <a:rPr lang="zh-CN" altLang="zh-CN" dirty="0"/>
              <a:t>设计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85350" y="1722039"/>
            <a:ext cx="7621299" cy="3413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1.1.2  </a:t>
            </a:r>
            <a:r>
              <a:rPr lang="zh-CN" altLang="zh-CN" b="1" dirty="0"/>
              <a:t>新版本功能一览</a:t>
            </a:r>
            <a:endParaRPr lang="zh-CN" altLang="zh-CN" sz="2400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为了更加的方便大家的操作，</a:t>
            </a:r>
            <a:r>
              <a:rPr lang="en-US" altLang="zh-CN" dirty="0"/>
              <a:t>CorelDRAW 2018</a:t>
            </a:r>
            <a:r>
              <a:rPr lang="zh-CN" altLang="zh-CN" dirty="0"/>
              <a:t>增加一部分的新功能，下面将对改变的个别功能进行具体的阐述。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对称绘图模式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块阴影工具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虚线和轮廓拐角控制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en-US" altLang="zh-CN" dirty="0" err="1"/>
              <a:t>Pointillizer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 </a:t>
            </a:r>
            <a:r>
              <a:rPr lang="zh-CN" altLang="zh-CN" dirty="0"/>
              <a:t>添加透视效果</a:t>
            </a:r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819124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图像基础知识讲解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8136" y="2054691"/>
            <a:ext cx="8055727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图像的基础知识包括矢量图、位图、像素、分辨率等，通过对图像的基础知识的学习和了解，可以更好的处理图像。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．像素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．分辨率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．矢量图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．位图</a:t>
            </a:r>
          </a:p>
        </p:txBody>
      </p:sp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4477016" y="3972975"/>
            <a:ext cx="7044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4800" b="1" dirty="0"/>
              <a:t>CorelDRAW</a:t>
            </a:r>
            <a:r>
              <a:rPr lang="zh-CN" altLang="zh-CN" sz="4800" b="1" dirty="0"/>
              <a:t>的操作界面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1020</Words>
  <Application>Microsoft Office PowerPoint</Application>
  <PresentationFormat>宽屏</PresentationFormat>
  <Paragraphs>93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486</cp:revision>
  <dcterms:created xsi:type="dcterms:W3CDTF">2020-06-26T11:31:00Z</dcterms:created>
  <dcterms:modified xsi:type="dcterms:W3CDTF">2021-12-16T08:54:20Z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