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293" r:id="rId3"/>
    <p:sldId id="292" r:id="rId4"/>
    <p:sldId id="290" r:id="rId5"/>
    <p:sldId id="273" r:id="rId6"/>
    <p:sldId id="347" r:id="rId7"/>
    <p:sldId id="361" r:id="rId8"/>
    <p:sldId id="362" r:id="rId9"/>
    <p:sldId id="366" r:id="rId10"/>
    <p:sldId id="367" r:id="rId11"/>
    <p:sldId id="291" r:id="rId12"/>
    <p:sldId id="302" r:id="rId13"/>
    <p:sldId id="363" r:id="rId14"/>
    <p:sldId id="364" r:id="rId15"/>
    <p:sldId id="368" r:id="rId16"/>
    <p:sldId id="369" r:id="rId17"/>
    <p:sldId id="320" r:id="rId18"/>
    <p:sldId id="319" r:id="rId19"/>
    <p:sldId id="353" r:id="rId20"/>
    <p:sldId id="339" r:id="rId21"/>
    <p:sldId id="357" r:id="rId22"/>
    <p:sldId id="370" r:id="rId23"/>
    <p:sldId id="358" r:id="rId24"/>
    <p:sldId id="325" r:id="rId25"/>
    <p:sldId id="286"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801" autoAdjust="0"/>
    <p:restoredTop sz="94660"/>
  </p:normalViewPr>
  <p:slideViewPr>
    <p:cSldViewPr snapToGrid="0">
      <p:cViewPr varScale="1">
        <p:scale>
          <a:sx n="69" d="100"/>
          <a:sy n="69" d="100"/>
        </p:scale>
        <p:origin x="78"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ED9D43F-3679-4157-890D-EA17E7977A5C}"/>
              </a:ext>
            </a:extLst>
          </p:cNvPr>
          <p:cNvSpPr txBox="1"/>
          <p:nvPr userDrawn="1"/>
        </p:nvSpPr>
        <p:spPr>
          <a:xfrm>
            <a:off x="7147262" y="5949346"/>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2021/12/16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8.xml"/><Relationship Id="rId5" Type="http://schemas.openxmlformats.org/officeDocument/2006/relationships/image" Target="../media/image27.png"/><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8.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8.xml"/><Relationship Id="rId5" Type="http://schemas.openxmlformats.org/officeDocument/2006/relationships/image" Target="../media/image37.png"/><Relationship Id="rId4" Type="http://schemas.openxmlformats.org/officeDocument/2006/relationships/image" Target="../media/image3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4.xml"/><Relationship Id="rId1" Type="http://schemas.openxmlformats.org/officeDocument/2006/relationships/slideLayout" Target="../slideLayouts/slideLayout7.xml"/><Relationship Id="rId4" Type="http://schemas.openxmlformats.org/officeDocument/2006/relationships/slide" Target="slide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8.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2534274" y="4186262"/>
            <a:ext cx="7497202" cy="1015663"/>
          </a:xfrm>
          <a:prstGeom prst="rect">
            <a:avLst/>
          </a:prstGeom>
          <a:noFill/>
        </p:spPr>
        <p:txBody>
          <a:bodyPr wrap="square" rtlCol="0">
            <a:spAutoFit/>
          </a:bodyPr>
          <a:lstStyle/>
          <a:p>
            <a:r>
              <a:rPr lang="zh-CN" altLang="zh-CN" sz="6000" b="1" dirty="0">
                <a:solidFill>
                  <a:schemeClr val="bg1"/>
                </a:solidFill>
              </a:rPr>
              <a:t>第</a:t>
            </a:r>
            <a:r>
              <a:rPr lang="en-US" altLang="zh-CN" sz="6000" b="1" dirty="0">
                <a:solidFill>
                  <a:schemeClr val="bg1"/>
                </a:solidFill>
              </a:rPr>
              <a:t>4</a:t>
            </a:r>
            <a:r>
              <a:rPr lang="zh-CN" altLang="zh-CN" sz="6000" b="1" dirty="0">
                <a:solidFill>
                  <a:schemeClr val="bg1"/>
                </a:solidFill>
              </a:rPr>
              <a:t>章</a:t>
            </a:r>
            <a:r>
              <a:rPr lang="en-US" altLang="zh-CN" sz="6000" b="1" dirty="0">
                <a:solidFill>
                  <a:schemeClr val="bg1"/>
                </a:solidFill>
              </a:rPr>
              <a:t>  </a:t>
            </a:r>
            <a:r>
              <a:rPr lang="zh-CN" altLang="zh-CN" sz="6000" b="1" dirty="0">
                <a:solidFill>
                  <a:schemeClr val="bg1"/>
                </a:solidFill>
              </a:rPr>
              <a:t>颜色填充详解</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390178" y="1257269"/>
            <a:ext cx="7642150" cy="1712135"/>
          </a:xfrm>
          <a:prstGeom prst="rect">
            <a:avLst/>
          </a:prstGeom>
          <a:noFill/>
        </p:spPr>
        <p:txBody>
          <a:bodyPr wrap="square" rtlCol="0">
            <a:spAutoFit/>
          </a:bodyPr>
          <a:lstStyle/>
          <a:p>
            <a:pPr indent="457200">
              <a:lnSpc>
                <a:spcPct val="150000"/>
              </a:lnSpc>
            </a:pPr>
            <a:r>
              <a:rPr lang="en-US" altLang="zh-CN" b="1" dirty="0"/>
              <a:t>4.1.6  </a:t>
            </a:r>
            <a:r>
              <a:rPr lang="zh-CN" altLang="zh-CN" b="1" dirty="0"/>
              <a:t>智能填充工具</a:t>
            </a:r>
          </a:p>
          <a:p>
            <a:pPr indent="457200">
              <a:lnSpc>
                <a:spcPct val="150000"/>
              </a:lnSpc>
            </a:pPr>
            <a:r>
              <a:rPr lang="zh-CN" altLang="zh-CN" dirty="0"/>
              <a:t>智能填充可对任意闭合的图形填充颜色，也可同时对两个或多个叠加图形的相交区域填充颜色，或者在页面中任意单击，均可对页面中所有镂空图形进行填充。选择“智能填充工具” ，将会显示出该工具的属性栏。</a:t>
            </a:r>
          </a:p>
        </p:txBody>
      </p:sp>
      <p:pic>
        <p:nvPicPr>
          <p:cNvPr id="5122" name="图片 1">
            <a:extLst>
              <a:ext uri="{FF2B5EF4-FFF2-40B4-BE49-F238E27FC236}">
                <a16:creationId xmlns:a16="http://schemas.microsoft.com/office/drawing/2014/main" id="{1AA673FB-1FCF-4053-B52A-BC62DA3093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838" y="3429000"/>
            <a:ext cx="8172830" cy="562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99311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94460"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028434" y="3972975"/>
            <a:ext cx="5109091" cy="830997"/>
          </a:xfrm>
          <a:prstGeom prst="rect">
            <a:avLst/>
          </a:prstGeom>
        </p:spPr>
        <p:txBody>
          <a:bodyPr wrap="none">
            <a:spAutoFit/>
          </a:bodyPr>
          <a:lstStyle/>
          <a:p>
            <a:r>
              <a:rPr lang="zh-CN" altLang="zh-CN" sz="4800" b="1" dirty="0"/>
              <a:t>精确填充对象颜色</a:t>
            </a:r>
          </a:p>
        </p:txBody>
      </p:sp>
      <p:sp>
        <p:nvSpPr>
          <p:cNvPr id="9" name="文本框 8">
            <a:extLst>
              <a:ext uri="{FF2B5EF4-FFF2-40B4-BE49-F238E27FC236}">
                <a16:creationId xmlns:a16="http://schemas.microsoft.com/office/drawing/2014/main" id="{2D07892B-112A-447F-A403-0FB3F531FC11}"/>
              </a:ext>
            </a:extLst>
          </p:cNvPr>
          <p:cNvSpPr txBox="1"/>
          <p:nvPr/>
        </p:nvSpPr>
        <p:spPr>
          <a:xfrm>
            <a:off x="18070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864550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68136" y="885868"/>
            <a:ext cx="8607656" cy="2543132"/>
          </a:xfrm>
          <a:prstGeom prst="rect">
            <a:avLst/>
          </a:prstGeom>
          <a:noFill/>
        </p:spPr>
        <p:txBody>
          <a:bodyPr wrap="square" rtlCol="0">
            <a:spAutoFit/>
          </a:bodyPr>
          <a:lstStyle/>
          <a:p>
            <a:pPr indent="457200">
              <a:lnSpc>
                <a:spcPct val="150000"/>
              </a:lnSpc>
            </a:pPr>
            <a:r>
              <a:rPr lang="zh-CN" altLang="zh-CN" dirty="0"/>
              <a:t>交互式填充工具可对矢量对象设置任意角度精确的纯色、渐变、图案等多种形式的填充。选择不同的填充方式属性栏中都会有不同的设置选项。</a:t>
            </a:r>
          </a:p>
          <a:p>
            <a:pPr indent="457200">
              <a:lnSpc>
                <a:spcPct val="150000"/>
              </a:lnSpc>
            </a:pPr>
            <a:r>
              <a:rPr lang="en-US" altLang="zh-CN" b="1" dirty="0"/>
              <a:t>4.2.1 </a:t>
            </a:r>
            <a:r>
              <a:rPr lang="zh-CN" altLang="zh-CN" b="1" dirty="0"/>
              <a:t>均匀填充</a:t>
            </a:r>
          </a:p>
          <a:p>
            <a:pPr indent="457200">
              <a:lnSpc>
                <a:spcPct val="150000"/>
              </a:lnSpc>
            </a:pPr>
            <a:r>
              <a:rPr lang="zh-CN" altLang="zh-CN" dirty="0"/>
              <a:t>均匀填充是在封闭图形对象中填充单一的颜色。</a:t>
            </a:r>
            <a:endParaRPr lang="en-US" altLang="zh-CN" dirty="0"/>
          </a:p>
          <a:p>
            <a:pPr indent="457200">
              <a:lnSpc>
                <a:spcPct val="150000"/>
              </a:lnSpc>
            </a:pPr>
            <a:r>
              <a:rPr lang="zh-CN" altLang="zh-CN" dirty="0"/>
              <a:t>选中要填充的图形，选择“交互式填充工具” ，在属性栏中单击“均匀填充” ，单击“填充色”下拉按钮，随即显示“填充色”下拉列表，选择颜色进行填充</a:t>
            </a:r>
            <a:r>
              <a:rPr lang="zh-CN" altLang="en-US" dirty="0"/>
              <a:t>。</a:t>
            </a:r>
            <a:endParaRPr lang="zh-CN" altLang="zh-CN" dirty="0"/>
          </a:p>
        </p:txBody>
      </p:sp>
      <p:pic>
        <p:nvPicPr>
          <p:cNvPr id="6148" name="图片 1">
            <a:extLst>
              <a:ext uri="{FF2B5EF4-FFF2-40B4-BE49-F238E27FC236}">
                <a16:creationId xmlns:a16="http://schemas.microsoft.com/office/drawing/2014/main" id="{A272676D-57A1-4462-A1E9-A9FED8FB5BE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93178" y="3605356"/>
            <a:ext cx="2902822" cy="2047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图片 1">
            <a:extLst>
              <a:ext uri="{FF2B5EF4-FFF2-40B4-BE49-F238E27FC236}">
                <a16:creationId xmlns:a16="http://schemas.microsoft.com/office/drawing/2014/main" id="{B68C4D41-6995-4731-8A3B-888261B9CD7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25648" y="3601576"/>
            <a:ext cx="2902822" cy="2043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27084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37562" y="932994"/>
            <a:ext cx="8116873" cy="1712135"/>
          </a:xfrm>
          <a:prstGeom prst="rect">
            <a:avLst/>
          </a:prstGeom>
          <a:noFill/>
        </p:spPr>
        <p:txBody>
          <a:bodyPr wrap="square" rtlCol="0">
            <a:spAutoFit/>
          </a:bodyPr>
          <a:lstStyle/>
          <a:p>
            <a:pPr indent="457200">
              <a:lnSpc>
                <a:spcPct val="150000"/>
              </a:lnSpc>
            </a:pPr>
            <a:r>
              <a:rPr lang="en-US" altLang="zh-CN" b="1" dirty="0"/>
              <a:t>4.2.2 </a:t>
            </a:r>
            <a:r>
              <a:rPr lang="zh-CN" altLang="zh-CN" b="1" dirty="0"/>
              <a:t>渐变填充</a:t>
            </a:r>
          </a:p>
          <a:p>
            <a:pPr indent="457200">
              <a:lnSpc>
                <a:spcPct val="150000"/>
              </a:lnSpc>
            </a:pPr>
            <a:r>
              <a:rPr lang="zh-CN" altLang="zh-CN" dirty="0"/>
              <a:t>渐变填充是两种或两种以上颜色过渡的效果。CorelDRAW提供了四种不同的渐变类型，如“线性渐变填充”、“椭圆形渐变填充”、“圆锥形渐变填充”和“矩形渐变填充”。</a:t>
            </a:r>
          </a:p>
        </p:txBody>
      </p:sp>
      <p:pic>
        <p:nvPicPr>
          <p:cNvPr id="7170" name="图片 1">
            <a:extLst>
              <a:ext uri="{FF2B5EF4-FFF2-40B4-BE49-F238E27FC236}">
                <a16:creationId xmlns:a16="http://schemas.microsoft.com/office/drawing/2014/main" id="{97551E09-216B-477E-BD21-E2096A6FEA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3927" y="2958146"/>
            <a:ext cx="3463947" cy="2186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1">
            <a:extLst>
              <a:ext uri="{FF2B5EF4-FFF2-40B4-BE49-F238E27FC236}">
                <a16:creationId xmlns:a16="http://schemas.microsoft.com/office/drawing/2014/main" id="{6136EB91-11CC-4E2F-8877-34AE829581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1628" y="2958146"/>
            <a:ext cx="3069360" cy="2186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30992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577889" y="1503162"/>
            <a:ext cx="7577493" cy="881139"/>
          </a:xfrm>
          <a:prstGeom prst="rect">
            <a:avLst/>
          </a:prstGeom>
          <a:noFill/>
        </p:spPr>
        <p:txBody>
          <a:bodyPr wrap="square" rtlCol="0">
            <a:spAutoFit/>
          </a:bodyPr>
          <a:lstStyle/>
          <a:p>
            <a:pPr indent="457200">
              <a:lnSpc>
                <a:spcPct val="150000"/>
              </a:lnSpc>
            </a:pPr>
            <a:r>
              <a:rPr lang="en-US" altLang="zh-CN" b="1" dirty="0"/>
              <a:t>4.2.3 </a:t>
            </a:r>
            <a:r>
              <a:rPr lang="zh-CN" altLang="zh-CN" b="1" dirty="0"/>
              <a:t>向量图样填充</a:t>
            </a:r>
          </a:p>
          <a:p>
            <a:pPr indent="457200">
              <a:lnSpc>
                <a:spcPct val="150000"/>
              </a:lnSpc>
            </a:pPr>
            <a:r>
              <a:rPr lang="zh-CN" altLang="zh-CN" dirty="0"/>
              <a:t>向量图样填充是将大量重复的图案以拼贴的方式填入到对象中。</a:t>
            </a:r>
          </a:p>
        </p:txBody>
      </p:sp>
      <p:pic>
        <p:nvPicPr>
          <p:cNvPr id="8194" name="图片 1">
            <a:extLst>
              <a:ext uri="{FF2B5EF4-FFF2-40B4-BE49-F238E27FC236}">
                <a16:creationId xmlns:a16="http://schemas.microsoft.com/office/drawing/2014/main" id="{69FEEBE0-8F78-4ED0-BAAF-773D860314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3423" y="2846387"/>
            <a:ext cx="3673212" cy="2016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1">
            <a:extLst>
              <a:ext uri="{FF2B5EF4-FFF2-40B4-BE49-F238E27FC236}">
                <a16:creationId xmlns:a16="http://schemas.microsoft.com/office/drawing/2014/main" id="{FE642FCD-789E-4F9C-84AD-591B9A1508A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368" y="2846387"/>
            <a:ext cx="2903103" cy="204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73954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559241" y="1287856"/>
            <a:ext cx="4424381" cy="1296637"/>
          </a:xfrm>
          <a:prstGeom prst="rect">
            <a:avLst/>
          </a:prstGeom>
          <a:noFill/>
        </p:spPr>
        <p:txBody>
          <a:bodyPr wrap="square" rtlCol="0">
            <a:spAutoFit/>
          </a:bodyPr>
          <a:lstStyle/>
          <a:p>
            <a:pPr indent="457200">
              <a:lnSpc>
                <a:spcPct val="150000"/>
              </a:lnSpc>
            </a:pPr>
            <a:r>
              <a:rPr lang="en-US" altLang="zh-CN" b="1" dirty="0"/>
              <a:t>4.2.4 </a:t>
            </a:r>
            <a:r>
              <a:rPr lang="zh-CN" altLang="zh-CN" b="1" dirty="0"/>
              <a:t>位图图样填充</a:t>
            </a:r>
          </a:p>
          <a:p>
            <a:pPr indent="457200">
              <a:lnSpc>
                <a:spcPct val="150000"/>
              </a:lnSpc>
            </a:pPr>
            <a:r>
              <a:rPr lang="zh-CN" altLang="zh-CN" dirty="0"/>
              <a:t>位图图样填充可以将位图对象作为图样填充在矢量图形中。</a:t>
            </a:r>
          </a:p>
        </p:txBody>
      </p:sp>
      <p:pic>
        <p:nvPicPr>
          <p:cNvPr id="9218" name="图片 1">
            <a:extLst>
              <a:ext uri="{FF2B5EF4-FFF2-40B4-BE49-F238E27FC236}">
                <a16:creationId xmlns:a16="http://schemas.microsoft.com/office/drawing/2014/main" id="{2C57391C-DB9B-4E9D-99E4-45526760BE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6733" y="3476888"/>
            <a:ext cx="2726733" cy="151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1">
            <a:extLst>
              <a:ext uri="{FF2B5EF4-FFF2-40B4-BE49-F238E27FC236}">
                <a16:creationId xmlns:a16="http://schemas.microsoft.com/office/drawing/2014/main" id="{32F2C36E-EEAF-4803-B611-09BE00C77D4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80119" y="3476888"/>
            <a:ext cx="2147888" cy="151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a:extLst>
              <a:ext uri="{FF2B5EF4-FFF2-40B4-BE49-F238E27FC236}">
                <a16:creationId xmlns:a16="http://schemas.microsoft.com/office/drawing/2014/main" id="{77691959-82F7-4148-84B5-9611E3184529}"/>
              </a:ext>
            </a:extLst>
          </p:cNvPr>
          <p:cNvSpPr txBox="1"/>
          <p:nvPr/>
        </p:nvSpPr>
        <p:spPr>
          <a:xfrm>
            <a:off x="6435294" y="1287856"/>
            <a:ext cx="5001463" cy="1712135"/>
          </a:xfrm>
          <a:prstGeom prst="rect">
            <a:avLst/>
          </a:prstGeom>
          <a:noFill/>
        </p:spPr>
        <p:txBody>
          <a:bodyPr wrap="square" rtlCol="0">
            <a:spAutoFit/>
          </a:bodyPr>
          <a:lstStyle/>
          <a:p>
            <a:pPr indent="457200">
              <a:lnSpc>
                <a:spcPct val="150000"/>
              </a:lnSpc>
            </a:pPr>
            <a:r>
              <a:rPr lang="en-US" altLang="zh-CN" b="1" dirty="0"/>
              <a:t>4.2.5 </a:t>
            </a:r>
            <a:r>
              <a:rPr lang="zh-CN" altLang="zh-CN" b="1" dirty="0"/>
              <a:t>双色图样填充</a:t>
            </a:r>
          </a:p>
          <a:p>
            <a:pPr indent="457200">
              <a:lnSpc>
                <a:spcPct val="150000"/>
              </a:lnSpc>
            </a:pPr>
            <a:r>
              <a:rPr lang="zh-CN" altLang="zh-CN" dirty="0"/>
              <a:t>双色图样填充可以在预设列表中选择一种黑白双色图样，然后通过分别设置前景色和背景色区域的颜色来改变图样效果。</a:t>
            </a:r>
          </a:p>
        </p:txBody>
      </p:sp>
      <p:pic>
        <p:nvPicPr>
          <p:cNvPr id="9220" name="图片 1">
            <a:extLst>
              <a:ext uri="{FF2B5EF4-FFF2-40B4-BE49-F238E27FC236}">
                <a16:creationId xmlns:a16="http://schemas.microsoft.com/office/drawing/2014/main" id="{4EE8ADAA-B8E0-4F43-AF83-A3B4D36D583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30055" y="3345107"/>
            <a:ext cx="2319834" cy="164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图片 1">
            <a:extLst>
              <a:ext uri="{FF2B5EF4-FFF2-40B4-BE49-F238E27FC236}">
                <a16:creationId xmlns:a16="http://schemas.microsoft.com/office/drawing/2014/main" id="{88A47D20-2715-420B-A330-C8F3F74F547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43413" y="3156208"/>
            <a:ext cx="1630570" cy="2170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78383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a:extLst>
              <a:ext uri="{FF2B5EF4-FFF2-40B4-BE49-F238E27FC236}">
                <a16:creationId xmlns:a16="http://schemas.microsoft.com/office/drawing/2014/main" id="{77691959-82F7-4148-84B5-9611E3184529}"/>
              </a:ext>
            </a:extLst>
          </p:cNvPr>
          <p:cNvSpPr txBox="1"/>
          <p:nvPr/>
        </p:nvSpPr>
        <p:spPr>
          <a:xfrm>
            <a:off x="1567129" y="1618342"/>
            <a:ext cx="4180680" cy="1296637"/>
          </a:xfrm>
          <a:prstGeom prst="rect">
            <a:avLst/>
          </a:prstGeom>
          <a:noFill/>
        </p:spPr>
        <p:txBody>
          <a:bodyPr wrap="square" rtlCol="0">
            <a:spAutoFit/>
          </a:bodyPr>
          <a:lstStyle/>
          <a:p>
            <a:pPr indent="457200">
              <a:lnSpc>
                <a:spcPct val="150000"/>
              </a:lnSpc>
            </a:pPr>
            <a:r>
              <a:rPr lang="en-US" altLang="zh-CN" b="1" dirty="0"/>
              <a:t>4.2.6 </a:t>
            </a:r>
            <a:r>
              <a:rPr lang="zh-CN" altLang="zh-CN" b="1" dirty="0"/>
              <a:t>底纹填充</a:t>
            </a:r>
          </a:p>
          <a:p>
            <a:pPr indent="457200">
              <a:lnSpc>
                <a:spcPct val="150000"/>
              </a:lnSpc>
            </a:pPr>
            <a:r>
              <a:rPr lang="zh-CN" altLang="zh-CN" dirty="0"/>
              <a:t>底纹填充是应用预设底纹填充，创建各种自然界中和的纹理效果。</a:t>
            </a:r>
          </a:p>
        </p:txBody>
      </p:sp>
      <p:pic>
        <p:nvPicPr>
          <p:cNvPr id="10242" name="图片 1">
            <a:extLst>
              <a:ext uri="{FF2B5EF4-FFF2-40B4-BE49-F238E27FC236}">
                <a16:creationId xmlns:a16="http://schemas.microsoft.com/office/drawing/2014/main" id="{0178504A-DE84-44BE-B6B5-A20D96B89D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1310" y="3749717"/>
            <a:ext cx="974821" cy="1462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1">
            <a:extLst>
              <a:ext uri="{FF2B5EF4-FFF2-40B4-BE49-F238E27FC236}">
                <a16:creationId xmlns:a16="http://schemas.microsoft.com/office/drawing/2014/main" id="{61CAC075-9C55-4E96-87AB-09B44816CF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9963" y="3417972"/>
            <a:ext cx="1863725" cy="200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图片 1">
            <a:extLst>
              <a:ext uri="{FF2B5EF4-FFF2-40B4-BE49-F238E27FC236}">
                <a16:creationId xmlns:a16="http://schemas.microsoft.com/office/drawing/2014/main" id="{F969E56D-D51A-475A-B7B6-C0070B64838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01370" y="3722008"/>
            <a:ext cx="2139950" cy="151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a:extLst>
              <a:ext uri="{FF2B5EF4-FFF2-40B4-BE49-F238E27FC236}">
                <a16:creationId xmlns:a16="http://schemas.microsoft.com/office/drawing/2014/main" id="{7223B72D-BCDA-43BC-8B76-9EE5706B63FF}"/>
              </a:ext>
            </a:extLst>
          </p:cNvPr>
          <p:cNvSpPr txBox="1"/>
          <p:nvPr/>
        </p:nvSpPr>
        <p:spPr>
          <a:xfrm>
            <a:off x="6693089" y="1533147"/>
            <a:ext cx="4736423" cy="1712135"/>
          </a:xfrm>
          <a:prstGeom prst="rect">
            <a:avLst/>
          </a:prstGeom>
          <a:noFill/>
        </p:spPr>
        <p:txBody>
          <a:bodyPr wrap="square" rtlCol="0">
            <a:spAutoFit/>
          </a:bodyPr>
          <a:lstStyle/>
          <a:p>
            <a:pPr indent="457200">
              <a:lnSpc>
                <a:spcPct val="150000"/>
              </a:lnSpc>
            </a:pPr>
            <a:r>
              <a:rPr lang="en-US" altLang="zh-CN" b="1" dirty="0"/>
              <a:t>4.2.7 PostScript</a:t>
            </a:r>
            <a:r>
              <a:rPr lang="zh-CN" altLang="zh-CN" b="1" dirty="0"/>
              <a:t>填充</a:t>
            </a:r>
          </a:p>
          <a:p>
            <a:pPr indent="457200">
              <a:lnSpc>
                <a:spcPct val="150000"/>
              </a:lnSpc>
            </a:pPr>
            <a:r>
              <a:rPr lang="en-US" altLang="zh-CN" dirty="0"/>
              <a:t>PostScript</a:t>
            </a:r>
            <a:r>
              <a:rPr lang="zh-CN" altLang="zh-CN" dirty="0"/>
              <a:t>填充是一种由</a:t>
            </a:r>
            <a:r>
              <a:rPr lang="en-US" altLang="zh-CN" dirty="0"/>
              <a:t>PostScript</a:t>
            </a:r>
            <a:r>
              <a:rPr lang="zh-CN" altLang="zh-CN" dirty="0"/>
              <a:t>语言计算出来的花纹填充，这种填充纹路细腻、占用空间也不大，适用于较大面积的花纹设计。</a:t>
            </a:r>
          </a:p>
        </p:txBody>
      </p:sp>
      <p:pic>
        <p:nvPicPr>
          <p:cNvPr id="10245" name="图片 1">
            <a:extLst>
              <a:ext uri="{FF2B5EF4-FFF2-40B4-BE49-F238E27FC236}">
                <a16:creationId xmlns:a16="http://schemas.microsoft.com/office/drawing/2014/main" id="{1BB74C63-1616-453F-88BF-E1744A84CBA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852826" y="3654205"/>
            <a:ext cx="2147888" cy="151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图片 1">
            <a:extLst>
              <a:ext uri="{FF2B5EF4-FFF2-40B4-BE49-F238E27FC236}">
                <a16:creationId xmlns:a16="http://schemas.microsoft.com/office/drawing/2014/main" id="{354CF028-DEEB-4DC6-BBDA-CA428B46042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28302" y="3501207"/>
            <a:ext cx="876704" cy="1823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11629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66748"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4802066" y="3972975"/>
            <a:ext cx="5284044" cy="830997"/>
          </a:xfrm>
          <a:prstGeom prst="rect">
            <a:avLst/>
          </a:prstGeom>
        </p:spPr>
        <p:txBody>
          <a:bodyPr wrap="square">
            <a:spAutoFit/>
          </a:bodyPr>
          <a:lstStyle/>
          <a:p>
            <a:r>
              <a:rPr lang="zh-CN" altLang="zh-CN" sz="4800" b="1" dirty="0"/>
              <a:t>填充对象轮廓颜色</a:t>
            </a:r>
          </a:p>
        </p:txBody>
      </p:sp>
      <p:sp>
        <p:nvSpPr>
          <p:cNvPr id="9" name="文本框 8">
            <a:extLst>
              <a:ext uri="{FF2B5EF4-FFF2-40B4-BE49-F238E27FC236}">
                <a16:creationId xmlns:a16="http://schemas.microsoft.com/office/drawing/2014/main" id="{2D07892B-112A-447F-A403-0FB3F531FC11}"/>
              </a:ext>
            </a:extLst>
          </p:cNvPr>
          <p:cNvSpPr txBox="1"/>
          <p:nvPr/>
        </p:nvSpPr>
        <p:spPr>
          <a:xfrm>
            <a:off x="17793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8505487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780094" y="844160"/>
            <a:ext cx="8631811" cy="2127634"/>
          </a:xfrm>
          <a:prstGeom prst="rect">
            <a:avLst/>
          </a:prstGeom>
          <a:noFill/>
        </p:spPr>
        <p:txBody>
          <a:bodyPr wrap="square" rtlCol="0">
            <a:spAutoFit/>
          </a:bodyPr>
          <a:lstStyle/>
          <a:p>
            <a:pPr indent="457200">
              <a:lnSpc>
                <a:spcPct val="150000"/>
              </a:lnSpc>
            </a:pPr>
            <a:r>
              <a:rPr lang="zh-CN" altLang="zh-CN" dirty="0"/>
              <a:t>设置轮廓笔工具的相关选项参数，可对图形的轮廓线进行填充和编辑，丰富图形对象的轮廓效果。绘制图形时轮廓颜色默认为</a:t>
            </a:r>
            <a:r>
              <a:rPr lang="en-US" altLang="zh-CN" dirty="0"/>
              <a:t>0.2mm</a:t>
            </a:r>
            <a:r>
              <a:rPr lang="zh-CN" altLang="zh-CN" dirty="0"/>
              <a:t>的黑色线条。</a:t>
            </a:r>
          </a:p>
          <a:p>
            <a:pPr indent="457200">
              <a:lnSpc>
                <a:spcPct val="150000"/>
              </a:lnSpc>
            </a:pPr>
            <a:r>
              <a:rPr lang="en-US" altLang="zh-CN" b="1" dirty="0"/>
              <a:t>4.3.1  </a:t>
            </a:r>
            <a:r>
              <a:rPr lang="zh-CN" altLang="zh-CN" b="1" dirty="0"/>
              <a:t>轮廓笔</a:t>
            </a:r>
          </a:p>
          <a:p>
            <a:pPr indent="457200">
              <a:lnSpc>
                <a:spcPct val="150000"/>
              </a:lnSpc>
            </a:pPr>
            <a:r>
              <a:rPr lang="zh-CN" altLang="zh-CN" dirty="0"/>
              <a:t>轮廓笔工具主要用于调整图形对象的轮廓宽度、颜色以及样式等属性。按</a:t>
            </a:r>
            <a:r>
              <a:rPr lang="en-US" altLang="zh-CN" dirty="0"/>
              <a:t>F12</a:t>
            </a:r>
            <a:r>
              <a:rPr lang="zh-CN" altLang="zh-CN" dirty="0"/>
              <a:t>功能键，或者在状态栏双击选择“轮廓笔工具”按钮，打开“轮廓笔”对话框。</a:t>
            </a:r>
          </a:p>
        </p:txBody>
      </p:sp>
      <p:pic>
        <p:nvPicPr>
          <p:cNvPr id="11266" name="图片 1">
            <a:extLst>
              <a:ext uri="{FF2B5EF4-FFF2-40B4-BE49-F238E27FC236}">
                <a16:creationId xmlns:a16="http://schemas.microsoft.com/office/drawing/2014/main" id="{E90D9B9F-17FB-437D-8EEF-E9022C6B24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96053" y="3179614"/>
            <a:ext cx="2599892" cy="2620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22880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387858" y="811473"/>
            <a:ext cx="7416283" cy="1296637"/>
          </a:xfrm>
          <a:prstGeom prst="rect">
            <a:avLst/>
          </a:prstGeom>
          <a:noFill/>
        </p:spPr>
        <p:txBody>
          <a:bodyPr wrap="square" rtlCol="0">
            <a:spAutoFit/>
          </a:bodyPr>
          <a:lstStyle/>
          <a:p>
            <a:pPr indent="457200">
              <a:lnSpc>
                <a:spcPct val="150000"/>
              </a:lnSpc>
            </a:pPr>
            <a:r>
              <a:rPr lang="en-US" altLang="zh-CN" b="1" dirty="0"/>
              <a:t>4.3.2  </a:t>
            </a:r>
            <a:r>
              <a:rPr lang="zh-CN" altLang="zh-CN" b="1" dirty="0"/>
              <a:t>设置轮廓线颜色和样式</a:t>
            </a:r>
          </a:p>
          <a:p>
            <a:pPr indent="457200">
              <a:lnSpc>
                <a:spcPct val="150000"/>
              </a:lnSpc>
            </a:pPr>
            <a:r>
              <a:rPr lang="zh-CN" altLang="zh-CN" dirty="0"/>
              <a:t>选择目标图形对象，按</a:t>
            </a:r>
            <a:r>
              <a:rPr lang="en-US" altLang="zh-CN" dirty="0"/>
              <a:t>F12</a:t>
            </a:r>
            <a:r>
              <a:rPr lang="zh-CN" altLang="zh-CN" dirty="0"/>
              <a:t>功能键打开“轮廓笔”对话框，对其中的“颜色”、“宽度”以及“样式”选项进行设置，单击“确定”按钮。。</a:t>
            </a:r>
          </a:p>
        </p:txBody>
      </p:sp>
      <p:pic>
        <p:nvPicPr>
          <p:cNvPr id="12290" name="图片 1">
            <a:extLst>
              <a:ext uri="{FF2B5EF4-FFF2-40B4-BE49-F238E27FC236}">
                <a16:creationId xmlns:a16="http://schemas.microsoft.com/office/drawing/2014/main" id="{7FCB3E5A-4759-4A35-878F-9B161D1365C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86075" y="2867971"/>
            <a:ext cx="2662179" cy="1886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1">
            <a:extLst>
              <a:ext uri="{FF2B5EF4-FFF2-40B4-BE49-F238E27FC236}">
                <a16:creationId xmlns:a16="http://schemas.microsoft.com/office/drawing/2014/main" id="{6BC768E9-5872-4C96-A7A1-3EDD002713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2045" y="2389295"/>
            <a:ext cx="2824168" cy="2839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图片 1">
            <a:extLst>
              <a:ext uri="{FF2B5EF4-FFF2-40B4-BE49-F238E27FC236}">
                <a16:creationId xmlns:a16="http://schemas.microsoft.com/office/drawing/2014/main" id="{2DDDE057-6C33-4851-BF1B-DD496888E1C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80005" y="2867971"/>
            <a:ext cx="2633150" cy="1881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图片 1">
            <a:extLst>
              <a:ext uri="{FF2B5EF4-FFF2-40B4-BE49-F238E27FC236}">
                <a16:creationId xmlns:a16="http://schemas.microsoft.com/office/drawing/2014/main" id="{F57D5939-6525-4E47-8DFC-C08BF615DC0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14129" y="2601143"/>
            <a:ext cx="1541398" cy="1849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08548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285515" y="860749"/>
            <a:ext cx="1620957" cy="523220"/>
          </a:xfrm>
          <a:prstGeom prst="rect">
            <a:avLst/>
          </a:prstGeom>
          <a:noFill/>
        </p:spPr>
        <p:txBody>
          <a:bodyPr wrap="none" rtlCol="0">
            <a:spAutoFit/>
          </a:bodyPr>
          <a:lstStyle/>
          <a:p>
            <a:r>
              <a:rPr lang="zh-CN" altLang="zh-CN" sz="2800" b="1" dirty="0"/>
              <a:t>内容概要</a:t>
            </a:r>
            <a:endParaRPr lang="zh-CN" altLang="zh-CN" sz="2800" dirty="0"/>
          </a:p>
        </p:txBody>
      </p:sp>
      <p:sp>
        <p:nvSpPr>
          <p:cNvPr id="11" name="文本框 10">
            <a:extLst>
              <a:ext uri="{FF2B5EF4-FFF2-40B4-BE49-F238E27FC236}">
                <a16:creationId xmlns:a16="http://schemas.microsoft.com/office/drawing/2014/main" id="{99E071AF-C086-4E56-96BE-D255ABC37703}"/>
              </a:ext>
            </a:extLst>
          </p:cNvPr>
          <p:cNvSpPr txBox="1"/>
          <p:nvPr/>
        </p:nvSpPr>
        <p:spPr>
          <a:xfrm>
            <a:off x="2280086" y="1383969"/>
            <a:ext cx="7936615" cy="3789627"/>
          </a:xfrm>
          <a:prstGeom prst="rect">
            <a:avLst/>
          </a:prstGeom>
          <a:noFill/>
        </p:spPr>
        <p:txBody>
          <a:bodyPr wrap="square" rtlCol="0">
            <a:spAutoFit/>
          </a:bodyPr>
          <a:lstStyle/>
          <a:p>
            <a:pPr indent="457200">
              <a:lnSpc>
                <a:spcPct val="150000"/>
              </a:lnSpc>
            </a:pPr>
            <a:r>
              <a:rPr lang="zh-CN" altLang="zh-CN" dirty="0"/>
              <a:t>矢量图的颜色设置包括两个部分，填充对象与填充对象轮廓。本章将给讲解多种填充对象颜色的工具和运用交互式工具进行多种方式精确填充，还有不可或缺的填充对象轮廓相关的知识。通过本章的学习，可以充分掌握图形填充的编辑操作，并能将这些操作进行熟练的运用。</a:t>
            </a:r>
          </a:p>
          <a:p>
            <a:pPr indent="457200">
              <a:lnSpc>
                <a:spcPct val="150000"/>
              </a:lnSpc>
            </a:pPr>
            <a:r>
              <a:rPr lang="zh-CN" altLang="zh-CN" b="1" dirty="0"/>
              <a:t>知识要点</a:t>
            </a:r>
            <a:endParaRPr lang="zh-CN" altLang="zh-CN" dirty="0"/>
          </a:p>
          <a:p>
            <a:pPr marL="285750" lvl="0" indent="457200">
              <a:lnSpc>
                <a:spcPct val="150000"/>
              </a:lnSpc>
              <a:buFont typeface="Wingdings" panose="05000000000000000000" pitchFamily="2" charset="2"/>
              <a:buChar char="l"/>
            </a:pPr>
            <a:r>
              <a:rPr lang="en-US" altLang="zh-CN" dirty="0"/>
              <a:t>CorelDRAW</a:t>
            </a:r>
            <a:r>
              <a:rPr lang="zh-CN" altLang="zh-CN" dirty="0"/>
              <a:t>中的色彩模式</a:t>
            </a:r>
          </a:p>
          <a:p>
            <a:pPr marL="285750" lvl="0" indent="457200">
              <a:lnSpc>
                <a:spcPct val="150000"/>
              </a:lnSpc>
              <a:buFont typeface="Wingdings" panose="05000000000000000000" pitchFamily="2" charset="2"/>
              <a:buChar char="l"/>
            </a:pPr>
            <a:r>
              <a:rPr lang="zh-CN" altLang="zh-CN" dirty="0"/>
              <a:t>填充对象颜色操作</a:t>
            </a:r>
          </a:p>
          <a:p>
            <a:pPr marL="285750" lvl="0" indent="457200">
              <a:lnSpc>
                <a:spcPct val="150000"/>
              </a:lnSpc>
              <a:buFont typeface="Wingdings" panose="05000000000000000000" pitchFamily="2" charset="2"/>
              <a:buChar char="l"/>
            </a:pPr>
            <a:r>
              <a:rPr lang="zh-CN" altLang="zh-CN" dirty="0"/>
              <a:t>精确填充对象颜色操作</a:t>
            </a:r>
          </a:p>
          <a:p>
            <a:pPr marL="285750" lvl="0" indent="457200">
              <a:lnSpc>
                <a:spcPct val="150000"/>
              </a:lnSpc>
              <a:buFont typeface="Wingdings" panose="05000000000000000000" pitchFamily="2" charset="2"/>
              <a:buChar char="l"/>
            </a:pPr>
            <a:r>
              <a:rPr lang="zh-CN" altLang="zh-CN" dirty="0"/>
              <a:t>填充对象轮廓与样式的设置操作</a:t>
            </a:r>
          </a:p>
        </p:txBody>
      </p:sp>
    </p:spTree>
    <p:extLst>
      <p:ext uri="{BB962C8B-B14F-4D97-AF65-F5344CB8AC3E}">
        <p14:creationId xmlns:p14="http://schemas.microsoft.com/office/powerpoint/2010/main" val="32347842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614915" y="1520536"/>
            <a:ext cx="6962168" cy="881139"/>
          </a:xfrm>
          <a:prstGeom prst="rect">
            <a:avLst/>
          </a:prstGeom>
          <a:noFill/>
        </p:spPr>
        <p:txBody>
          <a:bodyPr wrap="square" rtlCol="0">
            <a:spAutoFit/>
          </a:bodyPr>
          <a:lstStyle/>
          <a:p>
            <a:pPr indent="457200">
              <a:lnSpc>
                <a:spcPct val="150000"/>
              </a:lnSpc>
            </a:pPr>
            <a:r>
              <a:rPr lang="zh-CN" altLang="zh-CN" dirty="0"/>
              <a:t>利用“椭圆形工具”、“属性吸管工具”、“渐变填充”等工具制作渐变背景海报</a:t>
            </a:r>
            <a:r>
              <a:rPr lang="zh-CN" altLang="en-US" dirty="0"/>
              <a:t>。</a:t>
            </a:r>
            <a:endParaRPr lang="zh-CN" altLang="zh-CN" dirty="0"/>
          </a:p>
        </p:txBody>
      </p:sp>
      <p:pic>
        <p:nvPicPr>
          <p:cNvPr id="13314" name="图片 1">
            <a:extLst>
              <a:ext uri="{FF2B5EF4-FFF2-40B4-BE49-F238E27FC236}">
                <a16:creationId xmlns:a16="http://schemas.microsoft.com/office/drawing/2014/main" id="{16635878-862D-45AD-9B09-51E783926B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73834" y="2700698"/>
            <a:ext cx="3872039" cy="2730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图片 1">
            <a:extLst>
              <a:ext uri="{FF2B5EF4-FFF2-40B4-BE49-F238E27FC236}">
                <a16:creationId xmlns:a16="http://schemas.microsoft.com/office/drawing/2014/main" id="{CD926EEB-B4E7-44B7-BA8E-E2F07A66EA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85397" y="2817236"/>
            <a:ext cx="3821205" cy="27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a:extLst>
              <a:ext uri="{FF2B5EF4-FFF2-40B4-BE49-F238E27FC236}">
                <a16:creationId xmlns:a16="http://schemas.microsoft.com/office/drawing/2014/main" id="{602FA36C-8BA6-46F0-AD6B-3BE1881C86F6}"/>
              </a:ext>
            </a:extLst>
          </p:cNvPr>
          <p:cNvSpPr txBox="1"/>
          <p:nvPr/>
        </p:nvSpPr>
        <p:spPr>
          <a:xfrm>
            <a:off x="3749844" y="903799"/>
            <a:ext cx="4692310" cy="523220"/>
          </a:xfrm>
          <a:prstGeom prst="rect">
            <a:avLst/>
          </a:prstGeom>
          <a:noFill/>
        </p:spPr>
        <p:txBody>
          <a:bodyPr wrap="none" rtlCol="0">
            <a:spAutoFit/>
          </a:bodyPr>
          <a:lstStyle/>
          <a:p>
            <a:r>
              <a:rPr lang="zh-CN" altLang="zh-CN" sz="2800" b="1" dirty="0"/>
              <a:t>课堂演练</a:t>
            </a:r>
            <a:r>
              <a:rPr lang="en-US" altLang="zh-CN" sz="2800" b="1" dirty="0"/>
              <a:t>  </a:t>
            </a:r>
            <a:r>
              <a:rPr lang="zh-CN" altLang="zh-CN" sz="2800" b="1" dirty="0"/>
              <a:t>绘制渐变背景海报</a:t>
            </a:r>
          </a:p>
        </p:txBody>
      </p:sp>
    </p:spTree>
    <p:extLst>
      <p:ext uri="{BB962C8B-B14F-4D97-AF65-F5344CB8AC3E}">
        <p14:creationId xmlns:p14="http://schemas.microsoft.com/office/powerpoint/2010/main" val="11298545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723002" y="382692"/>
            <a:ext cx="2745993" cy="857562"/>
          </a:xfrm>
          <a:prstGeom prst="rect">
            <a:avLst/>
          </a:prstGeom>
          <a:noFill/>
        </p:spPr>
        <p:txBody>
          <a:bodyPr wrap="square" rtlCol="0">
            <a:spAutoFit/>
          </a:bodyPr>
          <a:lstStyle/>
          <a:p>
            <a:r>
              <a:rPr lang="zh-CN" altLang="zh-CN" sz="4800" b="1" dirty="0"/>
              <a:t>课后作业</a:t>
            </a:r>
          </a:p>
        </p:txBody>
      </p:sp>
      <p:sp>
        <p:nvSpPr>
          <p:cNvPr id="11" name="文本框 10">
            <a:extLst>
              <a:ext uri="{FF2B5EF4-FFF2-40B4-BE49-F238E27FC236}">
                <a16:creationId xmlns:a16="http://schemas.microsoft.com/office/drawing/2014/main" id="{C0ADE08B-06E6-4304-B5F4-C4373864FDAC}"/>
              </a:ext>
            </a:extLst>
          </p:cNvPr>
          <p:cNvSpPr txBox="1"/>
          <p:nvPr/>
        </p:nvSpPr>
        <p:spPr>
          <a:xfrm>
            <a:off x="2243736" y="1118688"/>
            <a:ext cx="7704526" cy="4620624"/>
          </a:xfrm>
          <a:prstGeom prst="rect">
            <a:avLst/>
          </a:prstGeom>
          <a:noFill/>
        </p:spPr>
        <p:txBody>
          <a:bodyPr wrap="square" rtlCol="0">
            <a:spAutoFit/>
          </a:bodyPr>
          <a:lstStyle/>
          <a:p>
            <a:pPr indent="457200">
              <a:lnSpc>
                <a:spcPct val="150000"/>
              </a:lnSpc>
            </a:pPr>
            <a:r>
              <a:rPr lang="zh-CN" altLang="zh-CN" b="1" dirty="0"/>
              <a:t>一、选择题</a:t>
            </a:r>
          </a:p>
          <a:p>
            <a:pPr indent="457200">
              <a:lnSpc>
                <a:spcPct val="150000"/>
              </a:lnSpc>
            </a:pPr>
            <a:r>
              <a:rPr lang="en-US" altLang="zh-CN" dirty="0"/>
              <a:t>1. </a:t>
            </a:r>
            <a:r>
              <a:rPr lang="zh-CN" altLang="zh-CN" dirty="0"/>
              <a:t>色彩模式中，哪种说法是正确的（</a:t>
            </a:r>
            <a:r>
              <a:rPr lang="en-US" altLang="zh-CN" dirty="0"/>
              <a:t>B</a:t>
            </a:r>
            <a:r>
              <a:rPr lang="zh-CN" altLang="zh-CN" dirty="0"/>
              <a:t>）。</a:t>
            </a:r>
          </a:p>
          <a:p>
            <a:pPr indent="457200">
              <a:lnSpc>
                <a:spcPct val="150000"/>
              </a:lnSpc>
            </a:pPr>
            <a:r>
              <a:rPr lang="en-US" altLang="zh-CN" dirty="0"/>
              <a:t>A. CMYK</a:t>
            </a:r>
            <a:r>
              <a:rPr lang="zh-CN" altLang="zh-CN" dirty="0"/>
              <a:t>代表的是青色、洋红、黄色和黑色</a:t>
            </a:r>
          </a:p>
          <a:p>
            <a:pPr indent="457200">
              <a:lnSpc>
                <a:spcPct val="150000"/>
              </a:lnSpc>
            </a:pPr>
            <a:r>
              <a:rPr lang="en-US" altLang="zh-CN" dirty="0"/>
              <a:t>B. RGB</a:t>
            </a:r>
            <a:r>
              <a:rPr lang="zh-CN" altLang="zh-CN" dirty="0"/>
              <a:t>代表的是红色、绿色、白色</a:t>
            </a:r>
          </a:p>
          <a:p>
            <a:pPr indent="457200">
              <a:lnSpc>
                <a:spcPct val="150000"/>
              </a:lnSpc>
            </a:pPr>
            <a:r>
              <a:rPr lang="en-US" altLang="zh-CN" dirty="0"/>
              <a:t>C. HSB</a:t>
            </a:r>
            <a:r>
              <a:rPr lang="zh-CN" altLang="zh-CN" dirty="0"/>
              <a:t>模式中，</a:t>
            </a:r>
            <a:r>
              <a:rPr lang="en-US" altLang="zh-CN" dirty="0"/>
              <a:t>H</a:t>
            </a:r>
            <a:r>
              <a:rPr lang="zh-CN" altLang="zh-CN" dirty="0"/>
              <a:t>代表色相，</a:t>
            </a:r>
            <a:r>
              <a:rPr lang="en-US" altLang="zh-CN" dirty="0"/>
              <a:t>S</a:t>
            </a:r>
            <a:r>
              <a:rPr lang="zh-CN" altLang="zh-CN" dirty="0"/>
              <a:t>代表饱和度，</a:t>
            </a:r>
            <a:r>
              <a:rPr lang="en-US" altLang="zh-CN" dirty="0"/>
              <a:t>B</a:t>
            </a:r>
            <a:r>
              <a:rPr lang="zh-CN" altLang="zh-CN" dirty="0"/>
              <a:t>代表亮度。</a:t>
            </a:r>
          </a:p>
          <a:p>
            <a:pPr indent="457200">
              <a:lnSpc>
                <a:spcPct val="150000"/>
              </a:lnSpc>
            </a:pPr>
            <a:r>
              <a:rPr lang="en-US" altLang="zh-CN" dirty="0"/>
              <a:t>D. </a:t>
            </a:r>
            <a:r>
              <a:rPr lang="zh-CN" altLang="zh-CN" dirty="0"/>
              <a:t>灰度模式的图像中只存在灰度，而没有色度、饱和度等彩色信息。</a:t>
            </a:r>
          </a:p>
          <a:p>
            <a:pPr indent="457200">
              <a:lnSpc>
                <a:spcPct val="150000"/>
              </a:lnSpc>
            </a:pPr>
            <a:r>
              <a:rPr lang="en-US" altLang="zh-CN" dirty="0"/>
              <a:t>2. CorelDRAW</a:t>
            </a:r>
            <a:r>
              <a:rPr lang="zh-CN" altLang="zh-CN" dirty="0"/>
              <a:t>提供了哪四种不同的渐变类型（</a:t>
            </a:r>
            <a:r>
              <a:rPr lang="en-US" altLang="zh-CN" dirty="0"/>
              <a:t>D</a:t>
            </a:r>
            <a:r>
              <a:rPr lang="zh-CN" altLang="zh-CN" dirty="0"/>
              <a:t>）。</a:t>
            </a:r>
          </a:p>
          <a:p>
            <a:pPr indent="457200">
              <a:lnSpc>
                <a:spcPct val="150000"/>
              </a:lnSpc>
            </a:pPr>
            <a:r>
              <a:rPr lang="en-US" altLang="zh-CN" dirty="0"/>
              <a:t>A. </a:t>
            </a:r>
            <a:r>
              <a:rPr lang="zh-CN" altLang="zh-CN" dirty="0"/>
              <a:t>线性渐变填充、径向渐变填充、圆锥形渐变填充、矩形渐变填充</a:t>
            </a:r>
          </a:p>
          <a:p>
            <a:pPr indent="457200">
              <a:lnSpc>
                <a:spcPct val="150000"/>
              </a:lnSpc>
            </a:pPr>
            <a:r>
              <a:rPr lang="en-US" altLang="zh-CN" dirty="0"/>
              <a:t>B. </a:t>
            </a:r>
            <a:r>
              <a:rPr lang="zh-CN" altLang="zh-CN" dirty="0"/>
              <a:t>线性渐变填充、椭圆形渐变填充、对称渐变填充、矩形渐变填充</a:t>
            </a:r>
          </a:p>
          <a:p>
            <a:pPr indent="457200">
              <a:lnSpc>
                <a:spcPct val="150000"/>
              </a:lnSpc>
            </a:pPr>
            <a:r>
              <a:rPr lang="en-US" altLang="zh-CN" dirty="0"/>
              <a:t>C. </a:t>
            </a:r>
            <a:r>
              <a:rPr lang="zh-CN" altLang="zh-CN" dirty="0"/>
              <a:t>线性渐变填充、椭圆形渐变填充、圆锥形渐变填充、菱形渐变填充 </a:t>
            </a:r>
          </a:p>
          <a:p>
            <a:pPr indent="457200">
              <a:lnSpc>
                <a:spcPct val="150000"/>
              </a:lnSpc>
            </a:pPr>
            <a:r>
              <a:rPr lang="en-US" altLang="zh-CN" dirty="0"/>
              <a:t>D. </a:t>
            </a:r>
            <a:r>
              <a:rPr lang="zh-CN" altLang="zh-CN" dirty="0"/>
              <a:t>线性渐变填充、椭圆形渐变填充、圆锥形渐变填充、矩形渐变填充</a:t>
            </a:r>
          </a:p>
        </p:txBody>
      </p:sp>
    </p:spTree>
    <p:extLst>
      <p:ext uri="{BB962C8B-B14F-4D97-AF65-F5344CB8AC3E}">
        <p14:creationId xmlns:p14="http://schemas.microsoft.com/office/powerpoint/2010/main" val="27750625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a:extLst>
              <a:ext uri="{FF2B5EF4-FFF2-40B4-BE49-F238E27FC236}">
                <a16:creationId xmlns:a16="http://schemas.microsoft.com/office/drawing/2014/main" id="{C0ADE08B-06E6-4304-B5F4-C4373864FDAC}"/>
              </a:ext>
            </a:extLst>
          </p:cNvPr>
          <p:cNvSpPr txBox="1"/>
          <p:nvPr/>
        </p:nvSpPr>
        <p:spPr>
          <a:xfrm>
            <a:off x="3283177" y="1478907"/>
            <a:ext cx="5625646" cy="3397894"/>
          </a:xfrm>
          <a:prstGeom prst="rect">
            <a:avLst/>
          </a:prstGeom>
          <a:noFill/>
        </p:spPr>
        <p:txBody>
          <a:bodyPr wrap="square" rtlCol="0">
            <a:spAutoFit/>
          </a:bodyPr>
          <a:lstStyle/>
          <a:p>
            <a:pPr indent="457200">
              <a:lnSpc>
                <a:spcPct val="150000"/>
              </a:lnSpc>
            </a:pPr>
            <a:r>
              <a:rPr lang="en-US" altLang="zh-CN" dirty="0"/>
              <a:t>3. </a:t>
            </a:r>
            <a:r>
              <a:rPr lang="zh-CN" altLang="zh-CN" dirty="0"/>
              <a:t>图样填充不包括（</a:t>
            </a:r>
            <a:r>
              <a:rPr lang="en-US" altLang="zh-CN" dirty="0"/>
              <a:t>C</a:t>
            </a:r>
            <a:r>
              <a:rPr lang="zh-CN" altLang="zh-CN" dirty="0"/>
              <a:t>）。</a:t>
            </a:r>
          </a:p>
          <a:p>
            <a:pPr indent="457200">
              <a:lnSpc>
                <a:spcPct val="150000"/>
              </a:lnSpc>
            </a:pPr>
            <a:r>
              <a:rPr lang="en-US" altLang="zh-CN" dirty="0"/>
              <a:t>A. </a:t>
            </a:r>
            <a:r>
              <a:rPr lang="zh-CN" altLang="zh-CN" dirty="0"/>
              <a:t>向量图像 </a:t>
            </a:r>
            <a:r>
              <a:rPr lang="en-US" altLang="zh-CN" dirty="0"/>
              <a:t>    B. </a:t>
            </a:r>
            <a:r>
              <a:rPr lang="zh-CN" altLang="zh-CN" dirty="0"/>
              <a:t>位图图样</a:t>
            </a:r>
          </a:p>
          <a:p>
            <a:pPr indent="457200">
              <a:lnSpc>
                <a:spcPct val="150000"/>
              </a:lnSpc>
            </a:pPr>
            <a:r>
              <a:rPr lang="en-US" altLang="zh-CN" dirty="0"/>
              <a:t>C. </a:t>
            </a:r>
            <a:r>
              <a:rPr lang="zh-CN" altLang="zh-CN" dirty="0"/>
              <a:t>矢量图样 </a:t>
            </a:r>
            <a:r>
              <a:rPr lang="en-US" altLang="zh-CN" dirty="0"/>
              <a:t>    D. </a:t>
            </a:r>
            <a:r>
              <a:rPr lang="zh-CN" altLang="zh-CN" dirty="0"/>
              <a:t>双色图样</a:t>
            </a:r>
          </a:p>
          <a:p>
            <a:pPr indent="457200">
              <a:lnSpc>
                <a:spcPct val="150000"/>
              </a:lnSpc>
            </a:pPr>
            <a:r>
              <a:rPr lang="en-US" altLang="zh-CN" dirty="0"/>
              <a:t>4. </a:t>
            </a:r>
            <a:r>
              <a:rPr lang="zh-CN" altLang="zh-CN" dirty="0"/>
              <a:t>要增加线条宽度，要选择什么工具（</a:t>
            </a:r>
            <a:r>
              <a:rPr lang="en-US" altLang="zh-CN" dirty="0"/>
              <a:t>B</a:t>
            </a:r>
            <a:r>
              <a:rPr lang="zh-CN" altLang="zh-CN" dirty="0"/>
              <a:t>）。</a:t>
            </a:r>
          </a:p>
          <a:p>
            <a:pPr indent="457200">
              <a:lnSpc>
                <a:spcPct val="150000"/>
              </a:lnSpc>
            </a:pPr>
            <a:r>
              <a:rPr lang="en-US" altLang="zh-CN" dirty="0"/>
              <a:t>A. </a:t>
            </a:r>
            <a:r>
              <a:rPr lang="zh-CN" altLang="zh-CN" dirty="0"/>
              <a:t>填充工具</a:t>
            </a:r>
            <a:r>
              <a:rPr lang="en-US" altLang="zh-CN" dirty="0"/>
              <a:t>     </a:t>
            </a:r>
            <a:endParaRPr lang="zh-CN" altLang="zh-CN" dirty="0"/>
          </a:p>
          <a:p>
            <a:pPr indent="457200">
              <a:lnSpc>
                <a:spcPct val="150000"/>
              </a:lnSpc>
            </a:pPr>
            <a:r>
              <a:rPr lang="en-US" altLang="zh-CN" dirty="0"/>
              <a:t>B. </a:t>
            </a:r>
            <a:r>
              <a:rPr lang="zh-CN" altLang="zh-CN" dirty="0"/>
              <a:t>轮廓笔工具</a:t>
            </a:r>
          </a:p>
          <a:p>
            <a:pPr indent="457200">
              <a:lnSpc>
                <a:spcPct val="150000"/>
              </a:lnSpc>
            </a:pPr>
            <a:r>
              <a:rPr lang="en-US" altLang="zh-CN" dirty="0"/>
              <a:t>C. </a:t>
            </a:r>
            <a:r>
              <a:rPr lang="zh-CN" altLang="zh-CN" dirty="0"/>
              <a:t>线条工具</a:t>
            </a:r>
          </a:p>
          <a:p>
            <a:pPr indent="457200">
              <a:lnSpc>
                <a:spcPct val="150000"/>
              </a:lnSpc>
            </a:pPr>
            <a:r>
              <a:rPr lang="en-US" altLang="zh-CN" dirty="0"/>
              <a:t>D. </a:t>
            </a:r>
            <a:r>
              <a:rPr lang="zh-CN" altLang="zh-CN" dirty="0"/>
              <a:t>自由手工具</a:t>
            </a:r>
          </a:p>
        </p:txBody>
      </p:sp>
    </p:spTree>
    <p:extLst>
      <p:ext uri="{BB962C8B-B14F-4D97-AF65-F5344CB8AC3E}">
        <p14:creationId xmlns:p14="http://schemas.microsoft.com/office/powerpoint/2010/main" val="26023969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254036" y="876723"/>
            <a:ext cx="7899515" cy="3789627"/>
          </a:xfrm>
          <a:prstGeom prst="rect">
            <a:avLst/>
          </a:prstGeom>
          <a:noFill/>
        </p:spPr>
        <p:txBody>
          <a:bodyPr wrap="square" rtlCol="0">
            <a:spAutoFit/>
          </a:bodyPr>
          <a:lstStyle/>
          <a:p>
            <a:pPr indent="457200">
              <a:lnSpc>
                <a:spcPct val="150000"/>
              </a:lnSpc>
            </a:pPr>
            <a:r>
              <a:rPr lang="zh-CN" altLang="zh-CN" b="1" dirty="0"/>
              <a:t>二、填空题</a:t>
            </a:r>
          </a:p>
          <a:p>
            <a:pPr indent="457200">
              <a:lnSpc>
                <a:spcPct val="150000"/>
              </a:lnSpc>
            </a:pPr>
            <a:r>
              <a:rPr lang="zh-CN" altLang="zh-CN" dirty="0"/>
              <a:t>1. 颜色滴管工具主要应用于吸取画面中图形的颜色，包括</a:t>
            </a:r>
            <a:r>
              <a:rPr lang="zh-CN" altLang="zh-CN" u="sng" dirty="0">
                <a:solidFill>
                  <a:srgbClr val="FF0000"/>
                </a:solidFill>
              </a:rPr>
              <a:t>桌面颜色</a:t>
            </a:r>
            <a:r>
              <a:rPr lang="zh-CN" altLang="zh-CN" dirty="0">
                <a:solidFill>
                  <a:srgbClr val="FF0000"/>
                </a:solidFill>
              </a:rPr>
              <a:t>、</a:t>
            </a:r>
            <a:r>
              <a:rPr lang="zh-CN" altLang="zh-CN" u="sng" dirty="0">
                <a:solidFill>
                  <a:srgbClr val="FF0000"/>
                </a:solidFill>
              </a:rPr>
              <a:t>页面颜色</a:t>
            </a:r>
            <a:r>
              <a:rPr lang="zh-CN" altLang="zh-CN" dirty="0">
                <a:solidFill>
                  <a:srgbClr val="FF0000"/>
                </a:solidFill>
              </a:rPr>
              <a:t>、</a:t>
            </a:r>
            <a:r>
              <a:rPr lang="zh-CN" altLang="zh-CN" u="sng" dirty="0">
                <a:solidFill>
                  <a:srgbClr val="FF0000"/>
                </a:solidFill>
              </a:rPr>
              <a:t>位图图像颜色</a:t>
            </a:r>
            <a:r>
              <a:rPr lang="zh-CN" altLang="zh-CN" dirty="0"/>
              <a:t>和</a:t>
            </a:r>
            <a:r>
              <a:rPr lang="zh-CN" altLang="zh-CN" u="sng" dirty="0">
                <a:solidFill>
                  <a:srgbClr val="FF0000"/>
                </a:solidFill>
              </a:rPr>
              <a:t>矢量图形颜色</a:t>
            </a:r>
            <a:r>
              <a:rPr lang="zh-CN" altLang="zh-CN" dirty="0"/>
              <a:t>。</a:t>
            </a:r>
          </a:p>
          <a:p>
            <a:pPr indent="457200">
              <a:lnSpc>
                <a:spcPct val="150000"/>
              </a:lnSpc>
            </a:pPr>
            <a:r>
              <a:rPr lang="en-US" altLang="zh-CN" dirty="0"/>
              <a:t>2. </a:t>
            </a:r>
            <a:r>
              <a:rPr lang="zh-CN" altLang="zh-CN" dirty="0"/>
              <a:t>属性滴管工具用于取样</a:t>
            </a:r>
            <a:r>
              <a:rPr lang="zh-CN" altLang="zh-CN" u="sng" dirty="0">
                <a:solidFill>
                  <a:srgbClr val="FF0000"/>
                </a:solidFill>
              </a:rPr>
              <a:t>对象的属性</a:t>
            </a:r>
            <a:r>
              <a:rPr lang="zh-CN" altLang="zh-CN" dirty="0">
                <a:solidFill>
                  <a:srgbClr val="FF0000"/>
                </a:solidFill>
              </a:rPr>
              <a:t>、</a:t>
            </a:r>
            <a:r>
              <a:rPr lang="zh-CN" altLang="zh-CN" u="sng" dirty="0">
                <a:solidFill>
                  <a:srgbClr val="FF0000"/>
                </a:solidFill>
              </a:rPr>
              <a:t>变换效果</a:t>
            </a:r>
            <a:r>
              <a:rPr lang="zh-CN" altLang="zh-CN" dirty="0"/>
              <a:t>和</a:t>
            </a:r>
            <a:r>
              <a:rPr lang="zh-CN" altLang="zh-CN" u="sng" dirty="0">
                <a:solidFill>
                  <a:srgbClr val="FF0000"/>
                </a:solidFill>
              </a:rPr>
              <a:t>特殊效果</a:t>
            </a:r>
            <a:r>
              <a:rPr lang="zh-CN" altLang="zh-CN" dirty="0"/>
              <a:t>并将其应用到执行的对象。</a:t>
            </a:r>
          </a:p>
          <a:p>
            <a:pPr indent="457200">
              <a:lnSpc>
                <a:spcPct val="150000"/>
              </a:lnSpc>
            </a:pPr>
            <a:r>
              <a:rPr lang="zh-CN" altLang="zh-CN" dirty="0"/>
              <a:t>3. 智能填充工具可对</a:t>
            </a:r>
            <a:r>
              <a:rPr lang="zh-CN" altLang="zh-CN" u="sng" dirty="0">
                <a:solidFill>
                  <a:srgbClr val="FF0000"/>
                </a:solidFill>
              </a:rPr>
              <a:t>任意闭合的</a:t>
            </a:r>
            <a:r>
              <a:rPr lang="zh-CN" altLang="zh-CN" dirty="0"/>
              <a:t>图形填充颜色，也可同时对两个或多个叠加图形的</a:t>
            </a:r>
            <a:r>
              <a:rPr lang="zh-CN" altLang="zh-CN" u="sng" dirty="0">
                <a:solidFill>
                  <a:srgbClr val="FF0000"/>
                </a:solidFill>
              </a:rPr>
              <a:t>相交区域</a:t>
            </a:r>
            <a:r>
              <a:rPr lang="zh-CN" altLang="zh-CN" dirty="0"/>
              <a:t>填充颜色，或者在页面中任意单击，均可对页面中所有</a:t>
            </a:r>
            <a:r>
              <a:rPr lang="zh-CN" altLang="zh-CN" u="sng" dirty="0">
                <a:solidFill>
                  <a:srgbClr val="FF0000"/>
                </a:solidFill>
              </a:rPr>
              <a:t>镂空图形</a:t>
            </a:r>
            <a:r>
              <a:rPr lang="zh-CN" altLang="zh-CN" dirty="0"/>
              <a:t>进行填充。</a:t>
            </a:r>
          </a:p>
          <a:p>
            <a:pPr indent="457200">
              <a:lnSpc>
                <a:spcPct val="150000"/>
              </a:lnSpc>
            </a:pPr>
            <a:r>
              <a:rPr lang="en-US" altLang="zh-CN" dirty="0"/>
              <a:t>4. </a:t>
            </a:r>
            <a:r>
              <a:rPr lang="zh-CN" altLang="zh-CN" dirty="0"/>
              <a:t>轮廓笔工具主要用于调整图形对象的</a:t>
            </a:r>
            <a:r>
              <a:rPr lang="zh-CN" altLang="zh-CN" u="sng" dirty="0">
                <a:solidFill>
                  <a:srgbClr val="FF0000"/>
                </a:solidFill>
              </a:rPr>
              <a:t>轮廓宽度</a:t>
            </a:r>
            <a:r>
              <a:rPr lang="zh-CN" altLang="zh-CN" dirty="0">
                <a:solidFill>
                  <a:srgbClr val="FF0000"/>
                </a:solidFill>
              </a:rPr>
              <a:t>、</a:t>
            </a:r>
            <a:r>
              <a:rPr lang="zh-CN" altLang="zh-CN" u="sng" dirty="0">
                <a:solidFill>
                  <a:srgbClr val="FF0000"/>
                </a:solidFill>
              </a:rPr>
              <a:t>颜色</a:t>
            </a:r>
            <a:r>
              <a:rPr lang="zh-CN" altLang="zh-CN" dirty="0"/>
              <a:t>以及</a:t>
            </a:r>
            <a:r>
              <a:rPr lang="zh-CN" altLang="zh-CN" u="sng" dirty="0">
                <a:solidFill>
                  <a:srgbClr val="FF0000"/>
                </a:solidFill>
              </a:rPr>
              <a:t>样式</a:t>
            </a:r>
            <a:r>
              <a:rPr lang="zh-CN" altLang="zh-CN" dirty="0"/>
              <a:t>等属性。</a:t>
            </a:r>
          </a:p>
        </p:txBody>
      </p:sp>
    </p:spTree>
    <p:extLst>
      <p:ext uri="{BB962C8B-B14F-4D97-AF65-F5344CB8AC3E}">
        <p14:creationId xmlns:p14="http://schemas.microsoft.com/office/powerpoint/2010/main" val="19456320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196164" y="949598"/>
            <a:ext cx="4250432" cy="1296637"/>
          </a:xfrm>
          <a:prstGeom prst="rect">
            <a:avLst/>
          </a:prstGeom>
          <a:noFill/>
        </p:spPr>
        <p:txBody>
          <a:bodyPr wrap="square" rtlCol="0">
            <a:spAutoFit/>
          </a:bodyPr>
          <a:lstStyle/>
          <a:p>
            <a:pPr indent="457200" fontAlgn="auto">
              <a:lnSpc>
                <a:spcPct val="150000"/>
              </a:lnSpc>
            </a:pPr>
            <a:r>
              <a:rPr lang="zh-CN" altLang="zh-CN" b="1" dirty="0"/>
              <a:t>三、上机题</a:t>
            </a:r>
            <a:endParaRPr lang="zh-CN" altLang="zh-CN" sz="2400" b="1" dirty="0"/>
          </a:p>
          <a:p>
            <a:pPr indent="457200">
              <a:lnSpc>
                <a:spcPct val="150000"/>
              </a:lnSpc>
            </a:pPr>
            <a:r>
              <a:rPr lang="zh-CN" altLang="zh-CN" dirty="0"/>
              <a:t>1.绘制标签。</a:t>
            </a:r>
            <a:endParaRPr lang="en-US" altLang="zh-CN" dirty="0"/>
          </a:p>
          <a:p>
            <a:pPr indent="457200">
              <a:lnSpc>
                <a:spcPct val="150000"/>
              </a:lnSpc>
            </a:pPr>
            <a:r>
              <a:rPr lang="zh-CN" altLang="zh-CN" dirty="0"/>
              <a:t>2.绘制铅笔和钢笔。</a:t>
            </a:r>
          </a:p>
        </p:txBody>
      </p:sp>
      <p:pic>
        <p:nvPicPr>
          <p:cNvPr id="14338" name="图片 1">
            <a:extLst>
              <a:ext uri="{FF2B5EF4-FFF2-40B4-BE49-F238E27FC236}">
                <a16:creationId xmlns:a16="http://schemas.microsoft.com/office/drawing/2014/main" id="{034BB6FC-DCD3-4042-B26C-580168CE60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0684" y="2625727"/>
            <a:ext cx="3348797" cy="2365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图片 1">
            <a:extLst>
              <a:ext uri="{FF2B5EF4-FFF2-40B4-BE49-F238E27FC236}">
                <a16:creationId xmlns:a16="http://schemas.microsoft.com/office/drawing/2014/main" id="{AE3ECB12-6396-46BD-AC18-0D9B9C8BA1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0590" y="2246235"/>
            <a:ext cx="1954724" cy="2744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6672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481420" y="1886779"/>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630720" y="201611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510592" y="2928340"/>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505432" y="3980798"/>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670293" y="305967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615197" y="4127377"/>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a:extLst>
              <a:ext uri="{FF2B5EF4-FFF2-40B4-BE49-F238E27FC236}">
                <a16:creationId xmlns:a16="http://schemas.microsoft.com/office/drawing/2014/main" id="{05B6A5CE-6A84-4F53-8C7A-8BA37259B15A}"/>
              </a:ext>
            </a:extLst>
          </p:cNvPr>
          <p:cNvSpPr txBox="1"/>
          <p:nvPr/>
        </p:nvSpPr>
        <p:spPr>
          <a:xfrm>
            <a:off x="8517139" y="1868553"/>
            <a:ext cx="1723549" cy="400110"/>
          </a:xfrm>
          <a:prstGeom prst="rect">
            <a:avLst/>
          </a:prstGeom>
          <a:noFill/>
        </p:spPr>
        <p:txBody>
          <a:bodyPr wrap="none" rtlCol="0">
            <a:spAutoFit/>
          </a:bodyPr>
          <a:lstStyle/>
          <a:p>
            <a:r>
              <a:rPr lang="zh-CN" altLang="zh-CN" sz="2000" b="1" dirty="0"/>
              <a:t>填充对象颜色</a:t>
            </a:r>
            <a:endParaRPr lang="zh-CN" altLang="zh-CN" sz="3200" b="1" dirty="0"/>
          </a:p>
        </p:txBody>
      </p:sp>
      <p:sp>
        <p:nvSpPr>
          <p:cNvPr id="11" name="文本框 10">
            <a:hlinkClick r:id="rId3" action="ppaction://hlinksldjump"/>
            <a:extLst>
              <a:ext uri="{FF2B5EF4-FFF2-40B4-BE49-F238E27FC236}">
                <a16:creationId xmlns:a16="http://schemas.microsoft.com/office/drawing/2014/main" id="{9ABC2E97-B359-4AB2-848B-D2653B68151A}"/>
              </a:ext>
            </a:extLst>
          </p:cNvPr>
          <p:cNvSpPr txBox="1"/>
          <p:nvPr/>
        </p:nvSpPr>
        <p:spPr>
          <a:xfrm>
            <a:off x="8517139" y="2918273"/>
            <a:ext cx="2243155" cy="400110"/>
          </a:xfrm>
          <a:prstGeom prst="rect">
            <a:avLst/>
          </a:prstGeom>
          <a:noFill/>
        </p:spPr>
        <p:txBody>
          <a:bodyPr wrap="square" rtlCol="0">
            <a:spAutoFit/>
          </a:bodyPr>
          <a:lstStyle/>
          <a:p>
            <a:r>
              <a:rPr lang="zh-CN" altLang="zh-CN" sz="2000" b="1" dirty="0"/>
              <a:t>精确填充对象颜色</a:t>
            </a:r>
            <a:endParaRPr lang="zh-CN" altLang="zh-CN" sz="2800" b="1" dirty="0"/>
          </a:p>
        </p:txBody>
      </p:sp>
      <p:sp>
        <p:nvSpPr>
          <p:cNvPr id="12" name="文本框 11">
            <a:hlinkClick r:id="rId4" action="ppaction://hlinksldjump"/>
            <a:extLst>
              <a:ext uri="{FF2B5EF4-FFF2-40B4-BE49-F238E27FC236}">
                <a16:creationId xmlns:a16="http://schemas.microsoft.com/office/drawing/2014/main" id="{434003EC-243D-457F-A944-3C9706F6BB77}"/>
              </a:ext>
            </a:extLst>
          </p:cNvPr>
          <p:cNvSpPr txBox="1"/>
          <p:nvPr/>
        </p:nvSpPr>
        <p:spPr>
          <a:xfrm>
            <a:off x="8546519" y="3961907"/>
            <a:ext cx="2420243" cy="400110"/>
          </a:xfrm>
          <a:prstGeom prst="rect">
            <a:avLst/>
          </a:prstGeom>
          <a:noFill/>
        </p:spPr>
        <p:txBody>
          <a:bodyPr wrap="square" rtlCol="0">
            <a:spAutoFit/>
          </a:bodyPr>
          <a:lstStyle/>
          <a:p>
            <a:r>
              <a:rPr lang="zh-CN" altLang="zh-CN" sz="2000" b="1" dirty="0"/>
              <a:t>填充对象轮廓颜色</a:t>
            </a:r>
            <a:endParaRPr lang="zh-CN" altLang="zh-CN" sz="3200" b="1" dirty="0"/>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45290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349025" y="3972975"/>
            <a:ext cx="3877985" cy="830997"/>
          </a:xfrm>
          <a:prstGeom prst="rect">
            <a:avLst/>
          </a:prstGeom>
        </p:spPr>
        <p:txBody>
          <a:bodyPr wrap="none">
            <a:spAutoFit/>
          </a:bodyPr>
          <a:lstStyle/>
          <a:p>
            <a:r>
              <a:rPr lang="zh-CN" altLang="zh-CN" sz="4800" b="1" dirty="0"/>
              <a:t>填充对象颜色</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76553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811473"/>
            <a:ext cx="8375157" cy="5036122"/>
          </a:xfrm>
          <a:prstGeom prst="rect">
            <a:avLst/>
          </a:prstGeom>
          <a:noFill/>
        </p:spPr>
        <p:txBody>
          <a:bodyPr wrap="square" rtlCol="0">
            <a:spAutoFit/>
          </a:bodyPr>
          <a:lstStyle/>
          <a:p>
            <a:pPr indent="457200">
              <a:lnSpc>
                <a:spcPct val="150000"/>
              </a:lnSpc>
            </a:pPr>
            <a:r>
              <a:rPr lang="zh-CN" altLang="zh-CN" dirty="0"/>
              <a:t>色彩在视觉设计中扮演着重要的角色，所以必须熟练掌握颜色填充的方法及要领，更好的对图形进行填充。</a:t>
            </a:r>
          </a:p>
          <a:p>
            <a:pPr indent="457200">
              <a:lnSpc>
                <a:spcPct val="150000"/>
              </a:lnSpc>
            </a:pPr>
            <a:r>
              <a:rPr lang="en-US" altLang="zh-CN" b="1" dirty="0"/>
              <a:t>4.1.1  CorelDRAW</a:t>
            </a:r>
            <a:r>
              <a:rPr lang="zh-CN" altLang="zh-CN" b="1" dirty="0"/>
              <a:t>中的色彩模式</a:t>
            </a:r>
          </a:p>
          <a:p>
            <a:pPr indent="457200">
              <a:lnSpc>
                <a:spcPct val="150000"/>
              </a:lnSpc>
            </a:pPr>
            <a:r>
              <a:rPr lang="zh-CN" altLang="zh-CN" dirty="0"/>
              <a:t>不同的颜色模式显示着不同的颜色效果，不同的颜色模式根据其独特的属性拥有不同的代表字母，因而在颜色的设置上同一颜色用不同的数值来表达。CorelDRAW提供了CMYK、RGB、HSB、Lab、灰度等多种颜色模式，以便于用户根据不同的需求进行选择使用。</a:t>
            </a:r>
          </a:p>
          <a:p>
            <a:pPr indent="457200">
              <a:lnSpc>
                <a:spcPct val="150000"/>
              </a:lnSpc>
            </a:pPr>
            <a:r>
              <a:rPr lang="en-US" altLang="zh-CN" dirty="0"/>
              <a:t>1.CMYK</a:t>
            </a:r>
            <a:r>
              <a:rPr lang="zh-CN" altLang="zh-CN" dirty="0"/>
              <a:t>模式</a:t>
            </a:r>
            <a:endParaRPr lang="en-US" altLang="zh-CN" dirty="0"/>
          </a:p>
          <a:p>
            <a:pPr indent="457200">
              <a:lnSpc>
                <a:spcPct val="150000"/>
              </a:lnSpc>
            </a:pPr>
            <a:r>
              <a:rPr lang="en-US" altLang="zh-CN" dirty="0"/>
              <a:t>2.RGB</a:t>
            </a:r>
            <a:r>
              <a:rPr lang="zh-CN" altLang="zh-CN" dirty="0"/>
              <a:t>模式</a:t>
            </a:r>
          </a:p>
          <a:p>
            <a:pPr indent="457200">
              <a:lnSpc>
                <a:spcPct val="150000"/>
              </a:lnSpc>
            </a:pPr>
            <a:r>
              <a:rPr lang="en-US" altLang="zh-CN" dirty="0"/>
              <a:t>3.HSB</a:t>
            </a:r>
            <a:r>
              <a:rPr lang="zh-CN" altLang="zh-CN" dirty="0"/>
              <a:t>模式</a:t>
            </a:r>
          </a:p>
          <a:p>
            <a:pPr indent="457200">
              <a:lnSpc>
                <a:spcPct val="150000"/>
              </a:lnSpc>
            </a:pPr>
            <a:r>
              <a:rPr lang="en-US" altLang="zh-CN" dirty="0"/>
              <a:t>4.LAB</a:t>
            </a:r>
            <a:r>
              <a:rPr lang="zh-CN" altLang="zh-CN" dirty="0"/>
              <a:t>模式</a:t>
            </a:r>
          </a:p>
          <a:p>
            <a:pPr indent="457200">
              <a:lnSpc>
                <a:spcPct val="150000"/>
              </a:lnSpc>
            </a:pPr>
            <a:r>
              <a:rPr lang="en-US" altLang="zh-CN" dirty="0"/>
              <a:t>5.</a:t>
            </a:r>
            <a:r>
              <a:rPr lang="zh-CN" altLang="zh-CN" dirty="0"/>
              <a:t>灰度模式</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496880" y="1073671"/>
            <a:ext cx="7621299" cy="4205126"/>
          </a:xfrm>
          <a:prstGeom prst="rect">
            <a:avLst/>
          </a:prstGeom>
          <a:noFill/>
        </p:spPr>
        <p:txBody>
          <a:bodyPr wrap="square" rtlCol="0">
            <a:spAutoFit/>
          </a:bodyPr>
          <a:lstStyle/>
          <a:p>
            <a:pPr indent="457200">
              <a:lnSpc>
                <a:spcPct val="150000"/>
              </a:lnSpc>
            </a:pPr>
            <a:r>
              <a:rPr lang="en-US" altLang="zh-CN" b="1" dirty="0"/>
              <a:t>4.1.2  </a:t>
            </a:r>
            <a:r>
              <a:rPr lang="zh-CN" altLang="zh-CN" b="1" dirty="0"/>
              <a:t>颜色泊坞窗</a:t>
            </a:r>
          </a:p>
          <a:p>
            <a:pPr indent="457200">
              <a:lnSpc>
                <a:spcPct val="150000"/>
              </a:lnSpc>
            </a:pPr>
            <a:r>
              <a:rPr lang="zh-CN" altLang="zh-CN" dirty="0"/>
              <a:t>执行“窗口”→“泊坞窗”→“彩色”命令，打开“颜色”泊坞窗。其中各选项的功能介绍如下：</a:t>
            </a:r>
            <a:endParaRPr lang="en-US" altLang="zh-CN" dirty="0"/>
          </a:p>
          <a:p>
            <a:pPr marL="285750" indent="457200">
              <a:lnSpc>
                <a:spcPct val="150000"/>
              </a:lnSpc>
              <a:buFont typeface="Wingdings" panose="05000000000000000000" pitchFamily="2" charset="2"/>
              <a:buChar char="l"/>
            </a:pPr>
            <a:r>
              <a:rPr lang="zh-CN" altLang="zh-CN" dirty="0"/>
              <a:t>参考颜色和新颜色</a:t>
            </a:r>
            <a:endParaRPr lang="en-US" altLang="zh-CN" dirty="0"/>
          </a:p>
          <a:p>
            <a:pPr marL="285750" indent="457200">
              <a:lnSpc>
                <a:spcPct val="150000"/>
              </a:lnSpc>
              <a:buFont typeface="Wingdings" panose="05000000000000000000" pitchFamily="2" charset="2"/>
              <a:buChar char="l"/>
            </a:pPr>
            <a:r>
              <a:rPr lang="zh-CN" altLang="zh-CN" dirty="0"/>
              <a:t>颜色滴管</a:t>
            </a:r>
            <a:endParaRPr lang="en-US" altLang="zh-CN" dirty="0"/>
          </a:p>
          <a:p>
            <a:pPr marL="285750" indent="457200">
              <a:lnSpc>
                <a:spcPct val="150000"/>
              </a:lnSpc>
              <a:buFont typeface="Wingdings" panose="05000000000000000000" pitchFamily="2" charset="2"/>
              <a:buChar char="l"/>
            </a:pPr>
            <a:r>
              <a:rPr lang="zh-CN" altLang="zh-CN" dirty="0"/>
              <a:t>显示按钮组</a:t>
            </a:r>
            <a:endParaRPr lang="en-US" altLang="zh-CN" dirty="0"/>
          </a:p>
          <a:p>
            <a:pPr marL="285750" indent="457200">
              <a:lnSpc>
                <a:spcPct val="150000"/>
              </a:lnSpc>
              <a:buFont typeface="Wingdings" panose="05000000000000000000" pitchFamily="2" charset="2"/>
              <a:buChar char="l"/>
            </a:pPr>
            <a:r>
              <a:rPr lang="zh-CN" altLang="zh-CN" dirty="0"/>
              <a:t>更多选项</a:t>
            </a:r>
            <a:endParaRPr lang="en-US" altLang="zh-CN" dirty="0"/>
          </a:p>
          <a:p>
            <a:pPr marL="285750" indent="457200">
              <a:lnSpc>
                <a:spcPct val="150000"/>
              </a:lnSpc>
              <a:buFont typeface="Wingdings" panose="05000000000000000000" pitchFamily="2" charset="2"/>
              <a:buChar char="l"/>
            </a:pPr>
            <a:r>
              <a:rPr lang="zh-CN" altLang="zh-CN" dirty="0"/>
              <a:t>颜色模式</a:t>
            </a:r>
            <a:endParaRPr lang="en-US" altLang="zh-CN" dirty="0"/>
          </a:p>
          <a:p>
            <a:pPr marL="285750" indent="457200">
              <a:lnSpc>
                <a:spcPct val="150000"/>
              </a:lnSpc>
              <a:buFont typeface="Wingdings" panose="05000000000000000000" pitchFamily="2" charset="2"/>
              <a:buChar char="l"/>
            </a:pPr>
            <a:r>
              <a:rPr lang="zh-CN" altLang="zh-CN" dirty="0"/>
              <a:t>滑块组</a:t>
            </a:r>
            <a:endParaRPr lang="en-US" altLang="zh-CN" dirty="0"/>
          </a:p>
          <a:p>
            <a:pPr marL="285750" indent="457200">
              <a:lnSpc>
                <a:spcPct val="150000"/>
              </a:lnSpc>
              <a:buFont typeface="Wingdings" panose="05000000000000000000" pitchFamily="2" charset="2"/>
              <a:buChar char="l"/>
            </a:pPr>
            <a:r>
              <a:rPr lang="zh-CN" altLang="zh-CN" dirty="0"/>
              <a:t>自动应用颜色</a:t>
            </a:r>
          </a:p>
        </p:txBody>
      </p:sp>
      <p:pic>
        <p:nvPicPr>
          <p:cNvPr id="1026" name="图片 1">
            <a:extLst>
              <a:ext uri="{FF2B5EF4-FFF2-40B4-BE49-F238E27FC236}">
                <a16:creationId xmlns:a16="http://schemas.microsoft.com/office/drawing/2014/main" id="{95F834D6-652A-4BE7-AE58-5A08DAD65F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2233188"/>
            <a:ext cx="3071998" cy="3244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63033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527086" y="1283620"/>
            <a:ext cx="7137827" cy="1712135"/>
          </a:xfrm>
          <a:prstGeom prst="rect">
            <a:avLst/>
          </a:prstGeom>
          <a:noFill/>
        </p:spPr>
        <p:txBody>
          <a:bodyPr wrap="square" rtlCol="0">
            <a:spAutoFit/>
          </a:bodyPr>
          <a:lstStyle/>
          <a:p>
            <a:pPr indent="457200">
              <a:lnSpc>
                <a:spcPct val="150000"/>
              </a:lnSpc>
            </a:pPr>
            <a:r>
              <a:rPr lang="en-US" altLang="zh-CN" b="1" dirty="0"/>
              <a:t>4.1.3  </a:t>
            </a:r>
            <a:r>
              <a:rPr lang="zh-CN" altLang="zh-CN" b="1" dirty="0"/>
              <a:t>颜色滴管工具</a:t>
            </a:r>
          </a:p>
          <a:p>
            <a:pPr indent="457200">
              <a:lnSpc>
                <a:spcPct val="150000"/>
              </a:lnSpc>
            </a:pPr>
            <a:r>
              <a:rPr lang="zh-CN" altLang="zh-CN" dirty="0"/>
              <a:t>颜色滴管工具主要应用于吸取画面中图形的颜色，包括桌面颜色、页面颜色、位图图像颜色和矢量图形颜色。选择“颜色滴管工具” ，将会显示出该工具的属性栏。</a:t>
            </a:r>
          </a:p>
        </p:txBody>
      </p:sp>
      <p:pic>
        <p:nvPicPr>
          <p:cNvPr id="2050" name="图片 1">
            <a:extLst>
              <a:ext uri="{FF2B5EF4-FFF2-40B4-BE49-F238E27FC236}">
                <a16:creationId xmlns:a16="http://schemas.microsoft.com/office/drawing/2014/main" id="{58AC5758-74A0-404B-8A49-98745D13DF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7086" y="3429000"/>
            <a:ext cx="7282154" cy="588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76370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655518" y="827778"/>
            <a:ext cx="7642150" cy="1712135"/>
          </a:xfrm>
          <a:prstGeom prst="rect">
            <a:avLst/>
          </a:prstGeom>
          <a:noFill/>
        </p:spPr>
        <p:txBody>
          <a:bodyPr wrap="square" rtlCol="0">
            <a:spAutoFit/>
          </a:bodyPr>
          <a:lstStyle/>
          <a:p>
            <a:pPr indent="457200">
              <a:lnSpc>
                <a:spcPct val="150000"/>
              </a:lnSpc>
            </a:pPr>
            <a:r>
              <a:rPr lang="en-US" altLang="zh-CN" b="1" dirty="0"/>
              <a:t>4.1.4  </a:t>
            </a:r>
            <a:r>
              <a:rPr lang="zh-CN" altLang="zh-CN" b="1" dirty="0"/>
              <a:t>属性滴管工具</a:t>
            </a:r>
          </a:p>
          <a:p>
            <a:pPr indent="457200">
              <a:lnSpc>
                <a:spcPct val="150000"/>
              </a:lnSpc>
            </a:pPr>
            <a:r>
              <a:rPr lang="zh-CN" altLang="zh-CN" dirty="0"/>
              <a:t>属性滴管工具用于取样对象的属性、变换效果和特殊效果并将其应用到执行的对象。选择“属性滴管工具” ，将会显示出该工具的属性栏，单击“属性”、“变换”、“效果”按钮，即可打开与之相对应的面板。</a:t>
            </a:r>
          </a:p>
        </p:txBody>
      </p:sp>
      <p:pic>
        <p:nvPicPr>
          <p:cNvPr id="2" name="图片 1">
            <a:extLst>
              <a:ext uri="{FF2B5EF4-FFF2-40B4-BE49-F238E27FC236}">
                <a16:creationId xmlns:a16="http://schemas.microsoft.com/office/drawing/2014/main" id="{BB4268B3-CDB0-4D39-8B69-C914F3CE70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69155" y="3975478"/>
            <a:ext cx="1251524" cy="171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
            <a:extLst>
              <a:ext uri="{FF2B5EF4-FFF2-40B4-BE49-F238E27FC236}">
                <a16:creationId xmlns:a16="http://schemas.microsoft.com/office/drawing/2014/main" id="{C0D1DC43-1906-4D93-91D3-31F559E2DF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6502" y="3924188"/>
            <a:ext cx="1782877" cy="1814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图片 1">
            <a:extLst>
              <a:ext uri="{FF2B5EF4-FFF2-40B4-BE49-F238E27FC236}">
                <a16:creationId xmlns:a16="http://schemas.microsoft.com/office/drawing/2014/main" id="{6C7FF1C6-0EC6-4F95-8175-EC556163FDB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0511" y="2948562"/>
            <a:ext cx="1396134" cy="2739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图片 1">
            <a:extLst>
              <a:ext uri="{FF2B5EF4-FFF2-40B4-BE49-F238E27FC236}">
                <a16:creationId xmlns:a16="http://schemas.microsoft.com/office/drawing/2014/main" id="{2C6FABF3-1707-4E91-9427-18480739754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69155" y="3621610"/>
            <a:ext cx="727766" cy="353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9" name="图片 1">
            <a:extLst>
              <a:ext uri="{FF2B5EF4-FFF2-40B4-BE49-F238E27FC236}">
                <a16:creationId xmlns:a16="http://schemas.microsoft.com/office/drawing/2014/main" id="{F107E376-EC0D-4838-932D-EF02F3AE66B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46502" y="3598029"/>
            <a:ext cx="736184" cy="326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0" name="图片 1">
            <a:extLst>
              <a:ext uri="{FF2B5EF4-FFF2-40B4-BE49-F238E27FC236}">
                <a16:creationId xmlns:a16="http://schemas.microsoft.com/office/drawing/2014/main" id="{76C09D8A-0B46-4F6A-A30E-77C4E81CC4C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30511" y="2549955"/>
            <a:ext cx="896867" cy="398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01262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655518" y="827778"/>
            <a:ext cx="7642150" cy="1712135"/>
          </a:xfrm>
          <a:prstGeom prst="rect">
            <a:avLst/>
          </a:prstGeom>
          <a:noFill/>
        </p:spPr>
        <p:txBody>
          <a:bodyPr wrap="square" rtlCol="0">
            <a:spAutoFit/>
          </a:bodyPr>
          <a:lstStyle/>
          <a:p>
            <a:pPr indent="457200">
              <a:lnSpc>
                <a:spcPct val="150000"/>
              </a:lnSpc>
            </a:pPr>
            <a:r>
              <a:rPr lang="en-US" altLang="zh-CN" b="1" dirty="0"/>
              <a:t>4.1.5  </a:t>
            </a:r>
            <a:r>
              <a:rPr lang="zh-CN" altLang="zh-CN" b="1" dirty="0"/>
              <a:t>网状填充工具</a:t>
            </a:r>
          </a:p>
          <a:p>
            <a:pPr indent="457200">
              <a:lnSpc>
                <a:spcPct val="150000"/>
              </a:lnSpc>
            </a:pPr>
            <a:r>
              <a:rPr lang="zh-CN" altLang="zh-CN" dirty="0"/>
              <a:t>网状填充是通过调整网状网格中的多种颜色来填充对象，可以创建复杂多变的网状填充效果，同时还可以将每一个网点填充上不同的颜色并定义颜色的扭曲方向</a:t>
            </a:r>
            <a:r>
              <a:rPr lang="zh-CN" altLang="en-US" dirty="0"/>
              <a:t>。</a:t>
            </a:r>
            <a:endParaRPr lang="zh-CN" altLang="zh-CN" dirty="0"/>
          </a:p>
        </p:txBody>
      </p:sp>
      <p:pic>
        <p:nvPicPr>
          <p:cNvPr id="4098" name="图片 1">
            <a:extLst>
              <a:ext uri="{FF2B5EF4-FFF2-40B4-BE49-F238E27FC236}">
                <a16:creationId xmlns:a16="http://schemas.microsoft.com/office/drawing/2014/main" id="{77704434-467E-4833-BE62-D7438AB833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8114" y="2813932"/>
            <a:ext cx="3307886" cy="2345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1">
            <a:extLst>
              <a:ext uri="{FF2B5EF4-FFF2-40B4-BE49-F238E27FC236}">
                <a16:creationId xmlns:a16="http://schemas.microsoft.com/office/drawing/2014/main" id="{AAB15F19-629A-4724-9BAE-A6048F907E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6593" y="2786938"/>
            <a:ext cx="3332425" cy="2372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367211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651</TotalTime>
  <Words>1298</Words>
  <Application>Microsoft Office PowerPoint</Application>
  <PresentationFormat>宽屏</PresentationFormat>
  <Paragraphs>97</Paragraphs>
  <Slides>25</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等线</vt:lpstr>
      <vt:lpstr>等线 Light</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502</cp:revision>
  <dcterms:created xsi:type="dcterms:W3CDTF">2020-06-26T11:31:00Z</dcterms:created>
  <dcterms:modified xsi:type="dcterms:W3CDTF">2021-12-16T08:54:50Z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