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290" r:id="rId5"/>
    <p:sldId id="273" r:id="rId6"/>
    <p:sldId id="347" r:id="rId7"/>
    <p:sldId id="291" r:id="rId8"/>
    <p:sldId id="302" r:id="rId9"/>
    <p:sldId id="363" r:id="rId10"/>
    <p:sldId id="320" r:id="rId11"/>
    <p:sldId id="319" r:id="rId12"/>
    <p:sldId id="353" r:id="rId13"/>
    <p:sldId id="354" r:id="rId14"/>
    <p:sldId id="338" r:id="rId15"/>
    <p:sldId id="339" r:id="rId16"/>
    <p:sldId id="365" r:id="rId17"/>
    <p:sldId id="366" r:id="rId18"/>
    <p:sldId id="367" r:id="rId19"/>
    <p:sldId id="368" r:id="rId20"/>
    <p:sldId id="369" r:id="rId21"/>
    <p:sldId id="370" r:id="rId22"/>
    <p:sldId id="371" r:id="rId23"/>
    <p:sldId id="357" r:id="rId24"/>
    <p:sldId id="358" r:id="rId25"/>
    <p:sldId id="325" r:id="rId26"/>
    <p:sldId id="286"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801" autoAdjust="0"/>
    <p:restoredTop sz="94660"/>
  </p:normalViewPr>
  <p:slideViewPr>
    <p:cSldViewPr snapToGrid="0">
      <p:cViewPr varScale="1">
        <p:scale>
          <a:sx n="69" d="100"/>
          <a:sy n="69" d="100"/>
        </p:scale>
        <p:origin x="48" y="24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ED9D43F-3679-4157-890D-EA17E7977A5C}"/>
              </a:ext>
            </a:extLst>
          </p:cNvPr>
          <p:cNvSpPr txBox="1"/>
          <p:nvPr userDrawn="1"/>
        </p:nvSpPr>
        <p:spPr>
          <a:xfrm>
            <a:off x="7147262" y="5949346"/>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529980" y="4089018"/>
            <a:ext cx="9132039" cy="1015663"/>
          </a:xfrm>
          <a:prstGeom prst="rect">
            <a:avLst/>
          </a:prstGeom>
          <a:noFill/>
        </p:spPr>
        <p:txBody>
          <a:bodyPr wrap="square" rtlCol="0">
            <a:spAutoFit/>
          </a:bodyPr>
          <a:lstStyle/>
          <a:p>
            <a:r>
              <a:rPr lang="zh-CN" altLang="zh-CN" sz="6000" b="1" dirty="0">
                <a:solidFill>
                  <a:schemeClr val="bg1"/>
                </a:solidFill>
              </a:rPr>
              <a:t>第8章  位图图像处理详解</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954466" y="3972975"/>
            <a:ext cx="4106408" cy="830997"/>
          </a:xfrm>
          <a:prstGeom prst="rect">
            <a:avLst/>
          </a:prstGeom>
        </p:spPr>
        <p:txBody>
          <a:bodyPr wrap="square">
            <a:spAutoFit/>
          </a:bodyPr>
          <a:lstStyle/>
          <a:p>
            <a:r>
              <a:rPr lang="zh-CN" altLang="zh-CN" sz="4800" b="1" dirty="0"/>
              <a:t>快速调整位图</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505487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1760" y="838140"/>
            <a:ext cx="8288480" cy="2543132"/>
          </a:xfrm>
          <a:prstGeom prst="rect">
            <a:avLst/>
          </a:prstGeom>
          <a:noFill/>
        </p:spPr>
        <p:txBody>
          <a:bodyPr wrap="square" rtlCol="0">
            <a:spAutoFit/>
          </a:bodyPr>
          <a:lstStyle/>
          <a:p>
            <a:pPr indent="457200">
              <a:lnSpc>
                <a:spcPct val="150000"/>
              </a:lnSpc>
            </a:pPr>
            <a:r>
              <a:rPr lang="en-US" altLang="zh-CN" dirty="0"/>
              <a:t>CorelDRAW</a:t>
            </a:r>
            <a:r>
              <a:rPr lang="zh-CN" altLang="zh-CN" dirty="0"/>
              <a:t>软件中自带一些调整命令，可以对位图进行调整。这些命令包括“自动调整”命令、“图像调整实验室”命令以及“矫正图像”命令。</a:t>
            </a:r>
          </a:p>
          <a:p>
            <a:pPr indent="457200" fontAlgn="auto">
              <a:lnSpc>
                <a:spcPct val="150000"/>
              </a:lnSpc>
            </a:pPr>
            <a:r>
              <a:rPr lang="en-US" altLang="zh-CN" b="1" dirty="0"/>
              <a:t>8.3.1  </a:t>
            </a:r>
            <a:r>
              <a:rPr lang="zh-CN" altLang="zh-CN" b="1" dirty="0"/>
              <a:t>应用“自动调整”命令</a:t>
            </a:r>
          </a:p>
          <a:p>
            <a:pPr indent="457200">
              <a:lnSpc>
                <a:spcPct val="150000"/>
              </a:lnSpc>
            </a:pPr>
            <a:r>
              <a:rPr lang="zh-CN" altLang="zh-CN" dirty="0"/>
              <a:t>“自动调整”命令是软件根据图像的对比度和亮度进行快速的自动匹配，让图像效果更清晰分明。该命令没有参数设置对话框，选择位图图像后执行“位图”→“自动调整”命令，即可自动调整图像颜色。</a:t>
            </a:r>
          </a:p>
        </p:txBody>
      </p:sp>
      <p:pic>
        <p:nvPicPr>
          <p:cNvPr id="4098" name="图片 1">
            <a:extLst>
              <a:ext uri="{FF2B5EF4-FFF2-40B4-BE49-F238E27FC236}">
                <a16:creationId xmlns:a16="http://schemas.microsoft.com/office/drawing/2014/main" id="{4BA2E472-21A0-4250-9260-775C52EACBA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28424" y="3395125"/>
            <a:ext cx="2533297" cy="2543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a:extLst>
              <a:ext uri="{FF2B5EF4-FFF2-40B4-BE49-F238E27FC236}">
                <a16:creationId xmlns:a16="http://schemas.microsoft.com/office/drawing/2014/main" id="{1A1A341F-DBB4-4B3C-ABD4-5F683E03074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6232" y="3395124"/>
            <a:ext cx="2554931" cy="2543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2288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387857" y="811473"/>
            <a:ext cx="7421161" cy="2958630"/>
          </a:xfrm>
          <a:prstGeom prst="rect">
            <a:avLst/>
          </a:prstGeom>
          <a:noFill/>
        </p:spPr>
        <p:txBody>
          <a:bodyPr wrap="square" rtlCol="0">
            <a:spAutoFit/>
          </a:bodyPr>
          <a:lstStyle/>
          <a:p>
            <a:pPr indent="457200" fontAlgn="auto">
              <a:lnSpc>
                <a:spcPct val="150000"/>
              </a:lnSpc>
            </a:pPr>
            <a:r>
              <a:rPr lang="en-US" altLang="zh-CN" b="1" dirty="0"/>
              <a:t>8.3.2  </a:t>
            </a:r>
            <a:r>
              <a:rPr lang="zh-CN" altLang="zh-CN" b="1" dirty="0"/>
              <a:t>“图像调整实验室”命令</a:t>
            </a:r>
          </a:p>
          <a:p>
            <a:pPr indent="457200">
              <a:lnSpc>
                <a:spcPct val="150000"/>
              </a:lnSpc>
            </a:pPr>
            <a:r>
              <a:rPr lang="zh-CN" altLang="zh-CN" dirty="0"/>
              <a:t>“图像调整实验室”命令在功能上集图像的色相、饱和度、对比度、高光等调色命令于一体，可快速调整图像的颜色，同时对图像进行多方面的调整。</a:t>
            </a:r>
          </a:p>
          <a:p>
            <a:pPr indent="457200">
              <a:lnSpc>
                <a:spcPct val="150000"/>
              </a:lnSpc>
            </a:pPr>
            <a:r>
              <a:rPr lang="zh-CN" altLang="zh-CN" dirty="0"/>
              <a:t>选中位图图像，执行“位图”→“图像调整实验室”命令，打开“图像调整实验室”对话框，在该对话框右侧栏中拖动滑块设置参数，即可调整图像颜色。</a:t>
            </a:r>
          </a:p>
        </p:txBody>
      </p:sp>
      <p:pic>
        <p:nvPicPr>
          <p:cNvPr id="5122" name="图片 1">
            <a:extLst>
              <a:ext uri="{FF2B5EF4-FFF2-40B4-BE49-F238E27FC236}">
                <a16:creationId xmlns:a16="http://schemas.microsoft.com/office/drawing/2014/main" id="{052263E2-E0FD-4001-B30B-58E88754E44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86702" y="3770103"/>
            <a:ext cx="2809298" cy="2108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a:extLst>
              <a:ext uri="{FF2B5EF4-FFF2-40B4-BE49-F238E27FC236}">
                <a16:creationId xmlns:a16="http://schemas.microsoft.com/office/drawing/2014/main" id="{17E9E218-ED4B-454A-A6B9-17E3933E525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10475" y="3770102"/>
            <a:ext cx="2813092" cy="2108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08548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48222" y="885868"/>
            <a:ext cx="7885594" cy="2543132"/>
          </a:xfrm>
          <a:prstGeom prst="rect">
            <a:avLst/>
          </a:prstGeom>
          <a:noFill/>
        </p:spPr>
        <p:txBody>
          <a:bodyPr wrap="square" rtlCol="0">
            <a:spAutoFit/>
          </a:bodyPr>
          <a:lstStyle/>
          <a:p>
            <a:pPr indent="457200" fontAlgn="auto">
              <a:lnSpc>
                <a:spcPct val="150000"/>
              </a:lnSpc>
            </a:pPr>
            <a:r>
              <a:rPr lang="en-US" altLang="zh-CN" b="1" dirty="0"/>
              <a:t>8.3.3  </a:t>
            </a:r>
            <a:r>
              <a:rPr lang="zh-CN" altLang="zh-CN" b="1" dirty="0"/>
              <a:t>“矫正图像”命令</a:t>
            </a:r>
          </a:p>
          <a:p>
            <a:pPr indent="457200">
              <a:lnSpc>
                <a:spcPct val="150000"/>
              </a:lnSpc>
            </a:pPr>
            <a:r>
              <a:rPr lang="zh-CN" altLang="zh-CN" dirty="0"/>
              <a:t>“矫正图像”命令可以快速矫正构图上有一定偏差的为图图像，该命令综合了旋转和裁剪两个功能，在调整过程中，可以实时预览效果，使对图像的调整更为准确。</a:t>
            </a:r>
          </a:p>
          <a:p>
            <a:pPr indent="457200">
              <a:lnSpc>
                <a:spcPct val="150000"/>
              </a:lnSpc>
            </a:pPr>
            <a:r>
              <a:rPr lang="zh-CN" altLang="zh-CN" dirty="0"/>
              <a:t>选中要调整的位图图像，执行“位图”→“矫正图像”命令，打开“矫正图像”对话框，在该对话框右侧栏中拖动滑块设置参数，即可矫正图像。</a:t>
            </a:r>
          </a:p>
        </p:txBody>
      </p:sp>
      <p:pic>
        <p:nvPicPr>
          <p:cNvPr id="6146" name="图片 1">
            <a:extLst>
              <a:ext uri="{FF2B5EF4-FFF2-40B4-BE49-F238E27FC236}">
                <a16:creationId xmlns:a16="http://schemas.microsoft.com/office/drawing/2014/main" id="{9934827E-053C-4156-85E2-C1AF215C641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9039" y="3591502"/>
            <a:ext cx="2612159" cy="197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C95E6727-772E-49D8-AD99-73C66B7D40D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804" y="3591502"/>
            <a:ext cx="3021511" cy="197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1081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66071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303513" y="3972975"/>
            <a:ext cx="4493538" cy="830997"/>
          </a:xfrm>
          <a:prstGeom prst="rect">
            <a:avLst/>
          </a:prstGeom>
        </p:spPr>
        <p:txBody>
          <a:bodyPr wrap="none">
            <a:spAutoFit/>
          </a:bodyPr>
          <a:lstStyle/>
          <a:p>
            <a:r>
              <a:rPr lang="zh-CN" altLang="zh-CN" sz="4800" b="1" dirty="0"/>
              <a:t>位图的色彩调整</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97335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271320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41209" y="424582"/>
            <a:ext cx="8634583" cy="3788236"/>
          </a:xfrm>
          <a:prstGeom prst="rect">
            <a:avLst/>
          </a:prstGeom>
          <a:noFill/>
        </p:spPr>
        <p:txBody>
          <a:bodyPr wrap="square" rtlCol="0">
            <a:spAutoFit/>
          </a:bodyPr>
          <a:lstStyle/>
          <a:p>
            <a:pPr indent="457200">
              <a:lnSpc>
                <a:spcPct val="150000"/>
              </a:lnSpc>
            </a:pPr>
            <a:r>
              <a:rPr lang="zh-CN" altLang="zh-CN" dirty="0"/>
              <a:t>除了上文中提到的调整命令外，</a:t>
            </a:r>
            <a:r>
              <a:rPr lang="en-US" altLang="zh-CN" dirty="0"/>
              <a:t>CorelDRAW</a:t>
            </a:r>
            <a:r>
              <a:rPr lang="zh-CN" altLang="zh-CN" dirty="0"/>
              <a:t>软件还提供了系列调整命令以方便用户对位图图像的颜色、色调、亮度、对比度等进行修改，使图像效果更符合使用环境，同时还可以让位图图像显示出不同的效果。</a:t>
            </a:r>
          </a:p>
          <a:p>
            <a:pPr indent="457200" fontAlgn="auto">
              <a:lnSpc>
                <a:spcPct val="150000"/>
              </a:lnSpc>
            </a:pPr>
            <a:r>
              <a:rPr lang="en-US" altLang="zh-CN" b="1" dirty="0"/>
              <a:t>8.4.1  </a:t>
            </a:r>
            <a:r>
              <a:rPr lang="zh-CN" altLang="zh-CN" b="1" dirty="0"/>
              <a:t>命令的应用范围</a:t>
            </a:r>
          </a:p>
          <a:p>
            <a:pPr indent="457200">
              <a:lnSpc>
                <a:spcPct val="150000"/>
              </a:lnSpc>
            </a:pPr>
            <a:r>
              <a:rPr lang="zh-CN" altLang="zh-CN" dirty="0"/>
              <a:t>针对位图图像，所有调整命令都可使用；若是针对矢量图，则部分调整命令会呈灰色显示，表示不可用。</a:t>
            </a:r>
            <a:endParaRPr lang="en-US" altLang="zh-CN" dirty="0"/>
          </a:p>
          <a:p>
            <a:pPr indent="457200" fontAlgn="auto">
              <a:lnSpc>
                <a:spcPct val="150000"/>
              </a:lnSpc>
            </a:pPr>
            <a:r>
              <a:rPr lang="en-US" altLang="zh-CN" b="1" dirty="0"/>
              <a:t>8.4.2  </a:t>
            </a:r>
            <a:r>
              <a:rPr lang="zh-CN" altLang="zh-CN" b="1" dirty="0"/>
              <a:t>调合曲线</a:t>
            </a:r>
          </a:p>
          <a:p>
            <a:pPr indent="457200">
              <a:lnSpc>
                <a:spcPct val="150000"/>
              </a:lnSpc>
            </a:pPr>
            <a:r>
              <a:rPr lang="zh-CN" altLang="zh-CN" dirty="0"/>
              <a:t>“调合曲线”可以控制单个像素值精确的调整图像中的阴影、中间值和高光的颜色，从而快速调整图像的明暗关系。</a:t>
            </a:r>
          </a:p>
        </p:txBody>
      </p:sp>
      <p:pic>
        <p:nvPicPr>
          <p:cNvPr id="7170" name="图片 1">
            <a:extLst>
              <a:ext uri="{FF2B5EF4-FFF2-40B4-BE49-F238E27FC236}">
                <a16:creationId xmlns:a16="http://schemas.microsoft.com/office/drawing/2014/main" id="{9BDE6389-748C-41F5-A2D6-C8C60072013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42841" y="4185108"/>
            <a:ext cx="2480657" cy="1865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a:extLst>
              <a:ext uri="{FF2B5EF4-FFF2-40B4-BE49-F238E27FC236}">
                <a16:creationId xmlns:a16="http://schemas.microsoft.com/office/drawing/2014/main" id="{3C11F1CB-E7B4-4C9B-8705-26BE6262C6C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9482" y="4185107"/>
            <a:ext cx="2470554" cy="1865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98545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950233"/>
            <a:ext cx="8660641" cy="1712135"/>
          </a:xfrm>
          <a:prstGeom prst="rect">
            <a:avLst/>
          </a:prstGeom>
          <a:noFill/>
        </p:spPr>
        <p:txBody>
          <a:bodyPr wrap="square" rtlCol="0">
            <a:spAutoFit/>
          </a:bodyPr>
          <a:lstStyle/>
          <a:p>
            <a:pPr indent="457200" fontAlgn="auto">
              <a:lnSpc>
                <a:spcPct val="150000"/>
              </a:lnSpc>
            </a:pPr>
            <a:r>
              <a:rPr lang="en-US" altLang="zh-CN" b="1" dirty="0"/>
              <a:t>8.4.3  </a:t>
            </a:r>
            <a:r>
              <a:rPr lang="zh-CN" altLang="zh-CN" b="1" dirty="0"/>
              <a:t>亮度</a:t>
            </a:r>
            <a:r>
              <a:rPr lang="en-US" altLang="zh-CN" b="1" dirty="0"/>
              <a:t>/</a:t>
            </a:r>
            <a:r>
              <a:rPr lang="zh-CN" altLang="zh-CN" b="1" dirty="0"/>
              <a:t>对比度</a:t>
            </a:r>
            <a:r>
              <a:rPr lang="en-US" altLang="zh-CN" b="1" dirty="0"/>
              <a:t>/</a:t>
            </a:r>
            <a:r>
              <a:rPr lang="zh-CN" altLang="zh-CN" b="1" dirty="0"/>
              <a:t>强度</a:t>
            </a:r>
          </a:p>
          <a:p>
            <a:pPr indent="457200">
              <a:lnSpc>
                <a:spcPct val="150000"/>
              </a:lnSpc>
            </a:pPr>
            <a:r>
              <a:rPr lang="zh-CN" altLang="zh-CN" dirty="0"/>
              <a:t>亮度是指图像的明暗关系，对比度是指图像中明暗区域中最暗与最亮之间不同亮度层次的差异范围，强度则是指执行对比度和亮度的程度。使用“亮度</a:t>
            </a:r>
            <a:r>
              <a:rPr lang="en-US" altLang="zh-CN" dirty="0"/>
              <a:t>/</a:t>
            </a:r>
            <a:r>
              <a:rPr lang="zh-CN" altLang="zh-CN" dirty="0"/>
              <a:t>对比度</a:t>
            </a:r>
            <a:r>
              <a:rPr lang="en-US" altLang="zh-CN" dirty="0"/>
              <a:t>/</a:t>
            </a:r>
            <a:r>
              <a:rPr lang="zh-CN" altLang="zh-CN" dirty="0"/>
              <a:t>强度</a:t>
            </a:r>
            <a:r>
              <a:rPr lang="en-US" altLang="zh-CN" dirty="0"/>
              <a:t>”</a:t>
            </a:r>
            <a:r>
              <a:rPr lang="zh-CN" altLang="zh-CN" dirty="0"/>
              <a:t>命令，可以调整所有颜色的亮度以及明亮区域与暗调区域之间的差异。</a:t>
            </a:r>
          </a:p>
        </p:txBody>
      </p:sp>
      <p:pic>
        <p:nvPicPr>
          <p:cNvPr id="8194" name="图片 1">
            <a:extLst>
              <a:ext uri="{FF2B5EF4-FFF2-40B4-BE49-F238E27FC236}">
                <a16:creationId xmlns:a16="http://schemas.microsoft.com/office/drawing/2014/main" id="{7BDD7166-F636-432B-B968-E5E4F2032B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4513" y="2846529"/>
            <a:ext cx="3461487" cy="258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a:extLst>
              <a:ext uri="{FF2B5EF4-FFF2-40B4-BE49-F238E27FC236}">
                <a16:creationId xmlns:a16="http://schemas.microsoft.com/office/drawing/2014/main" id="{29A2F481-6E1D-44D4-A1F7-901EC2AAC8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1685" y="2846529"/>
            <a:ext cx="3473150" cy="2584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69660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09675" y="1198361"/>
            <a:ext cx="8303546" cy="1758950"/>
          </a:xfrm>
          <a:prstGeom prst="rect">
            <a:avLst/>
          </a:prstGeom>
          <a:noFill/>
        </p:spPr>
        <p:txBody>
          <a:bodyPr wrap="square" rtlCol="0">
            <a:spAutoFit/>
          </a:bodyPr>
          <a:lstStyle/>
          <a:p>
            <a:pPr indent="457200" fontAlgn="auto">
              <a:lnSpc>
                <a:spcPct val="150000"/>
              </a:lnSpc>
            </a:pPr>
            <a:r>
              <a:rPr lang="en-US" altLang="zh-CN" b="1" dirty="0"/>
              <a:t>8.4.4  </a:t>
            </a:r>
            <a:r>
              <a:rPr lang="zh-CN" altLang="zh-CN" b="1" dirty="0"/>
              <a:t>颜色平衡</a:t>
            </a:r>
          </a:p>
          <a:p>
            <a:pPr indent="457200">
              <a:lnSpc>
                <a:spcPct val="150000"/>
              </a:lnSpc>
            </a:pPr>
            <a:r>
              <a:rPr lang="en-US" altLang="zh-CN" dirty="0"/>
              <a:t>“</a:t>
            </a:r>
            <a:r>
              <a:rPr lang="zh-CN" altLang="zh-CN" dirty="0"/>
              <a:t>颜色平衡</a:t>
            </a:r>
            <a:r>
              <a:rPr lang="en-US" altLang="zh-CN" dirty="0"/>
              <a:t>”</a:t>
            </a:r>
            <a:r>
              <a:rPr lang="zh-CN" altLang="zh-CN" dirty="0"/>
              <a:t>命令可在图像原色的基础上根据需要添加其他颜色，或通过增加某种颜色的补色，以减少该颜色的数量，从而改变图像的色调，达到纠正图像中偏色或只做出某种色调的图像的目的。</a:t>
            </a:r>
          </a:p>
        </p:txBody>
      </p:sp>
      <p:pic>
        <p:nvPicPr>
          <p:cNvPr id="9218" name="图片 1">
            <a:extLst>
              <a:ext uri="{FF2B5EF4-FFF2-40B4-BE49-F238E27FC236}">
                <a16:creationId xmlns:a16="http://schemas.microsoft.com/office/drawing/2014/main" id="{687D3940-B97F-47FE-8BEA-1DCD5903D93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33085" y="3116129"/>
            <a:ext cx="3104478" cy="2314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a:extLst>
              <a:ext uri="{FF2B5EF4-FFF2-40B4-BE49-F238E27FC236}">
                <a16:creationId xmlns:a16="http://schemas.microsoft.com/office/drawing/2014/main" id="{44294686-098C-4104-B078-A268627CEEA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9344" y="3128597"/>
            <a:ext cx="3083698" cy="2302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65476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48222" y="811473"/>
            <a:ext cx="8211961" cy="2639348"/>
          </a:xfrm>
          <a:prstGeom prst="rect">
            <a:avLst/>
          </a:prstGeom>
          <a:noFill/>
        </p:spPr>
        <p:txBody>
          <a:bodyPr wrap="square" rtlCol="0">
            <a:spAutoFit/>
          </a:bodyPr>
          <a:lstStyle/>
          <a:p>
            <a:pPr indent="457200" fontAlgn="auto">
              <a:lnSpc>
                <a:spcPct val="150000"/>
              </a:lnSpc>
            </a:pPr>
            <a:r>
              <a:rPr lang="en-US" altLang="zh-CN" b="1" dirty="0"/>
              <a:t>8.4.5  </a:t>
            </a:r>
            <a:r>
              <a:rPr lang="zh-CN" altLang="zh-CN" b="1" dirty="0"/>
              <a:t>色度</a:t>
            </a:r>
            <a:r>
              <a:rPr lang="en-US" altLang="zh-CN" b="1" dirty="0"/>
              <a:t>/</a:t>
            </a:r>
            <a:r>
              <a:rPr lang="zh-CN" altLang="zh-CN" b="1" dirty="0"/>
              <a:t>饱和度</a:t>
            </a:r>
            <a:r>
              <a:rPr lang="en-US" altLang="zh-CN" b="1" dirty="0"/>
              <a:t>/</a:t>
            </a:r>
            <a:r>
              <a:rPr lang="zh-CN" altLang="zh-CN" b="1" dirty="0"/>
              <a:t>亮度</a:t>
            </a:r>
          </a:p>
          <a:p>
            <a:pPr indent="457200">
              <a:lnSpc>
                <a:spcPct val="150000"/>
              </a:lnSpc>
            </a:pPr>
            <a:r>
              <a:rPr lang="zh-CN" altLang="zh-CN" dirty="0"/>
              <a:t>“色度</a:t>
            </a:r>
            <a:r>
              <a:rPr lang="en-US" altLang="zh-CN" dirty="0"/>
              <a:t>/</a:t>
            </a:r>
            <a:r>
              <a:rPr lang="zh-CN" altLang="zh-CN" dirty="0"/>
              <a:t>饱和度</a:t>
            </a:r>
            <a:r>
              <a:rPr lang="en-US" altLang="zh-CN" dirty="0"/>
              <a:t>/</a:t>
            </a:r>
            <a:r>
              <a:rPr lang="zh-CN" altLang="zh-CN" dirty="0"/>
              <a:t>亮度”命令，可以更改图像中的颜色倾向、色彩的鲜艳程度以及亮度。</a:t>
            </a:r>
          </a:p>
          <a:p>
            <a:pPr indent="457200">
              <a:lnSpc>
                <a:spcPct val="150000"/>
              </a:lnSpc>
            </a:pPr>
            <a:r>
              <a:rPr lang="zh-CN" altLang="zh-CN" dirty="0"/>
              <a:t>选中位图图像，执行“效果”→“调整”→“色度</a:t>
            </a:r>
            <a:r>
              <a:rPr lang="en-US" altLang="zh-CN" dirty="0"/>
              <a:t>/</a:t>
            </a:r>
            <a:r>
              <a:rPr lang="zh-CN" altLang="zh-CN" dirty="0"/>
              <a:t>饱和度</a:t>
            </a:r>
            <a:r>
              <a:rPr lang="en-US" altLang="zh-CN" dirty="0"/>
              <a:t>/</a:t>
            </a:r>
            <a:r>
              <a:rPr lang="zh-CN" altLang="zh-CN" dirty="0"/>
              <a:t>亮度”命令，打开“色度</a:t>
            </a:r>
            <a:r>
              <a:rPr lang="en-US" altLang="zh-CN" dirty="0"/>
              <a:t>/</a:t>
            </a:r>
            <a:r>
              <a:rPr lang="zh-CN" altLang="zh-CN" dirty="0"/>
              <a:t>饱和度</a:t>
            </a:r>
            <a:r>
              <a:rPr lang="en-US" altLang="zh-CN" dirty="0"/>
              <a:t>/</a:t>
            </a:r>
            <a:r>
              <a:rPr lang="zh-CN" altLang="zh-CN" dirty="0"/>
              <a:t>亮度”对话框，在该对话框中选择通道后，拖拽“色度”、“饱和度”、“亮度”的滑块调整参数，单击“确定”按钮即可应用调整。</a:t>
            </a:r>
          </a:p>
        </p:txBody>
      </p:sp>
      <p:pic>
        <p:nvPicPr>
          <p:cNvPr id="10242" name="图片 1">
            <a:extLst>
              <a:ext uri="{FF2B5EF4-FFF2-40B4-BE49-F238E27FC236}">
                <a16:creationId xmlns:a16="http://schemas.microsoft.com/office/drawing/2014/main" id="{9B9473AA-E126-44A1-AA56-25884F3B296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7455" y="3429000"/>
            <a:ext cx="2729020" cy="2015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1">
            <a:extLst>
              <a:ext uri="{FF2B5EF4-FFF2-40B4-BE49-F238E27FC236}">
                <a16:creationId xmlns:a16="http://schemas.microsoft.com/office/drawing/2014/main" id="{EC8F1071-9545-4F0A-87D6-D1BEFF8DB17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83078" y="3429000"/>
            <a:ext cx="2729018" cy="2023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50990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28719" y="1227110"/>
            <a:ext cx="8211961" cy="1296637"/>
          </a:xfrm>
          <a:prstGeom prst="rect">
            <a:avLst/>
          </a:prstGeom>
          <a:noFill/>
        </p:spPr>
        <p:txBody>
          <a:bodyPr wrap="square" rtlCol="0">
            <a:spAutoFit/>
          </a:bodyPr>
          <a:lstStyle/>
          <a:p>
            <a:pPr indent="457200" fontAlgn="auto">
              <a:lnSpc>
                <a:spcPct val="150000"/>
              </a:lnSpc>
            </a:pPr>
            <a:r>
              <a:rPr lang="en-US" altLang="zh-CN" b="1" dirty="0"/>
              <a:t>8.4.6  </a:t>
            </a:r>
            <a:r>
              <a:rPr lang="zh-CN" altLang="zh-CN" b="1" dirty="0"/>
              <a:t>替换颜色</a:t>
            </a:r>
          </a:p>
          <a:p>
            <a:pPr indent="457200">
              <a:lnSpc>
                <a:spcPct val="150000"/>
              </a:lnSpc>
            </a:pPr>
            <a:r>
              <a:rPr lang="zh-CN" altLang="zh-CN" dirty="0"/>
              <a:t>“替换颜色”命令可以改变图像中部分颜色的色相、饱和度和明暗度，从而达到改变图像颜色的目的。该命令是针对图像中某个颜色区域进行调整的。</a:t>
            </a:r>
          </a:p>
        </p:txBody>
      </p:sp>
      <p:pic>
        <p:nvPicPr>
          <p:cNvPr id="11266" name="图片 1">
            <a:extLst>
              <a:ext uri="{FF2B5EF4-FFF2-40B4-BE49-F238E27FC236}">
                <a16:creationId xmlns:a16="http://schemas.microsoft.com/office/drawing/2014/main" id="{59821950-1025-4F3E-B1AD-22E64086D77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046" y="2846531"/>
            <a:ext cx="2867689" cy="2141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
            <a:extLst>
              <a:ext uri="{FF2B5EF4-FFF2-40B4-BE49-F238E27FC236}">
                <a16:creationId xmlns:a16="http://schemas.microsoft.com/office/drawing/2014/main" id="{3F3DCC7E-6F79-4FC3-B6FA-4A2E1FE0C72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6265" y="2842166"/>
            <a:ext cx="2867689" cy="2145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8789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13" y="943876"/>
            <a:ext cx="1620957" cy="523220"/>
          </a:xfrm>
          <a:prstGeom prst="rect">
            <a:avLst/>
          </a:prstGeom>
          <a:noFill/>
        </p:spPr>
        <p:txBody>
          <a:bodyPr wrap="none" rtlCol="0">
            <a:spAutoFit/>
          </a:bodyPr>
          <a:lstStyle/>
          <a:p>
            <a:r>
              <a:rPr lang="zh-CN" altLang="zh-CN" sz="2800" b="1" dirty="0"/>
              <a:t>内容概要</a:t>
            </a:r>
            <a:endParaRPr lang="zh-CN" altLang="zh-CN" sz="2800" dirty="0"/>
          </a:p>
        </p:txBody>
      </p:sp>
      <p:sp>
        <p:nvSpPr>
          <p:cNvPr id="11" name="文本框 10">
            <a:extLst>
              <a:ext uri="{FF2B5EF4-FFF2-40B4-BE49-F238E27FC236}">
                <a16:creationId xmlns:a16="http://schemas.microsoft.com/office/drawing/2014/main" id="{99E071AF-C086-4E56-96BE-D255ABC37703}"/>
              </a:ext>
            </a:extLst>
          </p:cNvPr>
          <p:cNvSpPr txBox="1"/>
          <p:nvPr/>
        </p:nvSpPr>
        <p:spPr>
          <a:xfrm>
            <a:off x="2127685" y="1686586"/>
            <a:ext cx="7936615" cy="2958630"/>
          </a:xfrm>
          <a:prstGeom prst="rect">
            <a:avLst/>
          </a:prstGeom>
          <a:noFill/>
        </p:spPr>
        <p:txBody>
          <a:bodyPr wrap="square" rtlCol="0">
            <a:spAutoFit/>
          </a:bodyPr>
          <a:lstStyle/>
          <a:p>
            <a:pPr indent="457200">
              <a:lnSpc>
                <a:spcPct val="150000"/>
              </a:lnSpc>
            </a:pPr>
            <a:r>
              <a:rPr lang="zh-CN" altLang="zh-CN" dirty="0"/>
              <a:t>除了绘制编辑矢量图外，</a:t>
            </a:r>
            <a:r>
              <a:rPr lang="en-US" altLang="zh-CN" dirty="0"/>
              <a:t>CorelDRAW</a:t>
            </a:r>
            <a:r>
              <a:rPr lang="zh-CN" altLang="zh-CN" dirty="0"/>
              <a:t>软件中还提供了一些功能便于用户处理位图图像。通过这些功能，可以对位图的尺寸、色彩等进行调整，还可以转换位图与矢量图，方便操作。</a:t>
            </a:r>
          </a:p>
          <a:p>
            <a:pPr indent="457200">
              <a:lnSpc>
                <a:spcPct val="150000"/>
              </a:lnSpc>
            </a:pPr>
            <a:r>
              <a:rPr lang="zh-CN" altLang="zh-CN" b="1" dirty="0"/>
              <a:t>知识重点</a:t>
            </a:r>
            <a:endParaRPr lang="zh-CN" altLang="zh-CN" dirty="0"/>
          </a:p>
          <a:p>
            <a:pPr marL="285750" lvl="0" indent="457200" fontAlgn="auto">
              <a:lnSpc>
                <a:spcPct val="150000"/>
              </a:lnSpc>
              <a:buFont typeface="Wingdings" panose="05000000000000000000" pitchFamily="2" charset="2"/>
              <a:buChar char="l"/>
            </a:pPr>
            <a:r>
              <a:rPr lang="zh-CN" altLang="zh-CN" dirty="0"/>
              <a:t>位图的导入</a:t>
            </a:r>
          </a:p>
          <a:p>
            <a:pPr marL="285750" lvl="0" indent="457200" fontAlgn="auto">
              <a:lnSpc>
                <a:spcPct val="150000"/>
              </a:lnSpc>
              <a:buFont typeface="Wingdings" panose="05000000000000000000" pitchFamily="2" charset="2"/>
              <a:buChar char="l"/>
            </a:pPr>
            <a:r>
              <a:rPr lang="zh-CN" altLang="zh-CN" dirty="0"/>
              <a:t>位图的编辑</a:t>
            </a:r>
          </a:p>
          <a:p>
            <a:pPr marL="285750" lvl="0" indent="457200" fontAlgn="auto">
              <a:lnSpc>
                <a:spcPct val="150000"/>
              </a:lnSpc>
              <a:buFont typeface="Wingdings" panose="05000000000000000000" pitchFamily="2" charset="2"/>
              <a:buChar char="l"/>
            </a:pPr>
            <a:r>
              <a:rPr lang="zh-CN" altLang="zh-CN" dirty="0"/>
              <a:t>调整位图与位图色彩</a:t>
            </a:r>
          </a:p>
        </p:txBody>
      </p:sp>
    </p:spTree>
    <p:extLst>
      <p:ext uri="{BB962C8B-B14F-4D97-AF65-F5344CB8AC3E}">
        <p14:creationId xmlns:p14="http://schemas.microsoft.com/office/powerpoint/2010/main" val="3234784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90019" y="1213255"/>
            <a:ext cx="8211961" cy="1712135"/>
          </a:xfrm>
          <a:prstGeom prst="rect">
            <a:avLst/>
          </a:prstGeom>
          <a:noFill/>
        </p:spPr>
        <p:txBody>
          <a:bodyPr wrap="square" rtlCol="0">
            <a:spAutoFit/>
          </a:bodyPr>
          <a:lstStyle/>
          <a:p>
            <a:pPr indent="457200" fontAlgn="auto">
              <a:lnSpc>
                <a:spcPct val="150000"/>
              </a:lnSpc>
            </a:pPr>
            <a:r>
              <a:rPr lang="en-US" altLang="zh-CN" b="1" dirty="0"/>
              <a:t>8.4.7  </a:t>
            </a:r>
            <a:r>
              <a:rPr lang="zh-CN" altLang="zh-CN" b="1" dirty="0"/>
              <a:t>取消饱和</a:t>
            </a:r>
          </a:p>
          <a:p>
            <a:pPr indent="457200">
              <a:lnSpc>
                <a:spcPct val="150000"/>
              </a:lnSpc>
            </a:pPr>
            <a:r>
              <a:rPr lang="zh-CN" altLang="zh-CN" dirty="0"/>
              <a:t>“取消饱和”命令可以将彩色的图像变为黑白效果。</a:t>
            </a:r>
          </a:p>
          <a:p>
            <a:pPr indent="457200">
              <a:lnSpc>
                <a:spcPct val="150000"/>
              </a:lnSpc>
            </a:pPr>
            <a:r>
              <a:rPr lang="zh-CN" altLang="zh-CN" dirty="0"/>
              <a:t>选中位图图像，执行“效果”→“调整”→“取消饱和”命令，可以去除颜色的饱和度，将图像转换为相对应的灰度效果。</a:t>
            </a:r>
          </a:p>
        </p:txBody>
      </p:sp>
      <p:pic>
        <p:nvPicPr>
          <p:cNvPr id="12290" name="图片 1">
            <a:extLst>
              <a:ext uri="{FF2B5EF4-FFF2-40B4-BE49-F238E27FC236}">
                <a16:creationId xmlns:a16="http://schemas.microsoft.com/office/drawing/2014/main" id="{66ED327F-1203-4CA2-8979-1926C7049A1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25054" y="3231284"/>
            <a:ext cx="2903478" cy="226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a:extLst>
              <a:ext uri="{FF2B5EF4-FFF2-40B4-BE49-F238E27FC236}">
                <a16:creationId xmlns:a16="http://schemas.microsoft.com/office/drawing/2014/main" id="{2C6D4377-8D0F-441D-8866-4E36E967DA1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41089" y="3231284"/>
            <a:ext cx="2903478" cy="226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28542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90019" y="1213254"/>
            <a:ext cx="8211961" cy="1712135"/>
          </a:xfrm>
          <a:prstGeom prst="rect">
            <a:avLst/>
          </a:prstGeom>
          <a:noFill/>
        </p:spPr>
        <p:txBody>
          <a:bodyPr wrap="square" rtlCol="0">
            <a:spAutoFit/>
          </a:bodyPr>
          <a:lstStyle/>
          <a:p>
            <a:pPr indent="457200" fontAlgn="auto">
              <a:lnSpc>
                <a:spcPct val="150000"/>
              </a:lnSpc>
            </a:pPr>
            <a:r>
              <a:rPr lang="en-US" altLang="zh-CN" b="1" dirty="0"/>
              <a:t>8.4.8  </a:t>
            </a:r>
            <a:r>
              <a:rPr lang="zh-CN" altLang="zh-CN" b="1" dirty="0"/>
              <a:t>通道混合器</a:t>
            </a:r>
          </a:p>
          <a:p>
            <a:pPr indent="457200">
              <a:lnSpc>
                <a:spcPct val="150000"/>
              </a:lnSpc>
            </a:pPr>
            <a:r>
              <a:rPr lang="zh-CN" altLang="zh-CN" dirty="0"/>
              <a:t>在实际应用中，使用“通道混合器”命令，可快速调整图像的色相，赋予图像不同的风格。其作用原理是将图像中某个通道中的颜色与其他通道的颜色进行混合，使图像产生混合叠加的合成效果，从而起到调整图像色彩的作用。</a:t>
            </a:r>
          </a:p>
        </p:txBody>
      </p:sp>
      <p:pic>
        <p:nvPicPr>
          <p:cNvPr id="13314" name="图片 1">
            <a:extLst>
              <a:ext uri="{FF2B5EF4-FFF2-40B4-BE49-F238E27FC236}">
                <a16:creationId xmlns:a16="http://schemas.microsoft.com/office/drawing/2014/main" id="{A425C796-A51E-4F53-B973-48E7D7B72E4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35695" y="3160919"/>
            <a:ext cx="3096349" cy="2311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1">
            <a:extLst>
              <a:ext uri="{FF2B5EF4-FFF2-40B4-BE49-F238E27FC236}">
                <a16:creationId xmlns:a16="http://schemas.microsoft.com/office/drawing/2014/main" id="{DF1AE574-1E00-47D1-A2DC-A2E5FC70CA4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0386" y="3160919"/>
            <a:ext cx="3096349" cy="2311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41823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973734" y="1073671"/>
            <a:ext cx="4244526" cy="523220"/>
          </a:xfrm>
          <a:prstGeom prst="rect">
            <a:avLst/>
          </a:prstGeom>
          <a:noFill/>
        </p:spPr>
        <p:txBody>
          <a:bodyPr wrap="square" rtlCol="0">
            <a:spAutoFit/>
          </a:bodyPr>
          <a:lstStyle/>
          <a:p>
            <a:r>
              <a:rPr lang="zh-CN" altLang="zh-CN" sz="2800" b="1" dirty="0"/>
              <a:t>课堂演练</a:t>
            </a:r>
            <a:r>
              <a:rPr lang="en-US" altLang="zh-CN" sz="2800" b="1" dirty="0"/>
              <a:t>  </a:t>
            </a:r>
            <a:r>
              <a:rPr lang="zh-CN" altLang="zh-CN" sz="2800" b="1" dirty="0"/>
              <a:t>制作花店海报</a:t>
            </a:r>
          </a:p>
        </p:txBody>
      </p:sp>
      <p:sp>
        <p:nvSpPr>
          <p:cNvPr id="2" name="文本框 1">
            <a:extLst>
              <a:ext uri="{FF2B5EF4-FFF2-40B4-BE49-F238E27FC236}">
                <a16:creationId xmlns:a16="http://schemas.microsoft.com/office/drawing/2014/main" id="{150947D3-00A3-473F-BB87-F74E0AD6D94D}"/>
              </a:ext>
            </a:extLst>
          </p:cNvPr>
          <p:cNvSpPr txBox="1"/>
          <p:nvPr/>
        </p:nvSpPr>
        <p:spPr>
          <a:xfrm>
            <a:off x="1964096" y="1799460"/>
            <a:ext cx="8263801" cy="369332"/>
          </a:xfrm>
          <a:prstGeom prst="rect">
            <a:avLst/>
          </a:prstGeom>
          <a:noFill/>
        </p:spPr>
        <p:txBody>
          <a:bodyPr wrap="none" rtlCol="0">
            <a:spAutoFit/>
          </a:bodyPr>
          <a:lstStyle/>
          <a:p>
            <a:r>
              <a:rPr lang="zh-CN" altLang="zh-CN" dirty="0"/>
              <a:t>将利用</a:t>
            </a:r>
            <a:r>
              <a:rPr lang="en-US" altLang="zh-CN" dirty="0"/>
              <a:t>“</a:t>
            </a:r>
            <a:r>
              <a:rPr lang="zh-CN" altLang="zh-CN" dirty="0"/>
              <a:t>转换为位图</a:t>
            </a:r>
            <a:r>
              <a:rPr lang="en-US" altLang="zh-CN" dirty="0"/>
              <a:t>”</a:t>
            </a:r>
            <a:r>
              <a:rPr lang="zh-CN" altLang="zh-CN" dirty="0"/>
              <a:t>命令、</a:t>
            </a:r>
            <a:r>
              <a:rPr lang="en-US" altLang="zh-CN" dirty="0"/>
              <a:t>“</a:t>
            </a:r>
            <a:r>
              <a:rPr lang="zh-CN" altLang="zh-CN" dirty="0"/>
              <a:t>文本工具</a:t>
            </a:r>
            <a:r>
              <a:rPr lang="en-US" altLang="zh-CN" dirty="0"/>
              <a:t>”</a:t>
            </a:r>
            <a:r>
              <a:rPr lang="zh-CN" altLang="zh-CN" dirty="0"/>
              <a:t>、</a:t>
            </a:r>
            <a:r>
              <a:rPr lang="en-US" altLang="zh-CN" dirty="0"/>
              <a:t>“</a:t>
            </a:r>
            <a:r>
              <a:rPr lang="zh-CN" altLang="zh-CN" dirty="0"/>
              <a:t>矩形工具</a:t>
            </a:r>
            <a:r>
              <a:rPr lang="en-US" altLang="zh-CN" dirty="0"/>
              <a:t>”</a:t>
            </a:r>
            <a:r>
              <a:rPr lang="zh-CN" altLang="zh-CN" dirty="0"/>
              <a:t>等来制作花店海报。</a:t>
            </a:r>
          </a:p>
        </p:txBody>
      </p:sp>
      <p:pic>
        <p:nvPicPr>
          <p:cNvPr id="14338" name="图片 1">
            <a:extLst>
              <a:ext uri="{FF2B5EF4-FFF2-40B4-BE49-F238E27FC236}">
                <a16:creationId xmlns:a16="http://schemas.microsoft.com/office/drawing/2014/main" id="{AE0DC60C-4D31-42FE-97DD-668A80FCF1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0969" y="2371362"/>
            <a:ext cx="2250057" cy="3184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52190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723003" y="644890"/>
            <a:ext cx="2745993" cy="857562"/>
          </a:xfrm>
          <a:prstGeom prst="rect">
            <a:avLst/>
          </a:prstGeom>
          <a:noFill/>
        </p:spPr>
        <p:txBody>
          <a:bodyPr wrap="square" rtlCol="0">
            <a:spAutoFit/>
          </a:bodyPr>
          <a:lstStyle/>
          <a:p>
            <a:r>
              <a:rPr lang="zh-CN" altLang="zh-CN" sz="4800" b="1" dirty="0"/>
              <a:t>课后作业</a:t>
            </a:r>
          </a:p>
        </p:txBody>
      </p:sp>
      <p:sp>
        <p:nvSpPr>
          <p:cNvPr id="11" name="文本框 10">
            <a:extLst>
              <a:ext uri="{FF2B5EF4-FFF2-40B4-BE49-F238E27FC236}">
                <a16:creationId xmlns:a16="http://schemas.microsoft.com/office/drawing/2014/main" id="{C0ADE08B-06E6-4304-B5F4-C4373864FDAC}"/>
              </a:ext>
            </a:extLst>
          </p:cNvPr>
          <p:cNvSpPr txBox="1"/>
          <p:nvPr/>
        </p:nvSpPr>
        <p:spPr>
          <a:xfrm>
            <a:off x="1861689" y="1118688"/>
            <a:ext cx="8958709" cy="4620624"/>
          </a:xfrm>
          <a:prstGeom prst="rect">
            <a:avLst/>
          </a:prstGeom>
          <a:noFill/>
        </p:spPr>
        <p:txBody>
          <a:bodyPr wrap="square" rtlCol="0">
            <a:spAutoFit/>
          </a:bodyPr>
          <a:lstStyle/>
          <a:p>
            <a:pPr indent="457200">
              <a:lnSpc>
                <a:spcPct val="150000"/>
              </a:lnSpc>
            </a:pPr>
            <a:r>
              <a:rPr lang="zh-CN" altLang="zh-CN" b="1" dirty="0"/>
              <a:t>一、选择题</a:t>
            </a:r>
          </a:p>
          <a:p>
            <a:pPr indent="457200">
              <a:lnSpc>
                <a:spcPct val="150000"/>
              </a:lnSpc>
            </a:pPr>
            <a:r>
              <a:rPr lang="en-US" altLang="zh-CN" dirty="0"/>
              <a:t>1</a:t>
            </a:r>
            <a:r>
              <a:rPr lang="zh-CN" altLang="zh-CN" dirty="0"/>
              <a:t>．位图图像又称为（ </a:t>
            </a:r>
            <a:r>
              <a:rPr lang="en-US" altLang="zh-CN" dirty="0"/>
              <a:t>B </a:t>
            </a:r>
            <a:r>
              <a:rPr lang="zh-CN" altLang="zh-CN" dirty="0"/>
              <a:t>）。</a:t>
            </a:r>
          </a:p>
          <a:p>
            <a:pPr indent="457200">
              <a:lnSpc>
                <a:spcPct val="150000"/>
              </a:lnSpc>
            </a:pPr>
            <a:r>
              <a:rPr lang="en-US" altLang="zh-CN" dirty="0"/>
              <a:t>A. </a:t>
            </a:r>
            <a:r>
              <a:rPr lang="zh-CN" altLang="zh-CN" dirty="0"/>
              <a:t>矢量图像 </a:t>
            </a:r>
            <a:r>
              <a:rPr lang="en-US" altLang="zh-CN" dirty="0"/>
              <a:t>           B. </a:t>
            </a:r>
            <a:r>
              <a:rPr lang="zh-CN" altLang="zh-CN" dirty="0"/>
              <a:t>点阵图</a:t>
            </a:r>
            <a:r>
              <a:rPr lang="en-US" altLang="zh-CN" dirty="0"/>
              <a:t>     C. </a:t>
            </a:r>
            <a:r>
              <a:rPr lang="zh-CN" altLang="zh-CN" dirty="0"/>
              <a:t>向量图像 </a:t>
            </a:r>
            <a:r>
              <a:rPr lang="en-US" altLang="zh-CN" dirty="0"/>
              <a:t>           D. </a:t>
            </a:r>
            <a:r>
              <a:rPr lang="zh-CN" altLang="zh-CN" dirty="0"/>
              <a:t>灰度</a:t>
            </a:r>
          </a:p>
          <a:p>
            <a:pPr indent="457200">
              <a:lnSpc>
                <a:spcPct val="150000"/>
              </a:lnSpc>
            </a:pPr>
            <a:r>
              <a:rPr lang="en-US" altLang="zh-CN" dirty="0"/>
              <a:t>2</a:t>
            </a:r>
            <a:r>
              <a:rPr lang="zh-CN" altLang="zh-CN" dirty="0"/>
              <a:t>．下面不属于轮廓描摹的是（ </a:t>
            </a:r>
            <a:r>
              <a:rPr lang="en-US" altLang="zh-CN" dirty="0"/>
              <a:t>A </a:t>
            </a:r>
            <a:r>
              <a:rPr lang="zh-CN" altLang="zh-CN" dirty="0"/>
              <a:t>）。</a:t>
            </a:r>
          </a:p>
          <a:p>
            <a:pPr indent="457200">
              <a:lnSpc>
                <a:spcPct val="150000"/>
              </a:lnSpc>
            </a:pPr>
            <a:r>
              <a:rPr lang="en-US" altLang="zh-CN" dirty="0"/>
              <a:t>A. </a:t>
            </a:r>
            <a:r>
              <a:rPr lang="zh-CN" altLang="zh-CN" dirty="0"/>
              <a:t>线条画 </a:t>
            </a:r>
            <a:r>
              <a:rPr lang="en-US" altLang="zh-CN" dirty="0"/>
              <a:t>              B. </a:t>
            </a:r>
            <a:r>
              <a:rPr lang="zh-CN" altLang="zh-CN" dirty="0"/>
              <a:t>徽标</a:t>
            </a:r>
            <a:r>
              <a:rPr lang="en-US" altLang="zh-CN" dirty="0"/>
              <a:t>      C. </a:t>
            </a:r>
            <a:r>
              <a:rPr lang="zh-CN" altLang="zh-CN" dirty="0"/>
              <a:t>剪贴画 </a:t>
            </a:r>
            <a:r>
              <a:rPr lang="en-US" altLang="zh-CN" dirty="0"/>
              <a:t>              D. </a:t>
            </a:r>
            <a:r>
              <a:rPr lang="zh-CN" altLang="zh-CN" dirty="0"/>
              <a:t>高质量图像</a:t>
            </a:r>
          </a:p>
          <a:p>
            <a:pPr indent="457200">
              <a:lnSpc>
                <a:spcPct val="150000"/>
              </a:lnSpc>
            </a:pPr>
            <a:r>
              <a:rPr lang="en-US" altLang="zh-CN" dirty="0"/>
              <a:t>3</a:t>
            </a:r>
            <a:r>
              <a:rPr lang="zh-CN" altLang="zh-CN" dirty="0"/>
              <a:t>．在</a:t>
            </a:r>
            <a:r>
              <a:rPr lang="en-US" altLang="zh-CN" dirty="0"/>
              <a:t>CorelDRAW</a:t>
            </a:r>
            <a:r>
              <a:rPr lang="zh-CN" altLang="zh-CN" dirty="0"/>
              <a:t>中，下列介绍</a:t>
            </a:r>
            <a:r>
              <a:rPr lang="en-US" altLang="zh-CN" dirty="0"/>
              <a:t>“</a:t>
            </a:r>
            <a:r>
              <a:rPr lang="zh-CN" altLang="zh-CN" dirty="0"/>
              <a:t>转换为位图</a:t>
            </a:r>
            <a:r>
              <a:rPr lang="en-US" altLang="zh-CN" dirty="0"/>
              <a:t>”</a:t>
            </a:r>
            <a:r>
              <a:rPr lang="zh-CN" altLang="zh-CN" dirty="0"/>
              <a:t>命令说法正确的是（ </a:t>
            </a:r>
            <a:r>
              <a:rPr lang="en-US" altLang="zh-CN" dirty="0"/>
              <a:t>D </a:t>
            </a:r>
            <a:r>
              <a:rPr lang="zh-CN" altLang="zh-CN" dirty="0"/>
              <a:t>）。</a:t>
            </a:r>
          </a:p>
          <a:p>
            <a:pPr indent="457200">
              <a:lnSpc>
                <a:spcPct val="150000"/>
              </a:lnSpc>
            </a:pPr>
            <a:r>
              <a:rPr lang="en-US" altLang="zh-CN" dirty="0"/>
              <a:t>A. </a:t>
            </a:r>
            <a:r>
              <a:rPr lang="zh-CN" altLang="zh-CN" dirty="0"/>
              <a:t>将矢量图形转换为位图图像</a:t>
            </a:r>
            <a:r>
              <a:rPr lang="en-US" altLang="zh-CN" dirty="0"/>
              <a:t>             B. </a:t>
            </a:r>
            <a:r>
              <a:rPr lang="zh-CN" altLang="zh-CN" dirty="0"/>
              <a:t>将文本对象转换为位图图像</a:t>
            </a:r>
          </a:p>
          <a:p>
            <a:pPr indent="457200">
              <a:lnSpc>
                <a:spcPct val="150000"/>
              </a:lnSpc>
            </a:pPr>
            <a:r>
              <a:rPr lang="en-US" altLang="zh-CN" dirty="0"/>
              <a:t>C. </a:t>
            </a:r>
            <a:r>
              <a:rPr lang="zh-CN" altLang="zh-CN" dirty="0"/>
              <a:t>将段落文本对象转换为位图图像</a:t>
            </a:r>
            <a:r>
              <a:rPr lang="en-US" altLang="zh-CN" dirty="0"/>
              <a:t>     D. </a:t>
            </a:r>
            <a:r>
              <a:rPr lang="zh-CN" altLang="zh-CN" dirty="0"/>
              <a:t>任何类型的对象都可以转换为位图图像</a:t>
            </a:r>
          </a:p>
          <a:p>
            <a:pPr indent="457200">
              <a:lnSpc>
                <a:spcPct val="150000"/>
              </a:lnSpc>
            </a:pPr>
            <a:r>
              <a:rPr lang="en-US" altLang="zh-CN" dirty="0"/>
              <a:t>4</a:t>
            </a:r>
            <a:r>
              <a:rPr lang="zh-CN" altLang="zh-CN" dirty="0"/>
              <a:t>．位图的最小单位是（ </a:t>
            </a:r>
            <a:r>
              <a:rPr lang="en-US" altLang="zh-CN" dirty="0"/>
              <a:t>A </a:t>
            </a:r>
            <a:r>
              <a:rPr lang="zh-CN" altLang="zh-CN" dirty="0"/>
              <a:t>）。</a:t>
            </a:r>
          </a:p>
          <a:p>
            <a:pPr indent="457200">
              <a:lnSpc>
                <a:spcPct val="150000"/>
              </a:lnSpc>
            </a:pPr>
            <a:r>
              <a:rPr lang="en-US" altLang="zh-CN" dirty="0"/>
              <a:t>A. </a:t>
            </a:r>
            <a:r>
              <a:rPr lang="zh-CN" altLang="zh-CN" dirty="0"/>
              <a:t>像素 </a:t>
            </a:r>
            <a:r>
              <a:rPr lang="en-US" altLang="zh-CN" dirty="0"/>
              <a:t>            B. </a:t>
            </a:r>
            <a:r>
              <a:rPr lang="zh-CN" altLang="zh-CN" dirty="0"/>
              <a:t>毫米</a:t>
            </a:r>
          </a:p>
          <a:p>
            <a:pPr indent="457200">
              <a:lnSpc>
                <a:spcPct val="150000"/>
              </a:lnSpc>
            </a:pPr>
            <a:r>
              <a:rPr lang="en-US" altLang="zh-CN" dirty="0"/>
              <a:t>C. </a:t>
            </a:r>
            <a:r>
              <a:rPr lang="zh-CN" altLang="zh-CN" dirty="0"/>
              <a:t>厘米 </a:t>
            </a:r>
            <a:r>
              <a:rPr lang="en-US" altLang="zh-CN" dirty="0"/>
              <a:t>            D. </a:t>
            </a:r>
            <a:r>
              <a:rPr lang="zh-CN" altLang="zh-CN" dirty="0"/>
              <a:t>帧 </a:t>
            </a:r>
          </a:p>
        </p:txBody>
      </p:sp>
    </p:spTree>
    <p:extLst>
      <p:ext uri="{BB962C8B-B14F-4D97-AF65-F5344CB8AC3E}">
        <p14:creationId xmlns:p14="http://schemas.microsoft.com/office/powerpoint/2010/main" val="27750625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46242" y="1320069"/>
            <a:ext cx="7899515" cy="2958630"/>
          </a:xfrm>
          <a:prstGeom prst="rect">
            <a:avLst/>
          </a:prstGeom>
          <a:noFill/>
        </p:spPr>
        <p:txBody>
          <a:bodyPr wrap="square" rtlCol="0">
            <a:spAutoFit/>
          </a:bodyPr>
          <a:lstStyle/>
          <a:p>
            <a:pPr indent="457200">
              <a:lnSpc>
                <a:spcPct val="150000"/>
              </a:lnSpc>
            </a:pPr>
            <a:r>
              <a:rPr lang="zh-CN" altLang="zh-CN" b="1" dirty="0"/>
              <a:t>二、填空题</a:t>
            </a:r>
          </a:p>
          <a:p>
            <a:pPr indent="457200">
              <a:lnSpc>
                <a:spcPct val="150000"/>
              </a:lnSpc>
            </a:pPr>
            <a:r>
              <a:rPr lang="en-US" altLang="zh-CN" dirty="0"/>
              <a:t>1</a:t>
            </a:r>
            <a:r>
              <a:rPr lang="zh-CN" altLang="zh-CN" dirty="0"/>
              <a:t>．</a:t>
            </a:r>
            <a:r>
              <a:rPr lang="zh-CN" altLang="zh-CN" u="sng" dirty="0"/>
              <a:t>  </a:t>
            </a:r>
            <a:r>
              <a:rPr lang="zh-CN" altLang="zh-CN" u="sng" dirty="0">
                <a:solidFill>
                  <a:srgbClr val="FF0000"/>
                </a:solidFill>
              </a:rPr>
              <a:t>图像调整实验室</a:t>
            </a:r>
            <a:r>
              <a:rPr lang="en-US" altLang="zh-CN" u="sng" dirty="0">
                <a:solidFill>
                  <a:srgbClr val="FF0000"/>
                </a:solidFill>
              </a:rPr>
              <a:t>  </a:t>
            </a:r>
            <a:r>
              <a:rPr lang="zh-CN" altLang="zh-CN" dirty="0"/>
              <a:t>可以方便的对图像进行色相、饱和度、亮度、对比度等的调整。</a:t>
            </a:r>
          </a:p>
          <a:p>
            <a:pPr indent="457200">
              <a:lnSpc>
                <a:spcPct val="150000"/>
              </a:lnSpc>
            </a:pPr>
            <a:r>
              <a:rPr lang="en-US" altLang="zh-CN" dirty="0"/>
              <a:t>2</a:t>
            </a:r>
            <a:r>
              <a:rPr lang="zh-CN" altLang="zh-CN" dirty="0"/>
              <a:t>．</a:t>
            </a:r>
            <a:r>
              <a:rPr lang="zh-CN" altLang="zh-CN" u="sng" dirty="0"/>
              <a:t>  </a:t>
            </a:r>
            <a:r>
              <a:rPr lang="zh-CN" altLang="zh-CN" u="sng" dirty="0">
                <a:solidFill>
                  <a:srgbClr val="FF0000"/>
                </a:solidFill>
              </a:rPr>
              <a:t>调合曲线  </a:t>
            </a:r>
            <a:r>
              <a:rPr lang="zh-CN" altLang="zh-CN" dirty="0"/>
              <a:t>可以控制单个像素值精确的调整图像中的阴影、中间值和高光的颜色，从而快速调整图像的明暗关系。</a:t>
            </a:r>
          </a:p>
          <a:p>
            <a:pPr indent="457200">
              <a:lnSpc>
                <a:spcPct val="150000"/>
              </a:lnSpc>
            </a:pPr>
            <a:r>
              <a:rPr lang="en-US" altLang="zh-CN" dirty="0"/>
              <a:t>3</a:t>
            </a:r>
            <a:r>
              <a:rPr lang="zh-CN" altLang="zh-CN" dirty="0"/>
              <a:t>．中心线描摹包括</a:t>
            </a:r>
            <a:r>
              <a:rPr lang="en-US" altLang="zh-CN" u="sng" dirty="0"/>
              <a:t>  </a:t>
            </a:r>
            <a:r>
              <a:rPr lang="zh-CN" altLang="zh-CN" u="sng" dirty="0">
                <a:solidFill>
                  <a:srgbClr val="FF0000"/>
                </a:solidFill>
              </a:rPr>
              <a:t>技术图解  </a:t>
            </a:r>
            <a:r>
              <a:rPr lang="zh-CN" altLang="zh-CN" dirty="0"/>
              <a:t>和</a:t>
            </a:r>
            <a:r>
              <a:rPr lang="zh-CN" altLang="zh-CN" u="sng" dirty="0"/>
              <a:t>  </a:t>
            </a:r>
            <a:r>
              <a:rPr lang="zh-CN" altLang="zh-CN" u="sng" dirty="0">
                <a:solidFill>
                  <a:srgbClr val="FF0000"/>
                </a:solidFill>
              </a:rPr>
              <a:t>线条画</a:t>
            </a:r>
            <a:r>
              <a:rPr lang="zh-CN" altLang="zh-CN" u="sng" dirty="0"/>
              <a:t>  </a:t>
            </a:r>
            <a:r>
              <a:rPr lang="zh-CN" altLang="zh-CN" dirty="0"/>
              <a:t>两种。</a:t>
            </a:r>
          </a:p>
          <a:p>
            <a:pPr indent="457200">
              <a:lnSpc>
                <a:spcPct val="150000"/>
              </a:lnSpc>
            </a:pPr>
            <a:r>
              <a:rPr lang="en-US" altLang="zh-CN" dirty="0"/>
              <a:t>4</a:t>
            </a:r>
            <a:r>
              <a:rPr lang="zh-CN" altLang="zh-CN" dirty="0"/>
              <a:t>．“矫正图像”命令综合了</a:t>
            </a:r>
            <a:r>
              <a:rPr lang="en-US" altLang="zh-CN" u="sng" dirty="0"/>
              <a:t>  </a:t>
            </a:r>
            <a:r>
              <a:rPr lang="zh-CN" altLang="zh-CN" u="sng" dirty="0">
                <a:solidFill>
                  <a:srgbClr val="FF0000"/>
                </a:solidFill>
              </a:rPr>
              <a:t>旋转</a:t>
            </a:r>
            <a:r>
              <a:rPr lang="zh-CN" altLang="zh-CN" u="sng" dirty="0"/>
              <a:t>  </a:t>
            </a:r>
            <a:r>
              <a:rPr lang="zh-CN" altLang="zh-CN" dirty="0"/>
              <a:t>和</a:t>
            </a:r>
            <a:r>
              <a:rPr lang="en-US" altLang="zh-CN" u="sng" dirty="0"/>
              <a:t>  </a:t>
            </a:r>
            <a:r>
              <a:rPr lang="zh-CN" altLang="zh-CN" u="sng" dirty="0">
                <a:solidFill>
                  <a:srgbClr val="FF0000"/>
                </a:solidFill>
              </a:rPr>
              <a:t>裁剪</a:t>
            </a:r>
            <a:r>
              <a:rPr lang="zh-CN" altLang="zh-CN" u="sng" dirty="0"/>
              <a:t>  </a:t>
            </a:r>
            <a:r>
              <a:rPr lang="zh-CN" altLang="zh-CN" dirty="0"/>
              <a:t>两个功能，</a:t>
            </a:r>
          </a:p>
        </p:txBody>
      </p:sp>
    </p:spTree>
    <p:extLst>
      <p:ext uri="{BB962C8B-B14F-4D97-AF65-F5344CB8AC3E}">
        <p14:creationId xmlns:p14="http://schemas.microsoft.com/office/powerpoint/2010/main" val="19456320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340624" y="1073671"/>
            <a:ext cx="4250432" cy="1296637"/>
          </a:xfrm>
          <a:prstGeom prst="rect">
            <a:avLst/>
          </a:prstGeom>
          <a:noFill/>
        </p:spPr>
        <p:txBody>
          <a:bodyPr wrap="square" rtlCol="0">
            <a:spAutoFit/>
          </a:bodyPr>
          <a:lstStyle/>
          <a:p>
            <a:pPr indent="457200" fontAlgn="auto">
              <a:lnSpc>
                <a:spcPct val="150000"/>
              </a:lnSpc>
            </a:pPr>
            <a:r>
              <a:rPr lang="zh-CN" altLang="zh-CN" b="1" dirty="0"/>
              <a:t>三、上机题</a:t>
            </a:r>
            <a:endParaRPr lang="zh-CN" altLang="zh-CN" sz="2400" b="1" dirty="0"/>
          </a:p>
          <a:p>
            <a:pPr marL="342900" indent="457200">
              <a:lnSpc>
                <a:spcPct val="150000"/>
              </a:lnSpc>
              <a:buAutoNum type="arabicPeriod"/>
            </a:pPr>
            <a:r>
              <a:rPr lang="zh-CN" altLang="zh-CN" dirty="0"/>
              <a:t>设计音乐大赛标志。</a:t>
            </a:r>
            <a:endParaRPr lang="en-US" altLang="zh-CN" dirty="0"/>
          </a:p>
          <a:p>
            <a:pPr marL="342900" indent="457200">
              <a:lnSpc>
                <a:spcPct val="150000"/>
              </a:lnSpc>
              <a:buFontTx/>
              <a:buAutoNum type="arabicPeriod"/>
            </a:pPr>
            <a:r>
              <a:rPr lang="zh-CN" altLang="zh-CN" dirty="0"/>
              <a:t>制作地产广告。</a:t>
            </a:r>
          </a:p>
        </p:txBody>
      </p:sp>
      <p:pic>
        <p:nvPicPr>
          <p:cNvPr id="15362" name="图片 1">
            <a:extLst>
              <a:ext uri="{FF2B5EF4-FFF2-40B4-BE49-F238E27FC236}">
                <a16:creationId xmlns:a16="http://schemas.microsoft.com/office/drawing/2014/main" id="{078C5CD2-C603-4120-BC92-290154E6ED9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0406" y="2760229"/>
            <a:ext cx="2320153" cy="2310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1">
            <a:extLst>
              <a:ext uri="{FF2B5EF4-FFF2-40B4-BE49-F238E27FC236}">
                <a16:creationId xmlns:a16="http://schemas.microsoft.com/office/drawing/2014/main" id="{47EE9700-148C-4164-A690-B25DF3F7BD1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9950" y="3259858"/>
            <a:ext cx="3700463"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6672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564548" y="1277177"/>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713848" y="140650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593720" y="2318738"/>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588560" y="3371196"/>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753421" y="245007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698325" y="351777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600267" y="1258951"/>
            <a:ext cx="1467068" cy="400110"/>
          </a:xfrm>
          <a:prstGeom prst="rect">
            <a:avLst/>
          </a:prstGeom>
          <a:noFill/>
        </p:spPr>
        <p:txBody>
          <a:bodyPr wrap="none" rtlCol="0">
            <a:spAutoFit/>
          </a:bodyPr>
          <a:lstStyle/>
          <a:p>
            <a:r>
              <a:rPr lang="zh-CN" altLang="zh-CN" sz="2000" b="1" dirty="0"/>
              <a:t>位图的导入</a:t>
            </a:r>
            <a:endParaRPr lang="zh-CN" altLang="zh-CN" sz="3200" b="1" dirty="0"/>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600268" y="2308671"/>
            <a:ext cx="1693662" cy="400110"/>
          </a:xfrm>
          <a:prstGeom prst="rect">
            <a:avLst/>
          </a:prstGeom>
          <a:noFill/>
        </p:spPr>
        <p:txBody>
          <a:bodyPr wrap="square" rtlCol="0">
            <a:spAutoFit/>
          </a:bodyPr>
          <a:lstStyle/>
          <a:p>
            <a:r>
              <a:rPr lang="zh-CN" altLang="zh-CN" sz="2000" b="1" dirty="0"/>
              <a:t>位图的编辑</a:t>
            </a:r>
            <a:endParaRPr lang="zh-CN" altLang="zh-CN" sz="2800" b="1" dirty="0"/>
          </a:p>
        </p:txBody>
      </p:sp>
      <p:sp>
        <p:nvSpPr>
          <p:cNvPr id="12" name="文本框 11">
            <a:hlinkClick r:id="rId4" action="ppaction://hlinksldjump"/>
            <a:extLst>
              <a:ext uri="{FF2B5EF4-FFF2-40B4-BE49-F238E27FC236}">
                <a16:creationId xmlns:a16="http://schemas.microsoft.com/office/drawing/2014/main" id="{434003EC-243D-457F-A944-3C9706F6BB77}"/>
              </a:ext>
            </a:extLst>
          </p:cNvPr>
          <p:cNvSpPr txBox="1"/>
          <p:nvPr/>
        </p:nvSpPr>
        <p:spPr>
          <a:xfrm>
            <a:off x="8629647" y="3352305"/>
            <a:ext cx="2213775" cy="400110"/>
          </a:xfrm>
          <a:prstGeom prst="rect">
            <a:avLst/>
          </a:prstGeom>
          <a:noFill/>
        </p:spPr>
        <p:txBody>
          <a:bodyPr wrap="square" rtlCol="0">
            <a:spAutoFit/>
          </a:bodyPr>
          <a:lstStyle/>
          <a:p>
            <a:r>
              <a:rPr lang="zh-CN" altLang="zh-CN" sz="2000" b="1" dirty="0"/>
              <a:t>快速调整位图</a:t>
            </a:r>
            <a:endParaRPr lang="zh-CN" altLang="zh-CN" sz="3200" b="1" dirty="0"/>
          </a:p>
        </p:txBody>
      </p:sp>
      <p:sp>
        <p:nvSpPr>
          <p:cNvPr id="14" name="文本框 13">
            <a:extLst>
              <a:ext uri="{FF2B5EF4-FFF2-40B4-BE49-F238E27FC236}">
                <a16:creationId xmlns:a16="http://schemas.microsoft.com/office/drawing/2014/main" id="{0CEC9EEE-5136-4649-B568-D003BCA3E0FD}"/>
              </a:ext>
            </a:extLst>
          </p:cNvPr>
          <p:cNvSpPr txBox="1"/>
          <p:nvPr/>
        </p:nvSpPr>
        <p:spPr>
          <a:xfrm>
            <a:off x="7597368" y="4387320"/>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738039" y="4518762"/>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rId5" action="ppaction://hlinksldjump"/>
            <a:extLst>
              <a:ext uri="{FF2B5EF4-FFF2-40B4-BE49-F238E27FC236}">
                <a16:creationId xmlns:a16="http://schemas.microsoft.com/office/drawing/2014/main" id="{DF341E03-D69B-46BC-B87C-62A481BAD830}"/>
              </a:ext>
            </a:extLst>
          </p:cNvPr>
          <p:cNvSpPr txBox="1"/>
          <p:nvPr/>
        </p:nvSpPr>
        <p:spPr>
          <a:xfrm>
            <a:off x="8669220" y="4318707"/>
            <a:ext cx="2000309" cy="400110"/>
          </a:xfrm>
          <a:prstGeom prst="rect">
            <a:avLst/>
          </a:prstGeom>
          <a:noFill/>
        </p:spPr>
        <p:txBody>
          <a:bodyPr wrap="square" rtlCol="0">
            <a:spAutoFit/>
          </a:bodyPr>
          <a:lstStyle/>
          <a:p>
            <a:r>
              <a:rPr lang="zh-CN" altLang="zh-CN" sz="2000" b="1" dirty="0"/>
              <a:t>位图的色彩调整</a:t>
            </a:r>
            <a:endParaRPr lang="zh-CN" altLang="zh-CN" sz="3600" b="1"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182771" y="3972975"/>
            <a:ext cx="3262432" cy="830997"/>
          </a:xfrm>
          <a:prstGeom prst="rect">
            <a:avLst/>
          </a:prstGeom>
        </p:spPr>
        <p:txBody>
          <a:bodyPr wrap="none">
            <a:spAutoFit/>
          </a:bodyPr>
          <a:lstStyle/>
          <a:p>
            <a:r>
              <a:rPr lang="zh-CN" altLang="zh-CN" sz="4800" b="1" dirty="0"/>
              <a:t>位图的导入</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74084" y="618548"/>
            <a:ext cx="7843832" cy="2949148"/>
          </a:xfrm>
          <a:prstGeom prst="rect">
            <a:avLst/>
          </a:prstGeom>
          <a:noFill/>
        </p:spPr>
        <p:txBody>
          <a:bodyPr wrap="square" rtlCol="0">
            <a:spAutoFit/>
          </a:bodyPr>
          <a:lstStyle/>
          <a:p>
            <a:pPr indent="457200">
              <a:lnSpc>
                <a:spcPct val="150000"/>
              </a:lnSpc>
            </a:pPr>
            <a:r>
              <a:rPr lang="zh-CN" altLang="zh-CN" dirty="0"/>
              <a:t>位图是平面设计中非常重要的一部分，作为专业矢量绘图软件，</a:t>
            </a:r>
            <a:r>
              <a:rPr lang="en-US" altLang="zh-CN" dirty="0"/>
              <a:t>CorelDRAW</a:t>
            </a:r>
            <a:r>
              <a:rPr lang="zh-CN" altLang="zh-CN" dirty="0"/>
              <a:t>软件可以将矢量图和位图有机结合，方便用户的操作。</a:t>
            </a:r>
          </a:p>
          <a:p>
            <a:pPr indent="457200" fontAlgn="auto">
              <a:lnSpc>
                <a:spcPct val="150000"/>
              </a:lnSpc>
            </a:pPr>
            <a:r>
              <a:rPr lang="en-US" altLang="zh-CN" b="1" dirty="0"/>
              <a:t>8.1.1  </a:t>
            </a:r>
            <a:r>
              <a:rPr lang="zh-CN" altLang="zh-CN" b="1" dirty="0"/>
              <a:t>导入位图</a:t>
            </a:r>
          </a:p>
          <a:p>
            <a:pPr indent="457200">
              <a:lnSpc>
                <a:spcPct val="150000"/>
              </a:lnSpc>
            </a:pPr>
            <a:r>
              <a:rPr lang="zh-CN" altLang="zh-CN" dirty="0"/>
              <a:t>导入位图图像有三种方法，分别是执行</a:t>
            </a:r>
            <a:r>
              <a:rPr lang="en-US" altLang="zh-CN" dirty="0"/>
              <a:t>“</a:t>
            </a:r>
            <a:r>
              <a:rPr lang="zh-CN" altLang="zh-CN" dirty="0"/>
              <a:t>文件</a:t>
            </a:r>
            <a:r>
              <a:rPr lang="en-US" altLang="zh-CN" dirty="0"/>
              <a:t>”</a:t>
            </a:r>
            <a:r>
              <a:rPr lang="zh-CN" altLang="zh-CN" dirty="0"/>
              <a:t>→</a:t>
            </a:r>
            <a:r>
              <a:rPr lang="en-US" altLang="zh-CN" dirty="0"/>
              <a:t>“</a:t>
            </a:r>
            <a:r>
              <a:rPr lang="zh-CN" altLang="zh-CN" dirty="0"/>
              <a:t>导入</a:t>
            </a:r>
            <a:r>
              <a:rPr lang="en-US" altLang="zh-CN" dirty="0"/>
              <a:t>”</a:t>
            </a:r>
            <a:r>
              <a:rPr lang="zh-CN" altLang="zh-CN" dirty="0"/>
              <a:t>命令导入，使用</a:t>
            </a:r>
            <a:r>
              <a:rPr lang="en-US" altLang="zh-CN" dirty="0" err="1"/>
              <a:t>Ctrl+I</a:t>
            </a:r>
            <a:r>
              <a:rPr lang="zh-CN" altLang="zh-CN" dirty="0"/>
              <a:t>快捷键导入和使用标准工具栏中的“导入”按钮导入。通过这三种方法打开</a:t>
            </a:r>
            <a:r>
              <a:rPr lang="en-US" altLang="zh-CN" dirty="0"/>
              <a:t>“</a:t>
            </a:r>
            <a:r>
              <a:rPr lang="zh-CN" altLang="zh-CN" dirty="0"/>
              <a:t>导入</a:t>
            </a:r>
            <a:r>
              <a:rPr lang="en-US" altLang="zh-CN" dirty="0"/>
              <a:t>”</a:t>
            </a:r>
            <a:r>
              <a:rPr lang="zh-CN" altLang="zh-CN" dirty="0"/>
              <a:t>对话框，选中需要导入的位图图像，在页面中单击或拖拽即可导入位图图像。</a:t>
            </a:r>
          </a:p>
        </p:txBody>
      </p:sp>
      <p:pic>
        <p:nvPicPr>
          <p:cNvPr id="2" name="图片 1">
            <a:extLst>
              <a:ext uri="{FF2B5EF4-FFF2-40B4-BE49-F238E27FC236}">
                <a16:creationId xmlns:a16="http://schemas.microsoft.com/office/drawing/2014/main" id="{078D4A3E-3E60-4122-AF7C-62C0CBCE11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0713" y="3567696"/>
            <a:ext cx="2695287" cy="2183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a:extLst>
              <a:ext uri="{FF2B5EF4-FFF2-40B4-BE49-F238E27FC236}">
                <a16:creationId xmlns:a16="http://schemas.microsoft.com/office/drawing/2014/main" id="{EB28BBD1-0A38-401B-A9F8-725B13771D3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98465" y="3567696"/>
            <a:ext cx="2695286" cy="2123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85350" y="811473"/>
            <a:ext cx="7621299" cy="2127634"/>
          </a:xfrm>
          <a:prstGeom prst="rect">
            <a:avLst/>
          </a:prstGeom>
          <a:noFill/>
        </p:spPr>
        <p:txBody>
          <a:bodyPr wrap="square" rtlCol="0">
            <a:spAutoFit/>
          </a:bodyPr>
          <a:lstStyle/>
          <a:p>
            <a:pPr indent="457200" fontAlgn="auto">
              <a:lnSpc>
                <a:spcPct val="150000"/>
              </a:lnSpc>
            </a:pPr>
            <a:r>
              <a:rPr lang="en-US" altLang="zh-CN" b="1" dirty="0"/>
              <a:t>8.1.2  </a:t>
            </a:r>
            <a:r>
              <a:rPr lang="zh-CN" altLang="zh-CN" b="1" dirty="0"/>
              <a:t>调整位图大小</a:t>
            </a:r>
          </a:p>
          <a:p>
            <a:pPr indent="457200">
              <a:lnSpc>
                <a:spcPct val="150000"/>
              </a:lnSpc>
            </a:pPr>
            <a:r>
              <a:rPr lang="zh-CN" altLang="zh-CN" dirty="0"/>
              <a:t>可以通过两种方式调整位图大小。一是选择</a:t>
            </a:r>
            <a:r>
              <a:rPr lang="en-US" altLang="zh-CN" dirty="0"/>
              <a:t>“</a:t>
            </a:r>
            <a:r>
              <a:rPr lang="zh-CN" altLang="zh-CN" dirty="0"/>
              <a:t>选择工具</a:t>
            </a:r>
            <a:r>
              <a:rPr lang="en-US" altLang="zh-CN" dirty="0"/>
              <a:t>”</a:t>
            </a:r>
            <a:r>
              <a:rPr lang="zh-CN" altLang="zh-CN" dirty="0"/>
              <a:t>，选中位图后将鼠标指针放置在图像周围的黑色控制点上，单击并拖动图像即可调整位图的大小。另一种方法是选中位图，在“选择工具”属性栏中设置位图对象的宽度和高度，按下</a:t>
            </a:r>
            <a:r>
              <a:rPr lang="en-US" altLang="zh-CN" dirty="0"/>
              <a:t>Enter</a:t>
            </a:r>
            <a:r>
              <a:rPr lang="zh-CN" altLang="zh-CN" dirty="0"/>
              <a:t>键应用调整即可改变位图大小。</a:t>
            </a:r>
          </a:p>
        </p:txBody>
      </p:sp>
      <p:pic>
        <p:nvPicPr>
          <p:cNvPr id="2" name="图片 1">
            <a:extLst>
              <a:ext uri="{FF2B5EF4-FFF2-40B4-BE49-F238E27FC236}">
                <a16:creationId xmlns:a16="http://schemas.microsoft.com/office/drawing/2014/main" id="{8F4FC377-383E-46F2-A157-1ABCF87EB29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21303" y="3076614"/>
            <a:ext cx="3385145" cy="255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
            <a:extLst>
              <a:ext uri="{FF2B5EF4-FFF2-40B4-BE49-F238E27FC236}">
                <a16:creationId xmlns:a16="http://schemas.microsoft.com/office/drawing/2014/main" id="{E58176C5-79B3-44D9-B06A-E5DCD579D95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1504" y="3076614"/>
            <a:ext cx="3385145" cy="255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303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014580" y="3972975"/>
            <a:ext cx="3262432" cy="830997"/>
          </a:xfrm>
          <a:prstGeom prst="rect">
            <a:avLst/>
          </a:prstGeom>
        </p:spPr>
        <p:txBody>
          <a:bodyPr wrap="none">
            <a:spAutoFit/>
          </a:bodyPr>
          <a:lstStyle/>
          <a:p>
            <a:r>
              <a:rPr lang="zh-CN" altLang="zh-CN" sz="4800" b="1" dirty="0"/>
              <a:t>位图的编辑</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660507" y="1073671"/>
            <a:ext cx="8870986" cy="2127634"/>
          </a:xfrm>
          <a:prstGeom prst="rect">
            <a:avLst/>
          </a:prstGeom>
          <a:noFill/>
        </p:spPr>
        <p:txBody>
          <a:bodyPr wrap="square" rtlCol="0">
            <a:spAutoFit/>
          </a:bodyPr>
          <a:lstStyle/>
          <a:p>
            <a:pPr indent="457200">
              <a:lnSpc>
                <a:spcPct val="150000"/>
              </a:lnSpc>
            </a:pPr>
            <a:r>
              <a:rPr lang="zh-CN" altLang="zh-CN" dirty="0"/>
              <a:t>将位图导入到</a:t>
            </a:r>
            <a:r>
              <a:rPr lang="en-US" altLang="zh-CN" dirty="0"/>
              <a:t>CorelDRAW</a:t>
            </a:r>
            <a:r>
              <a:rPr lang="zh-CN" altLang="zh-CN" dirty="0"/>
              <a:t>软件中后，可以对位图进行编辑，更加灵活的调整位图。</a:t>
            </a:r>
          </a:p>
          <a:p>
            <a:pPr indent="457200" fontAlgn="auto">
              <a:lnSpc>
                <a:spcPct val="150000"/>
              </a:lnSpc>
            </a:pPr>
            <a:r>
              <a:rPr lang="en-US" altLang="zh-CN" b="1" dirty="0"/>
              <a:t>8.2.1  </a:t>
            </a:r>
            <a:r>
              <a:rPr lang="zh-CN" altLang="zh-CN" b="1" dirty="0"/>
              <a:t>裁剪位图</a:t>
            </a:r>
          </a:p>
          <a:p>
            <a:pPr indent="457200">
              <a:lnSpc>
                <a:spcPct val="150000"/>
              </a:lnSpc>
            </a:pPr>
            <a:r>
              <a:rPr lang="zh-CN" altLang="zh-CN" dirty="0"/>
              <a:t>有两种方法可以快速裁切位图图像。一是直接使用</a:t>
            </a:r>
            <a:r>
              <a:rPr lang="en-US" altLang="zh-CN" dirty="0"/>
              <a:t>“</a:t>
            </a:r>
            <a:r>
              <a:rPr lang="zh-CN" altLang="zh-CN" dirty="0"/>
              <a:t>裁剪工具</a:t>
            </a:r>
            <a:r>
              <a:rPr lang="en-US" altLang="zh-CN" dirty="0"/>
              <a:t>”</a:t>
            </a:r>
            <a:r>
              <a:rPr lang="zh-CN" altLang="zh-CN" dirty="0"/>
              <a:t>裁剪位图，按</a:t>
            </a:r>
            <a:r>
              <a:rPr lang="en-US" altLang="zh-CN" dirty="0"/>
              <a:t>Enter</a:t>
            </a:r>
            <a:r>
              <a:rPr lang="zh-CN" altLang="zh-CN" dirty="0"/>
              <a:t>键即可应用裁剪。另一种方法是选中位图图像，选择“形状工具”，此时图像周围出现节点，通过转换节点等编辑操作即可调整位图形状，形状外的图像将自动裁切。</a:t>
            </a:r>
          </a:p>
        </p:txBody>
      </p:sp>
      <p:pic>
        <p:nvPicPr>
          <p:cNvPr id="3074" name="图片 1">
            <a:extLst>
              <a:ext uri="{FF2B5EF4-FFF2-40B4-BE49-F238E27FC236}">
                <a16:creationId xmlns:a16="http://schemas.microsoft.com/office/drawing/2014/main" id="{6C95EC3E-EB78-4B76-8BFC-2E612E2F6A9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5077" y="3429000"/>
            <a:ext cx="3140643" cy="2327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a:extLst>
              <a:ext uri="{FF2B5EF4-FFF2-40B4-BE49-F238E27FC236}">
                <a16:creationId xmlns:a16="http://schemas.microsoft.com/office/drawing/2014/main" id="{097EEB95-3101-4A59-9632-B75EA5A782E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11792" y="3429000"/>
            <a:ext cx="2920134" cy="231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2708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37563" y="1501030"/>
            <a:ext cx="8116873" cy="2958630"/>
          </a:xfrm>
          <a:prstGeom prst="rect">
            <a:avLst/>
          </a:prstGeom>
          <a:noFill/>
        </p:spPr>
        <p:txBody>
          <a:bodyPr wrap="square" rtlCol="0">
            <a:spAutoFit/>
          </a:bodyPr>
          <a:lstStyle/>
          <a:p>
            <a:pPr indent="457200" fontAlgn="auto">
              <a:lnSpc>
                <a:spcPct val="150000"/>
              </a:lnSpc>
            </a:pPr>
            <a:r>
              <a:rPr lang="en-US" altLang="zh-CN" b="1" dirty="0"/>
              <a:t>8.2.2  </a:t>
            </a:r>
            <a:r>
              <a:rPr lang="zh-CN" altLang="zh-CN" b="1" dirty="0"/>
              <a:t>矢量图与位图的转换</a:t>
            </a:r>
          </a:p>
          <a:p>
            <a:pPr indent="457200">
              <a:lnSpc>
                <a:spcPct val="150000"/>
              </a:lnSpc>
            </a:pPr>
            <a:r>
              <a:rPr lang="zh-CN" altLang="zh-CN" dirty="0"/>
              <a:t>自由的转换矢量图和位图，可以使图像作品在使用中更便捷。将矢量图转换为位图后，可以应用一些如调和曲线、替换颜色等只针对位图图像的颜色调整命令，从而让图像更真实。将位图转换为矢量图，则可以保证图像效果在打印过程中不变形。下面将针对转换矢量图和位图的方法进行介绍。</a:t>
            </a:r>
          </a:p>
          <a:p>
            <a:pPr indent="457200">
              <a:lnSpc>
                <a:spcPct val="150000"/>
              </a:lnSpc>
            </a:pPr>
            <a:r>
              <a:rPr lang="en-US" altLang="zh-CN" dirty="0"/>
              <a:t>1.</a:t>
            </a:r>
            <a:r>
              <a:rPr lang="zh-CN" altLang="zh-CN" dirty="0"/>
              <a:t>将矢量图转换为位图</a:t>
            </a:r>
            <a:endParaRPr lang="en-US" altLang="zh-CN" dirty="0"/>
          </a:p>
          <a:p>
            <a:pPr indent="457200">
              <a:lnSpc>
                <a:spcPct val="150000"/>
              </a:lnSpc>
            </a:pPr>
            <a:r>
              <a:rPr lang="en-US" altLang="zh-CN" dirty="0"/>
              <a:t>2.</a:t>
            </a:r>
            <a:r>
              <a:rPr lang="zh-CN" altLang="zh-CN" dirty="0"/>
              <a:t>将位图转换为矢量图</a:t>
            </a:r>
          </a:p>
        </p:txBody>
      </p:sp>
    </p:spTree>
    <p:extLst>
      <p:ext uri="{BB962C8B-B14F-4D97-AF65-F5344CB8AC3E}">
        <p14:creationId xmlns:p14="http://schemas.microsoft.com/office/powerpoint/2010/main" val="227309921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566</TotalTime>
  <Words>1479</Words>
  <Application>Microsoft Office PowerPoint</Application>
  <PresentationFormat>宽屏</PresentationFormat>
  <Paragraphs>85</Paragraphs>
  <Slides>26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26</vt:i4>
      </vt:variant>
    </vt:vector>
  </HeadingPairs>
  <TitlesOfParts>
    <vt:vector size="34" baseType="lpstr">
      <vt:lpstr>等线</vt:lpstr>
      <vt:lpstr>等线 Light</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509</cp:revision>
  <dcterms:created xsi:type="dcterms:W3CDTF">2020-06-26T11:31:00Z</dcterms:created>
  <dcterms:modified xsi:type="dcterms:W3CDTF">2021-12-16T08:56:07Z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