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61" r:id="rId8"/>
    <p:sldId id="362" r:id="rId9"/>
    <p:sldId id="366" r:id="rId10"/>
    <p:sldId id="367" r:id="rId11"/>
    <p:sldId id="368" r:id="rId12"/>
    <p:sldId id="369" r:id="rId13"/>
    <p:sldId id="370" r:id="rId14"/>
    <p:sldId id="371" r:id="rId15"/>
    <p:sldId id="291" r:id="rId16"/>
    <p:sldId id="302" r:id="rId17"/>
    <p:sldId id="363" r:id="rId18"/>
    <p:sldId id="364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19" r:id="rId28"/>
    <p:sldId id="357" r:id="rId29"/>
    <p:sldId id="358" r:id="rId30"/>
    <p:sldId id="32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437453" y="4186262"/>
            <a:ext cx="73170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3</a:t>
            </a:r>
            <a:r>
              <a:rPr lang="zh-CN" altLang="zh-CN" sz="6000" b="1" dirty="0">
                <a:solidFill>
                  <a:schemeClr val="bg1"/>
                </a:solidFill>
              </a:rPr>
              <a:t>章</a:t>
            </a:r>
            <a:r>
              <a:rPr lang="en-US" altLang="zh-CN" sz="6000" b="1" dirty="0">
                <a:solidFill>
                  <a:schemeClr val="bg1"/>
                </a:solidFill>
              </a:rPr>
              <a:t>  </a:t>
            </a:r>
            <a:r>
              <a:rPr lang="zh-CN" altLang="zh-CN" sz="6000" b="1" dirty="0">
                <a:solidFill>
                  <a:schemeClr val="bg1"/>
                </a:solidFill>
              </a:rPr>
              <a:t>图形绘制详解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8017305" cy="2542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3.1.6  B</a:t>
            </a:r>
            <a:r>
              <a:rPr lang="zh-CN" altLang="zh-CN" b="1" dirty="0"/>
              <a:t>样条工具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B</a:t>
            </a:r>
            <a:r>
              <a:rPr lang="zh-CN" altLang="zh-CN" dirty="0"/>
              <a:t>样条工具</a:t>
            </a:r>
            <a:r>
              <a:rPr lang="en-US" altLang="zh-CN" dirty="0"/>
              <a:t>    </a:t>
            </a:r>
            <a:r>
              <a:rPr lang="zh-CN" altLang="zh-CN" dirty="0"/>
              <a:t>可通过调整“控制点”的方式绘制曲线路径。控制点和控制点间形成的夹角度数会影响曲线的弧度。该工具有蓝色控制框。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选择“</a:t>
            </a:r>
            <a:r>
              <a:rPr lang="en-US" altLang="zh-CN" dirty="0"/>
              <a:t>B</a:t>
            </a:r>
            <a:r>
              <a:rPr lang="zh-CN" altLang="zh-CN" dirty="0"/>
              <a:t>样条工具”样条工具，在画面上单击确定起点后继续单击，此时可看到线条外的蓝色控制框，对曲线进行了相应的限制，按</a:t>
            </a:r>
            <a:r>
              <a:rPr lang="en-US" altLang="zh-CN" dirty="0"/>
              <a:t>Enter</a:t>
            </a:r>
            <a:r>
              <a:rPr lang="zh-CN" altLang="zh-CN" dirty="0"/>
              <a:t>键结束绘制，蓝色控制框自动隐蔽。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0A8AF76F-1CEA-4A9E-B1D2-04E82E254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995" y="1665722"/>
            <a:ext cx="162388" cy="172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DE6D5F2C-B467-49FE-ADB7-6BCC2B4E8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197" y="3616036"/>
            <a:ext cx="2961170" cy="209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">
            <a:extLst>
              <a:ext uri="{FF2B5EF4-FFF2-40B4-BE49-F238E27FC236}">
                <a16:creationId xmlns:a16="http://schemas.microsoft.com/office/drawing/2014/main" id="{BF302650-8227-474B-B7C7-261164B1D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607" y="3612132"/>
            <a:ext cx="2961170" cy="209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048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97181" y="1267635"/>
            <a:ext cx="7197638" cy="1766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3.1.7  </a:t>
            </a:r>
            <a:r>
              <a:rPr lang="zh-CN" altLang="zh-CN" b="1" dirty="0"/>
              <a:t>折线工具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折线工具</a:t>
            </a:r>
            <a:r>
              <a:rPr lang="en-US" altLang="zh-CN" dirty="0"/>
              <a:t>    </a:t>
            </a:r>
            <a:r>
              <a:rPr lang="zh-CN" altLang="zh-CN" dirty="0"/>
              <a:t>可以绘制直线和曲线。选择“折线工具”，在绘图区通过单击的方法绘制折线。在属性栏中设置“手绘平滑”参数，按住鼠标左键进行拖动，即可绘制手绘曲线的效果。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A8620BD4-33FC-4644-B067-A8E17DA4E6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843" y="1852440"/>
            <a:ext cx="220084" cy="192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8C5F84CF-33B8-4662-83F6-0B7042B19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261" y="3089042"/>
            <a:ext cx="2947739" cy="208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">
            <a:extLst>
              <a:ext uri="{FF2B5EF4-FFF2-40B4-BE49-F238E27FC236}">
                <a16:creationId xmlns:a16="http://schemas.microsoft.com/office/drawing/2014/main" id="{FD5358FE-4E49-4DF7-9653-3160BF4E5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3089042"/>
            <a:ext cx="2947739" cy="207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1">
            <a:extLst>
              <a:ext uri="{FF2B5EF4-FFF2-40B4-BE49-F238E27FC236}">
                <a16:creationId xmlns:a16="http://schemas.microsoft.com/office/drawing/2014/main" id="{FAE64520-AAF3-4B78-9FE1-88CE2F322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804" y="4686011"/>
            <a:ext cx="833096" cy="24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082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56063" y="1258423"/>
            <a:ext cx="7879874" cy="2142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3.1.8  3</a:t>
            </a:r>
            <a:r>
              <a:rPr lang="zh-CN" altLang="zh-CN" b="1" dirty="0"/>
              <a:t>点曲线工具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点曲线工具</a:t>
            </a:r>
            <a:r>
              <a:rPr lang="en-US" altLang="zh-CN" dirty="0"/>
              <a:t>     </a:t>
            </a:r>
            <a:r>
              <a:rPr lang="zh-CN" altLang="zh-CN" dirty="0"/>
              <a:t>在绘制多种弧形或近似圆弧等曲线时，可以任意调整曲线的位置和弧度，且绘制工程更加自由、快捷。选择“</a:t>
            </a:r>
            <a:r>
              <a:rPr lang="en-US" altLang="zh-CN" dirty="0"/>
              <a:t>3</a:t>
            </a:r>
            <a:r>
              <a:rPr lang="zh-CN" altLang="zh-CN" dirty="0"/>
              <a:t>点曲线工具” ，在绘图区单击确定起点，按住鼠标左键进行拖动确定曲线的终点后释放鼠标，拖动鼠标绘制出曲线的弧度，单击即可获得弧形曲线。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4BCD85C5-CC00-4BF3-9401-251720672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313" y="1835151"/>
            <a:ext cx="243031" cy="24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8F8AA961-C24E-430C-A6A2-11B28FED6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233" y="3456710"/>
            <a:ext cx="3013767" cy="214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">
            <a:extLst>
              <a:ext uri="{FF2B5EF4-FFF2-40B4-BE49-F238E27FC236}">
                <a16:creationId xmlns:a16="http://schemas.microsoft.com/office/drawing/2014/main" id="{787703B8-8BDF-4BEA-A731-9C4D68A0C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523" y="3456711"/>
            <a:ext cx="3013765" cy="214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1121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06657" y="1584007"/>
            <a:ext cx="8151719" cy="2551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3.1.9  </a:t>
            </a:r>
            <a:r>
              <a:rPr lang="zh-CN" altLang="zh-CN" b="1" dirty="0"/>
              <a:t>艺术笔工具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艺术笔工具</a:t>
            </a:r>
            <a:r>
              <a:rPr lang="en-US" altLang="zh-CN" dirty="0"/>
              <a:t>    </a:t>
            </a:r>
            <a:r>
              <a:rPr lang="zh-CN" altLang="zh-CN" dirty="0"/>
              <a:t>是一种具有固定或可变宽度及形状的画笔，可以绘制出具有不同线条或图案效果的图形。选择“艺术笔工具” ，将会显示出该工具的属性栏，在其属性栏中分别有“预设”按钮</a:t>
            </a:r>
            <a:r>
              <a:rPr lang="en-US" altLang="zh-CN" dirty="0"/>
              <a:t>    </a:t>
            </a:r>
            <a:r>
              <a:rPr lang="zh-CN" altLang="zh-CN" dirty="0"/>
              <a:t>、“笔刷”</a:t>
            </a:r>
            <a:r>
              <a:rPr lang="en-US" altLang="zh-CN" dirty="0"/>
              <a:t>   </a:t>
            </a:r>
            <a:r>
              <a:rPr lang="zh-CN" altLang="zh-CN" dirty="0"/>
              <a:t>按钮、“喷涂”</a:t>
            </a:r>
            <a:r>
              <a:rPr lang="en-US" altLang="zh-CN" dirty="0"/>
              <a:t>  </a:t>
            </a:r>
            <a:r>
              <a:rPr lang="zh-CN" altLang="zh-CN" dirty="0"/>
              <a:t>按钮、“书法”按钮</a:t>
            </a:r>
            <a:r>
              <a:rPr lang="en-US" altLang="zh-CN" dirty="0"/>
              <a:t>    </a:t>
            </a:r>
            <a:r>
              <a:rPr lang="zh-CN" altLang="zh-CN" dirty="0"/>
              <a:t>和“压力”按钮</a:t>
            </a:r>
            <a:r>
              <a:rPr lang="en-US" altLang="zh-CN" dirty="0"/>
              <a:t>     </a:t>
            </a:r>
            <a:r>
              <a:rPr lang="zh-CN" altLang="zh-CN" dirty="0"/>
              <a:t>。单击不同的按钮，即可看到属性栏中的相关设置选项也发生变化。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183A21E4-BCC9-486F-8AAE-3DE0D4C89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426" y="2181519"/>
            <a:ext cx="220082" cy="192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C377E36F-608E-4842-85BF-1A5E5DF42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052" y="3023469"/>
            <a:ext cx="248312" cy="20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">
            <a:extLst>
              <a:ext uri="{FF2B5EF4-FFF2-40B4-BE49-F238E27FC236}">
                <a16:creationId xmlns:a16="http://schemas.microsoft.com/office/drawing/2014/main" id="{51B49E09-9FC7-4D4D-95A4-0ACDFF917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485" y="2972993"/>
            <a:ext cx="248312" cy="22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>
            <a:extLst>
              <a:ext uri="{FF2B5EF4-FFF2-40B4-BE49-F238E27FC236}">
                <a16:creationId xmlns:a16="http://schemas.microsoft.com/office/drawing/2014/main" id="{43A49D64-6E85-4A8F-B023-D61186A23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158" y="2972991"/>
            <a:ext cx="223252" cy="20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1">
            <a:extLst>
              <a:ext uri="{FF2B5EF4-FFF2-40B4-BE49-F238E27FC236}">
                <a16:creationId xmlns:a16="http://schemas.microsoft.com/office/drawing/2014/main" id="{65F0D37D-6027-4154-956C-8CC4336DC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280" y="3397543"/>
            <a:ext cx="220083" cy="22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1">
            <a:extLst>
              <a:ext uri="{FF2B5EF4-FFF2-40B4-BE49-F238E27FC236}">
                <a16:creationId xmlns:a16="http://schemas.microsoft.com/office/drawing/2014/main" id="{32F90BB7-F44C-4740-8A20-8E714F1E5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702" y="3411399"/>
            <a:ext cx="234435" cy="22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2565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79226" y="1485784"/>
            <a:ext cx="747767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3.1.10  </a:t>
            </a:r>
            <a:r>
              <a:rPr lang="zh-CN" altLang="zh-CN" b="1" dirty="0"/>
              <a:t>智能绘图工具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智能绘图工具是一种能对手绘出来的不规则、不准确的线条、图形进行智能调整。长按“手绘工具”，在弹出的工具列表中选择“智能绘图工具” ，将会显示出该工具的属性栏。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A4D7413A-1D38-48BA-A10B-469B02235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226" y="3507682"/>
            <a:ext cx="7433547" cy="54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642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153124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绘制几何图形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572437"/>
            <a:ext cx="8055727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使用矩形工具、椭圆形工具、多边形工具、星形工具、复杂星形工具、图纸工具、螺纹工具、基本形状工具等几何类绘制工具绘制图形。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3.2.1  </a:t>
            </a:r>
            <a:r>
              <a:rPr lang="zh-CN" altLang="zh-CN" b="1" dirty="0"/>
              <a:t>矩形工具组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矩形工具组包括矩形工具和三点矩形工具两种。使用这两种工具可以绘制出矩形、正方形、圆角矩形和倒菱角矩形。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矩形工具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2.3</a:t>
            </a:r>
            <a:r>
              <a:rPr lang="zh-CN" altLang="zh-CN" dirty="0"/>
              <a:t>点矩形工具</a:t>
            </a:r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88832" y="1778123"/>
            <a:ext cx="7214336" cy="2115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3.2.2  </a:t>
            </a:r>
            <a:r>
              <a:rPr lang="zh-CN" altLang="zh-CN" b="1" dirty="0"/>
              <a:t>椭圆形工具组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椭圆形工具组包括椭圆形工具和</a:t>
            </a:r>
            <a:r>
              <a:rPr lang="en-US" altLang="zh-CN" dirty="0"/>
              <a:t>3</a:t>
            </a:r>
            <a:r>
              <a:rPr lang="zh-CN" altLang="zh-CN" dirty="0"/>
              <a:t>点椭圆形工具两种。使用这两种工具可以绘制出椭圆形、正圆形、饼形和弧形。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椭圆工具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2. 3</a:t>
            </a:r>
            <a:r>
              <a:rPr lang="zh-CN" altLang="zh-CN" dirty="0"/>
              <a:t>点椭圆形工具</a:t>
            </a:r>
          </a:p>
        </p:txBody>
      </p:sp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8116873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3.2.3  </a:t>
            </a:r>
            <a:r>
              <a:rPr lang="zh-CN" altLang="zh-CN" b="1" dirty="0"/>
              <a:t>多边形工具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多边形工具可以绘制三个边数及以上的不同边数的多边形。选择多边形工具组中的“多边形工具”，在属性栏中的“点数或边数”数值框和“轮廓宽度”下拉列表框中输入相应的数值或选择相应的选项，即可在绘图区单击绘制出相应的多边形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D50EC203-F55E-4A44-9FFA-FA6BEEDC0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596" y="3387435"/>
            <a:ext cx="3287404" cy="231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E46720D0-76E5-4E08-AF8F-6EFC2BAE4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230" y="3387435"/>
            <a:ext cx="3299952" cy="2318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395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97602" y="1239926"/>
            <a:ext cx="7990287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3.2.4  </a:t>
            </a:r>
            <a:r>
              <a:rPr lang="zh-CN" altLang="zh-CN" b="1" dirty="0"/>
              <a:t>星形工具和复杂星形工具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星形工具可以快速绘制出星形图案，选择“星形工具” ，在其属性栏的“点数或边数”和“锐度”数值框中可对星形的边数和角度进行设置。</a:t>
            </a:r>
          </a:p>
        </p:txBody>
      </p:sp>
      <p:pic>
        <p:nvPicPr>
          <p:cNvPr id="2051" name="图片 1">
            <a:extLst>
              <a:ext uri="{FF2B5EF4-FFF2-40B4-BE49-F238E27FC236}">
                <a16:creationId xmlns:a16="http://schemas.microsoft.com/office/drawing/2014/main" id="{3EEE153D-98C8-46B9-A915-E64635F53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156" y="2921216"/>
            <a:ext cx="3359371" cy="238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1">
            <a:extLst>
              <a:ext uri="{FF2B5EF4-FFF2-40B4-BE49-F238E27FC236}">
                <a16:creationId xmlns:a16="http://schemas.microsoft.com/office/drawing/2014/main" id="{2108C343-CD63-4D23-9211-A067EB973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746" y="2921216"/>
            <a:ext cx="3359371" cy="238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1">
            <a:extLst>
              <a:ext uri="{FF2B5EF4-FFF2-40B4-BE49-F238E27FC236}">
                <a16:creationId xmlns:a16="http://schemas.microsoft.com/office/drawing/2014/main" id="{037D4A3A-5496-4DEA-B8EA-D34BEEA1C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635" y="3040495"/>
            <a:ext cx="1400271" cy="229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1">
            <a:extLst>
              <a:ext uri="{FF2B5EF4-FFF2-40B4-BE49-F238E27FC236}">
                <a16:creationId xmlns:a16="http://schemas.microsoft.com/office/drawing/2014/main" id="{45A4D63A-A79A-4FE2-8062-42DA980E7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646" y="3040495"/>
            <a:ext cx="1333587" cy="229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049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3" y="12486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5" y="2046804"/>
            <a:ext cx="7936615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本章以工具为基点，主要针对如何在</a:t>
            </a:r>
            <a:r>
              <a:rPr lang="en-US" altLang="zh-CN" dirty="0"/>
              <a:t>CorelDRAW</a:t>
            </a:r>
            <a:r>
              <a:rPr lang="zh-CN" altLang="zh-CN" dirty="0"/>
              <a:t>中绘制图形进行讲解。通过对绘制直线、曲线、几何图形等图形相关工具的介绍，让读者掌握在</a:t>
            </a:r>
            <a:r>
              <a:rPr lang="en-US" altLang="zh-CN" dirty="0"/>
              <a:t>CorelDRAW</a:t>
            </a:r>
            <a:r>
              <a:rPr lang="zh-CN" altLang="zh-CN" dirty="0"/>
              <a:t>中绘制各种图形的方法，以便有序的编辑处理图形。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绘制直线和曲线工具的应用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几何图形工具的应用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26440" y="1184508"/>
            <a:ext cx="7727052" cy="1752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3.2.5  </a:t>
            </a:r>
            <a:r>
              <a:rPr lang="zh-CN" altLang="zh-CN" b="1" dirty="0"/>
              <a:t>图纸工具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图纸工具可以绘制处不同行</a:t>
            </a:r>
            <a:r>
              <a:rPr lang="en-US" altLang="zh-CN" dirty="0"/>
              <a:t>/</a:t>
            </a:r>
            <a:r>
              <a:rPr lang="zh-CN" altLang="zh-CN" dirty="0"/>
              <a:t>列数的网格对象。选择“图纸工具” ，在属性栏的“列数和行数”数值框中设置相应的数值后，在绘图区单击并拖动鼠标绘制出网格。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B0AB0DBB-B4D0-4FEA-8025-EF382D7C2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253" y="3178679"/>
            <a:ext cx="3050765" cy="21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D7B36BE2-670F-453E-98CE-88B381CD1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913" y="3178679"/>
            <a:ext cx="3087081" cy="216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92738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073671"/>
            <a:ext cx="7727052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3.2.6  </a:t>
            </a:r>
            <a:r>
              <a:rPr lang="zh-CN" altLang="zh-CN" b="1" dirty="0"/>
              <a:t>螺纹工具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螺纹工具可以绘制螺旋线。选择“螺纹工具”在属性栏的“螺纹回圈”数值框中可调整绘制出的螺纹的圈数，在绘图区按住鼠标左键拖动，松开鼠标接口完成绘制。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A82FF087-3CDA-4052-BC4C-8DED2EC5D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938" y="3015424"/>
            <a:ext cx="3386685" cy="239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F108647D-96D5-4021-9E5D-A573B0CC4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209" y="3015425"/>
            <a:ext cx="3386685" cy="2401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055390BD-736E-4738-A83A-3F2D1274A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033" y="3108180"/>
            <a:ext cx="2850861" cy="25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111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32474" y="811473"/>
            <a:ext cx="7727052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3.2.7  </a:t>
            </a:r>
            <a:r>
              <a:rPr lang="zh-CN" altLang="zh-CN" b="1" dirty="0"/>
              <a:t>基本形状工具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除了绘制一些基础的几何图形外，还有一系列的形状工具，可以快速完成图形的绘制。选择“基本形状工具” ，在属性栏中单击“完美形状”按钮，在下拉框中选择要绘制的形状。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E455F0F0-814A-402B-A1A6-307741B4C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061" y="2760230"/>
            <a:ext cx="268587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49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44114" y="1073671"/>
            <a:ext cx="765592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3.2.8  </a:t>
            </a:r>
            <a:r>
              <a:rPr lang="zh-CN" altLang="zh-CN" b="1" dirty="0"/>
              <a:t>箭头形状工具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箭头形状工具可以快速绘制出多种预设的箭头形状。选择“箭头形状工具” ，在属性栏中单击“完美形状”按钮，在下拉框中选择要绘制的形状。选择相应的箭头样式后，在绘图区中单击并拖动鼠标进行绘制即可，按住红色</a:t>
            </a:r>
            <a:r>
              <a:rPr lang="en-US" altLang="zh-CN" dirty="0"/>
              <a:t>/</a:t>
            </a:r>
            <a:r>
              <a:rPr lang="zh-CN" altLang="zh-CN" dirty="0"/>
              <a:t>黄色节点可调整箭头的效果。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FEDF0E8C-B840-4676-B7C2-477B45293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236" y="3571461"/>
            <a:ext cx="2916764" cy="171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77159FE4-1B4A-43E2-AD0A-B647D2B49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29" y="3286539"/>
            <a:ext cx="2838308" cy="2001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7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72079" y="976687"/>
            <a:ext cx="7520322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3.2.9  </a:t>
            </a:r>
            <a:r>
              <a:rPr lang="zh-CN" altLang="zh-CN" b="1" dirty="0"/>
              <a:t>流程图形状工具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流程图形状工具可以结合箭头形状工具、文本工具等进行运用，制作出工作流程图等图形。选择“流程图形状工具” ，在属性栏中单击“完美形状”按钮，在下拉框中选择要绘制的形状。选择相应的图形样式后，在绘图区中单击并拖动鼠标进行绘制即可。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AD28F516-04D0-47D7-A71A-EB091C13C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038" y="3439487"/>
            <a:ext cx="2345194" cy="199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5C1927AD-2B33-47D0-92CD-212E9938B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710" y="3259377"/>
            <a:ext cx="3299318" cy="235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235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877292"/>
            <a:ext cx="800371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3.2.10  </a:t>
            </a:r>
            <a:r>
              <a:rPr lang="zh-CN" altLang="zh-CN" b="1" dirty="0"/>
              <a:t>标题形状工具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标题形状工具用于绘制一些预设的标题图形。选择“标题形状工具” ，在属性栏中单击“完美形状”按钮，在下拉框中选择要绘制的标题形状。选择相应的标题形状后，在绘图区中单击并拖动鼠标进行绘制即可。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CC7E3255-EB78-4FC3-A450-437B6161E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131" y="3206751"/>
            <a:ext cx="3243869" cy="143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6A6FDF64-CC7D-43FA-A4D1-D25CA032D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867" y="2700266"/>
            <a:ext cx="3464428" cy="244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1064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7496" y="1073671"/>
            <a:ext cx="800371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3.2.11  </a:t>
            </a:r>
            <a:r>
              <a:rPr lang="zh-CN" altLang="zh-CN" b="1" dirty="0"/>
              <a:t>标注形状工具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标注形状工具用于绘制一些解释说明性的话框图形。选择“标注形状工具” ，在属性栏中单击“完美形状”按钮，在下拉框中选择要绘制的话框形状。选择相应的话框形状后，在绘图区中单击并拖动鼠标进行绘制即可。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015C89B3-ADF3-4FD7-9122-DF5D925EC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491" y="3274458"/>
            <a:ext cx="2669930" cy="190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569C3E39-807E-40E2-A53E-60E59FF9EF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078" y="3025077"/>
            <a:ext cx="3405495" cy="240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808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735409" y="1697131"/>
            <a:ext cx="6832021" cy="877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利用“贝塞尔工具”、“矩形工具”、“钢笔工具”以及“椭圆形工具”绘制扁平风插画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286DA842-1ED4-4DF5-A1D1-DA01BFACB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571" y="2773674"/>
            <a:ext cx="3723698" cy="2640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2B6156-3011-465F-B3B8-BAC128DD0CD6}"/>
              </a:ext>
            </a:extLst>
          </p:cNvPr>
          <p:cNvSpPr txBox="1"/>
          <p:nvPr/>
        </p:nvSpPr>
        <p:spPr>
          <a:xfrm>
            <a:off x="3984800" y="1149820"/>
            <a:ext cx="4333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课堂演练  绘制扁平风插画</a:t>
            </a:r>
          </a:p>
        </p:txBody>
      </p:sp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723003" y="507618"/>
            <a:ext cx="2745993" cy="85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/>
              <a:t>课后作业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ADE08B-06E6-4304-B5F4-C4373864FDAC}"/>
              </a:ext>
            </a:extLst>
          </p:cNvPr>
          <p:cNvSpPr txBox="1"/>
          <p:nvPr/>
        </p:nvSpPr>
        <p:spPr>
          <a:xfrm>
            <a:off x="1187802" y="910939"/>
            <a:ext cx="5447300" cy="503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一、选择题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CorelDRAW</a:t>
            </a:r>
            <a:r>
              <a:rPr lang="zh-CN" altLang="zh-CN" dirty="0"/>
              <a:t>中单击需选择的对象的同时按住什么键可选择多个对象（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Ctrl          B. Shift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en-US" altLang="zh-CN" dirty="0" err="1"/>
              <a:t>Ctrl+Alt</a:t>
            </a:r>
            <a:r>
              <a:rPr lang="en-US" altLang="zh-CN" dirty="0"/>
              <a:t>      D. Ctrl+ Shift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当鼠标选中一个对象时，周围会出现几个控制点（</a:t>
            </a:r>
            <a:r>
              <a:rPr lang="en-US" altLang="zh-CN" dirty="0"/>
              <a:t>C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4           B.6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8           D.10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CorelDRAW</a:t>
            </a:r>
            <a:r>
              <a:rPr lang="zh-CN" altLang="zh-CN" dirty="0"/>
              <a:t>是基于（</a:t>
            </a:r>
            <a:r>
              <a:rPr lang="en-US" altLang="zh-CN" dirty="0"/>
              <a:t>C</a:t>
            </a:r>
            <a:r>
              <a:rPr lang="zh-CN" altLang="zh-CN" dirty="0"/>
              <a:t>）绘图软件。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位图图形 </a:t>
            </a:r>
            <a:r>
              <a:rPr lang="en-US" altLang="zh-CN" dirty="0"/>
              <a:t>         B. </a:t>
            </a:r>
            <a:r>
              <a:rPr lang="zh-CN" altLang="zh-CN" dirty="0"/>
              <a:t>高动态图形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矢量图形</a:t>
            </a:r>
            <a:r>
              <a:rPr lang="en-US" altLang="zh-CN" dirty="0"/>
              <a:t>          D. </a:t>
            </a:r>
            <a:r>
              <a:rPr lang="zh-CN" altLang="zh-CN" dirty="0"/>
              <a:t>光栅图形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56EA99-1D38-4E83-AB3C-76D3E966B5F4}"/>
              </a:ext>
            </a:extLst>
          </p:cNvPr>
          <p:cNvSpPr txBox="1"/>
          <p:nvPr/>
        </p:nvSpPr>
        <p:spPr>
          <a:xfrm>
            <a:off x="6316400" y="1326437"/>
            <a:ext cx="5103896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zh-CN" dirty="0"/>
              <a:t>使用“矩形工具”绘制正方形，需要按住那个键（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Shift     B. Ctrl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Alt       D. </a:t>
            </a:r>
            <a:r>
              <a:rPr lang="en-US" altLang="zh-CN" dirty="0" err="1"/>
              <a:t>Shift+Alt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5. </a:t>
            </a:r>
            <a:r>
              <a:rPr lang="zh-CN" altLang="zh-CN" dirty="0"/>
              <a:t>选择“椭圆形工具”，按住</a:t>
            </a:r>
            <a:r>
              <a:rPr lang="en-US" altLang="zh-CN" dirty="0"/>
              <a:t>Shift</a:t>
            </a:r>
            <a:r>
              <a:rPr lang="zh-CN" altLang="zh-CN" dirty="0"/>
              <a:t>键的同时单击并拖动鼠标，可以绘制出（</a:t>
            </a:r>
            <a:r>
              <a:rPr lang="en-US" altLang="zh-CN" dirty="0"/>
              <a:t>A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以起始点为圆心的椭圆形</a:t>
            </a:r>
            <a:r>
              <a:rPr lang="en-US" altLang="zh-CN" dirty="0"/>
              <a:t>     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B. </a:t>
            </a:r>
            <a:r>
              <a:rPr lang="zh-CN" altLang="zh-CN" dirty="0"/>
              <a:t>以起始点为圆心的正圆形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正圆形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D. </a:t>
            </a:r>
            <a:r>
              <a:rPr lang="zh-CN" altLang="zh-CN" dirty="0"/>
              <a:t>以上说法都不对</a:t>
            </a:r>
          </a:p>
        </p:txBody>
      </p:sp>
    </p:spTree>
    <p:extLst>
      <p:ext uri="{BB962C8B-B14F-4D97-AF65-F5344CB8AC3E}">
        <p14:creationId xmlns:p14="http://schemas.microsoft.com/office/powerpoint/2010/main" val="27750625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295347"/>
            <a:ext cx="7899515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二、填空题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 使用“手绘工具”在起点处单击光标变为形状，将光标移动到下一个目标点处单击，即可绘制出</a:t>
            </a:r>
            <a:r>
              <a:rPr lang="zh-CN" altLang="zh-CN" u="sng" dirty="0">
                <a:solidFill>
                  <a:srgbClr val="FF0000"/>
                </a:solidFill>
              </a:rPr>
              <a:t>直线</a:t>
            </a:r>
            <a:r>
              <a:rPr lang="zh-CN" altLang="zh-CN" dirty="0"/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 使用贝塞尔工具可以</a:t>
            </a:r>
            <a:r>
              <a:rPr lang="zh-CN" altLang="zh-CN" u="sng" dirty="0">
                <a:solidFill>
                  <a:srgbClr val="FF0000"/>
                </a:solidFill>
              </a:rPr>
              <a:t>相对精确地</a:t>
            </a:r>
            <a:r>
              <a:rPr lang="zh-CN" altLang="zh-CN" dirty="0"/>
              <a:t>绘制直线，同时还能对曲线上的节点进行拖动，实现一边绘制曲线一边调整曲线</a:t>
            </a:r>
            <a:r>
              <a:rPr lang="zh-CN" altLang="zh-CN" u="sng" dirty="0">
                <a:solidFill>
                  <a:srgbClr val="FF0000"/>
                </a:solidFill>
              </a:rPr>
              <a:t>圆滑度</a:t>
            </a:r>
            <a:r>
              <a:rPr lang="zh-CN" altLang="zh-CN" dirty="0"/>
              <a:t>的操作。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使用</a:t>
            </a:r>
            <a:r>
              <a:rPr lang="en-US" altLang="zh-CN" dirty="0"/>
              <a:t>B</a:t>
            </a:r>
            <a:r>
              <a:rPr lang="zh-CN" altLang="zh-CN" dirty="0"/>
              <a:t>样条工具可通过调整</a:t>
            </a:r>
            <a:r>
              <a:rPr lang="zh-CN" altLang="zh-CN" u="sng" dirty="0">
                <a:solidFill>
                  <a:srgbClr val="FF0000"/>
                </a:solidFill>
              </a:rPr>
              <a:t>“控制点”</a:t>
            </a:r>
            <a:r>
              <a:rPr lang="zh-CN" altLang="zh-CN" dirty="0"/>
              <a:t>的方式绘制曲线路径。控制点和控制点间形成的</a:t>
            </a:r>
            <a:r>
              <a:rPr lang="zh-CN" altLang="zh-CN" u="sng" dirty="0">
                <a:solidFill>
                  <a:srgbClr val="FF0000"/>
                </a:solidFill>
              </a:rPr>
              <a:t>夹角度数</a:t>
            </a:r>
            <a:r>
              <a:rPr lang="zh-CN" altLang="zh-CN" dirty="0"/>
              <a:t>会影响曲线的弧度。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4. 使用椭圆形工具可以绘制出</a:t>
            </a:r>
            <a:r>
              <a:rPr lang="zh-CN" altLang="zh-CN" u="sng" dirty="0">
                <a:solidFill>
                  <a:srgbClr val="FF0000"/>
                </a:solidFill>
              </a:rPr>
              <a:t>椭圆形</a:t>
            </a:r>
            <a:r>
              <a:rPr lang="zh-CN" altLang="zh-CN" dirty="0">
                <a:solidFill>
                  <a:srgbClr val="FF0000"/>
                </a:solidFill>
              </a:rPr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正圆形</a:t>
            </a:r>
            <a:r>
              <a:rPr lang="zh-CN" altLang="zh-CN" dirty="0">
                <a:solidFill>
                  <a:srgbClr val="FF0000"/>
                </a:solidFill>
              </a:rPr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饼形</a:t>
            </a:r>
            <a:r>
              <a:rPr lang="zh-CN" altLang="zh-CN" dirty="0"/>
              <a:t>和</a:t>
            </a:r>
            <a:r>
              <a:rPr lang="zh-CN" altLang="zh-CN" u="sng" dirty="0">
                <a:solidFill>
                  <a:srgbClr val="FF0000"/>
                </a:solidFill>
              </a:rPr>
              <a:t>弧形</a:t>
            </a:r>
            <a:r>
              <a:rPr lang="zh-CN" altLang="zh-CN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4563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47674" y="2482527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96974" y="261185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76846" y="3524088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36547" y="365542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97250" y="246307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绘制直线和曲线</a:t>
            </a:r>
            <a:endParaRPr lang="zh-CN" altLang="zh-CN" sz="3200" b="1" dirty="0"/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97250" y="3514021"/>
            <a:ext cx="1980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绘制几何图形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136411" y="1073671"/>
            <a:ext cx="4250432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三、上机题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1.绘制足球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2.绘制咖啡杯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42D58924-7E1D-4F1E-9DE4-FA254F7A33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110" y="2604114"/>
            <a:ext cx="2471912" cy="24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5ADADC2B-11F1-4EDB-8FBC-2AC50CD17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062" y="2604114"/>
            <a:ext cx="3489456" cy="24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7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988808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绘制直线和曲线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1193365"/>
            <a:ext cx="7762862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线条的绘制是绘制图形的基础。线条的绘制包括直线的绘制和曲线的绘制。CorelDRAW提供了手绘工具、贝塞尔工具、钢笔工具、艺术笔工具、折线工具、3点曲线工具、2点线工具和贝塞尔工具（B-Spline）8种绘制线条的矢量形状的工具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3.1.1  </a:t>
            </a:r>
            <a:r>
              <a:rPr lang="zh-CN" altLang="zh-CN" b="1" dirty="0"/>
              <a:t>选择工具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CorelDRAW</a:t>
            </a:r>
            <a:r>
              <a:rPr lang="zh-CN" altLang="zh-CN" dirty="0"/>
              <a:t>提供了两种选择工具，一是“选择工具”</a:t>
            </a:r>
            <a:r>
              <a:rPr lang="en-US" altLang="zh-CN" dirty="0"/>
              <a:t>  </a:t>
            </a:r>
            <a:r>
              <a:rPr lang="zh-CN" altLang="zh-CN" dirty="0"/>
              <a:t> ，二是“手绘选择工具”</a:t>
            </a:r>
            <a:r>
              <a:rPr lang="en-US" altLang="zh-CN" dirty="0"/>
              <a:t>   </a:t>
            </a:r>
            <a:r>
              <a:rPr lang="zh-CN" altLang="en-US" dirty="0"/>
              <a:t>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zh-CN" dirty="0"/>
              <a:t>选择工具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手绘选择工具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9677A1-590C-4C0D-A6BA-F0A1A4021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186" y="3443194"/>
            <a:ext cx="247795" cy="24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6B6BFEED-6CC6-402D-A082-470A9E667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933" y="3830787"/>
            <a:ext cx="220086" cy="20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96880" y="1073671"/>
            <a:ext cx="7621299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3.1.2  </a:t>
            </a:r>
            <a:r>
              <a:rPr lang="zh-CN" altLang="zh-CN" b="1" dirty="0"/>
              <a:t>手绘工具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使用手绘工具</a:t>
            </a:r>
            <a:r>
              <a:rPr lang="en-US" altLang="zh-CN" dirty="0"/>
              <a:t>     </a:t>
            </a:r>
            <a:r>
              <a:rPr lang="zh-CN" altLang="zh-CN" dirty="0"/>
              <a:t>可以绘制直线与曲线。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绘制曲线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选择“手绘工具”</a:t>
            </a:r>
            <a:r>
              <a:rPr lang="en-US" altLang="zh-CN" dirty="0"/>
              <a:t>   </a:t>
            </a:r>
            <a:r>
              <a:rPr lang="zh-CN" altLang="zh-CN" dirty="0"/>
              <a:t>或按下</a:t>
            </a:r>
            <a:r>
              <a:rPr lang="en-US" altLang="zh-CN" dirty="0"/>
              <a:t>F5</a:t>
            </a:r>
            <a:r>
              <a:rPr lang="zh-CN" altLang="zh-CN" dirty="0"/>
              <a:t>功能键，将鼠标光标移动到工作区中，此时光标变为</a:t>
            </a:r>
            <a:r>
              <a:rPr lang="en-US" altLang="zh-CN" dirty="0"/>
              <a:t>     </a:t>
            </a:r>
            <a:r>
              <a:rPr lang="zh-CN" altLang="zh-CN" dirty="0"/>
              <a:t>形状，在绘图区单击并拖动鼠标绘制出曲线。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绘制直线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使用“手绘工具”在起点处单击光标变为</a:t>
            </a:r>
            <a:r>
              <a:rPr lang="en-US" altLang="zh-CN" dirty="0"/>
              <a:t>    </a:t>
            </a:r>
            <a:r>
              <a:rPr lang="zh-CN" altLang="zh-CN" dirty="0"/>
              <a:t>形状，将光标移动到下一个目标点处单击，即可绘制出直线。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A277DA-0344-4F74-B525-DC99B2E9E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368" y="1631291"/>
            <a:ext cx="215323" cy="23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2A998358-76E0-493E-8417-40B1E6B11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966" y="2469930"/>
            <a:ext cx="215324" cy="232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709" descr="40">
            <a:extLst>
              <a:ext uri="{FF2B5EF4-FFF2-40B4-BE49-F238E27FC236}">
                <a16:creationId xmlns:a16="http://schemas.microsoft.com/office/drawing/2014/main" id="{AFB502C3-9689-440D-9A58-F04D260C7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285" y="2898774"/>
            <a:ext cx="218495" cy="20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1">
            <a:extLst>
              <a:ext uri="{FF2B5EF4-FFF2-40B4-BE49-F238E27FC236}">
                <a16:creationId xmlns:a16="http://schemas.microsoft.com/office/drawing/2014/main" id="{C16A33DB-66E9-486C-83AD-26CCFE836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831" y="3716193"/>
            <a:ext cx="203231" cy="19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27086" y="1574565"/>
            <a:ext cx="7137827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3.1.3  2</a:t>
            </a:r>
            <a:r>
              <a:rPr lang="zh-CN" altLang="zh-CN" b="1" dirty="0"/>
              <a:t>点线工具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点线工具</a:t>
            </a:r>
            <a:r>
              <a:rPr lang="en-US" altLang="zh-CN" dirty="0"/>
              <a:t>    </a:t>
            </a:r>
            <a:r>
              <a:rPr lang="zh-CN" altLang="zh-CN" dirty="0"/>
              <a:t>可以快速地绘制出相切的直线和相互垂直的直线，长按“手绘工具”</a:t>
            </a:r>
            <a:r>
              <a:rPr lang="en-US" altLang="zh-CN" dirty="0"/>
              <a:t>  </a:t>
            </a:r>
            <a:r>
              <a:rPr lang="zh-CN" altLang="en-US" dirty="0"/>
              <a:t>，</a:t>
            </a:r>
            <a:r>
              <a:rPr lang="zh-CN" altLang="zh-CN" dirty="0"/>
              <a:t>在弹出的工具列表中选择“</a:t>
            </a:r>
            <a:r>
              <a:rPr lang="en-US" altLang="zh-CN" dirty="0"/>
              <a:t>2</a:t>
            </a:r>
            <a:r>
              <a:rPr lang="zh-CN" altLang="zh-CN" dirty="0"/>
              <a:t>点线工具” </a:t>
            </a:r>
            <a:r>
              <a:rPr lang="en-US" altLang="zh-CN" dirty="0"/>
              <a:t>  </a:t>
            </a:r>
            <a:r>
              <a:rPr lang="zh-CN" altLang="zh-CN" dirty="0"/>
              <a:t>，属性栏中会出现三种模式，单击相应的按钮即可进行切换。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3CB071FE-2B1C-4BBD-8F49-94EB523AA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397" y="2170637"/>
            <a:ext cx="175692" cy="15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316D040D-E5C2-43E4-A8B6-DC538C103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089" y="2583034"/>
            <a:ext cx="175692" cy="18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1">
            <a:extLst>
              <a:ext uri="{FF2B5EF4-FFF2-40B4-BE49-F238E27FC236}">
                <a16:creationId xmlns:a16="http://schemas.microsoft.com/office/drawing/2014/main" id="{16991E04-D2FF-4D3B-B828-A303C632D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545" y="2583035"/>
            <a:ext cx="212228" cy="18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">
            <a:extLst>
              <a:ext uri="{FF2B5EF4-FFF2-40B4-BE49-F238E27FC236}">
                <a16:creationId xmlns:a16="http://schemas.microsoft.com/office/drawing/2014/main" id="{F2308690-1B5E-47D5-A45B-B4AAB1AD3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793" y="3771933"/>
            <a:ext cx="5604411" cy="51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63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93875" y="1073671"/>
            <a:ext cx="7137827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3.1.4  </a:t>
            </a:r>
            <a:r>
              <a:rPr lang="zh-CN" altLang="zh-CN" b="1" dirty="0"/>
              <a:t>贝塞尔工具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贝塞尔工具</a:t>
            </a:r>
            <a:r>
              <a:rPr lang="en-US" altLang="zh-CN" dirty="0"/>
              <a:t>     </a:t>
            </a:r>
            <a:r>
              <a:rPr lang="zh-CN" altLang="zh-CN" dirty="0"/>
              <a:t>可以相对精确地绘制直线，同时还能对曲线上的节点进行拖动，实现一边绘制曲线一边调整曲线圆滑度的操作。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2750C9DA-8772-4DDC-A21A-D19CE0830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186" y="2927491"/>
            <a:ext cx="2942183" cy="207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A28F836C-A075-4C17-9B86-E9E54C48C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417" y="2927491"/>
            <a:ext cx="2918066" cy="207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EF84F90C-8BF0-41C9-BF93-C554B9DC6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20" y="1655498"/>
            <a:ext cx="197525" cy="19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126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26083" y="1073671"/>
            <a:ext cx="7339834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3.1.5  </a:t>
            </a:r>
            <a:r>
              <a:rPr lang="zh-CN" altLang="zh-CN" b="1" dirty="0"/>
              <a:t>钢笔工具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钢笔工具</a:t>
            </a:r>
            <a:r>
              <a:rPr lang="en-US" altLang="zh-CN" dirty="0"/>
              <a:t>    </a:t>
            </a:r>
            <a:r>
              <a:rPr lang="zh-CN" altLang="zh-CN" dirty="0"/>
              <a:t>在功能上将直接的绘制和贝塞尔曲线的绘制进行了融合。选择“钢笔工具”，当光标变为</a:t>
            </a:r>
            <a:r>
              <a:rPr lang="en-US" altLang="zh-CN" dirty="0"/>
              <a:t>     </a:t>
            </a:r>
            <a:r>
              <a:rPr lang="zh-CN" altLang="zh-CN" dirty="0"/>
              <a:t>形状时在绘图区单击确定起点，单击下一个节点即绘制直线段。若单击的同时拖动鼠标，绘制的则为弧线。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C260F7C4-2C14-4362-A9B3-2CDFD8AC0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519" y="1675497"/>
            <a:ext cx="190889" cy="179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444B17B9-7432-46D3-BC8F-741D403B1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269" y="2069009"/>
            <a:ext cx="260061" cy="21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">
            <a:extLst>
              <a:ext uri="{FF2B5EF4-FFF2-40B4-BE49-F238E27FC236}">
                <a16:creationId xmlns:a16="http://schemas.microsoft.com/office/drawing/2014/main" id="{47C908C2-4618-4CEA-8F1A-72F5879C9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719" y="3055140"/>
            <a:ext cx="2972476" cy="2089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1">
            <a:extLst>
              <a:ext uri="{FF2B5EF4-FFF2-40B4-BE49-F238E27FC236}">
                <a16:creationId xmlns:a16="http://schemas.microsoft.com/office/drawing/2014/main" id="{38364B3B-8E01-474E-9078-A560040ED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430" y="3055140"/>
            <a:ext cx="2972476" cy="211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673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1751</Words>
  <Application>Microsoft Office PowerPoint</Application>
  <PresentationFormat>宽屏</PresentationFormat>
  <Paragraphs>100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511</cp:revision>
  <dcterms:created xsi:type="dcterms:W3CDTF">2020-06-26T11:31:00Z</dcterms:created>
  <dcterms:modified xsi:type="dcterms:W3CDTF">2021-12-16T08:54:41Z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