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9" r:id="rId2"/>
    <p:sldId id="293" r:id="rId3"/>
    <p:sldId id="292" r:id="rId4"/>
    <p:sldId id="290" r:id="rId5"/>
    <p:sldId id="273" r:id="rId6"/>
    <p:sldId id="347" r:id="rId7"/>
    <p:sldId id="361" r:id="rId8"/>
    <p:sldId id="362" r:id="rId9"/>
    <p:sldId id="291" r:id="rId10"/>
    <p:sldId id="302" r:id="rId11"/>
    <p:sldId id="363" r:id="rId12"/>
    <p:sldId id="364" r:id="rId13"/>
    <p:sldId id="320" r:id="rId14"/>
    <p:sldId id="319" r:id="rId15"/>
    <p:sldId id="353" r:id="rId16"/>
    <p:sldId id="354" r:id="rId17"/>
    <p:sldId id="338" r:id="rId18"/>
    <p:sldId id="339" r:id="rId19"/>
    <p:sldId id="365" r:id="rId20"/>
    <p:sldId id="356" r:id="rId21"/>
    <p:sldId id="357" r:id="rId22"/>
    <p:sldId id="358" r:id="rId23"/>
    <p:sldId id="325" r:id="rId24"/>
    <p:sldId id="286" r:id="rId2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DB8AD"/>
    <a:srgbClr val="7D6B63"/>
    <a:srgbClr val="D99211"/>
    <a:srgbClr val="EDA221"/>
    <a:srgbClr val="FFBC04"/>
    <a:srgbClr val="FEB801"/>
    <a:srgbClr val="B57A0F"/>
    <a:srgbClr val="D18C11"/>
    <a:srgbClr val="C3830F"/>
    <a:srgbClr val="96650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801" autoAdjust="0"/>
    <p:restoredTop sz="94660"/>
  </p:normalViewPr>
  <p:slideViewPr>
    <p:cSldViewPr snapToGrid="0">
      <p:cViewPr varScale="1">
        <p:scale>
          <a:sx n="69" d="100"/>
          <a:sy n="69" d="100"/>
        </p:scale>
        <p:origin x="78" y="29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jpeg"/><Relationship Id="rId4" Type="http://schemas.microsoft.com/office/2007/relationships/hdphoto" Target="../media/hdphoto2.wdp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2021/12/16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6" descr="图片包含 游戏机&#10;&#10;描述已自动生成">
            <a:extLst>
              <a:ext uri="{FF2B5EF4-FFF2-40B4-BE49-F238E27FC236}">
                <a16:creationId xmlns:a16="http://schemas.microsoft.com/office/drawing/2014/main" id="{4E08BE82-6930-4EF0-9FF3-EB768F7D288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39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675891" y="-4547769"/>
            <a:ext cx="12073131" cy="8658691"/>
          </a:xfrm>
          <a:prstGeom prst="rect">
            <a:avLst/>
          </a:prstGeom>
        </p:spPr>
      </p:pic>
      <p:pic>
        <p:nvPicPr>
          <p:cNvPr id="8" name="图片 7" descr="图片包含 游戏机&#10;&#10;描述已自动生成">
            <a:extLst>
              <a:ext uri="{FF2B5EF4-FFF2-40B4-BE49-F238E27FC236}">
                <a16:creationId xmlns:a16="http://schemas.microsoft.com/office/drawing/2014/main" id="{CA132A93-7E31-4F2C-AD69-267977D5A1B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39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6929" y="2987565"/>
            <a:ext cx="8590542" cy="6161024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id="{1CA44BA0-EDA4-4024-A8AD-FDD11A4F89D5}"/>
              </a:ext>
            </a:extLst>
          </p:cNvPr>
          <p:cNvSpPr txBox="1"/>
          <p:nvPr userDrawn="1"/>
        </p:nvSpPr>
        <p:spPr>
          <a:xfrm>
            <a:off x="3817408" y="6408107"/>
            <a:ext cx="692091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00" dirty="0">
                <a:solidFill>
                  <a:schemeClr val="tx1"/>
                </a:solidFill>
              </a:rPr>
              <a:t>关注微信公众平台</a:t>
            </a:r>
            <a:r>
              <a:rPr lang="en-US" altLang="zh-CN" sz="1100" dirty="0">
                <a:solidFill>
                  <a:schemeClr val="tx1"/>
                </a:solidFill>
              </a:rPr>
              <a:t>DSSF007</a:t>
            </a:r>
            <a:r>
              <a:rPr lang="zh-CN" altLang="en-US" sz="1100" dirty="0">
                <a:solidFill>
                  <a:schemeClr val="tx1"/>
                </a:solidFill>
              </a:rPr>
              <a:t>，回复关键字“经典课堂”获取更多资源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2021/12/16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2021/12/16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2021/12/16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2021/12/16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2021/12/16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2021/12/16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2021/12/16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2021/12/16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2021/12/16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527108C4-B026-4252-A877-40AA47E5810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-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" name="矩形 9">
            <a:extLst>
              <a:ext uri="{FF2B5EF4-FFF2-40B4-BE49-F238E27FC236}">
                <a16:creationId xmlns:a16="http://schemas.microsoft.com/office/drawing/2014/main" id="{D1A70820-B138-4285-B54A-E50CC449B76D}"/>
              </a:ext>
            </a:extLst>
          </p:cNvPr>
          <p:cNvSpPr/>
          <p:nvPr userDrawn="1"/>
        </p:nvSpPr>
        <p:spPr>
          <a:xfrm>
            <a:off x="0" y="1285875"/>
            <a:ext cx="12192000" cy="3886200"/>
          </a:xfrm>
          <a:prstGeom prst="rect">
            <a:avLst/>
          </a:prstGeom>
          <a:solidFill>
            <a:schemeClr val="bg1">
              <a:lumMod val="95000"/>
              <a:alpha val="4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>
            <a:extLst>
              <a:ext uri="{FF2B5EF4-FFF2-40B4-BE49-F238E27FC236}">
                <a16:creationId xmlns:a16="http://schemas.microsoft.com/office/drawing/2014/main" id="{925AE7AA-5299-4910-A312-36B7B3F9E65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2021/12/16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E781BB81-B763-4E0D-AFD7-99097146E66A}"/>
              </a:ext>
            </a:extLst>
          </p:cNvPr>
          <p:cNvSpPr/>
          <p:nvPr userDrawn="1"/>
        </p:nvSpPr>
        <p:spPr>
          <a:xfrm>
            <a:off x="590550" y="279400"/>
            <a:ext cx="11134725" cy="59912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7ED9D43F-3679-4157-890D-EA17E7977A5C}"/>
              </a:ext>
            </a:extLst>
          </p:cNvPr>
          <p:cNvSpPr txBox="1"/>
          <p:nvPr userDrawn="1"/>
        </p:nvSpPr>
        <p:spPr>
          <a:xfrm>
            <a:off x="7147262" y="5949346"/>
            <a:ext cx="692091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00" dirty="0">
                <a:solidFill>
                  <a:schemeClr val="tx1"/>
                </a:solidFill>
              </a:rPr>
              <a:t>关注微信公众平台</a:t>
            </a:r>
            <a:r>
              <a:rPr lang="en-US" altLang="zh-CN" sz="1100" dirty="0">
                <a:solidFill>
                  <a:schemeClr val="tx1"/>
                </a:solidFill>
              </a:rPr>
              <a:t>DSSF007</a:t>
            </a:r>
            <a:r>
              <a:rPr lang="zh-CN" altLang="en-US" sz="1100" dirty="0">
                <a:solidFill>
                  <a:schemeClr val="tx1"/>
                </a:solidFill>
              </a:rPr>
              <a:t>，回复关键字“经典课堂”获取更多资源</a:t>
            </a:r>
          </a:p>
        </p:txBody>
      </p: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id="{5C5DA7C5-8692-4770-99EE-3E64E45D9FF4}"/>
              </a:ext>
            </a:extLst>
          </p:cNvPr>
          <p:cNvCxnSpPr/>
          <p:nvPr userDrawn="1"/>
        </p:nvCxnSpPr>
        <p:spPr>
          <a:xfrm>
            <a:off x="4215161" y="512956"/>
            <a:ext cx="2497872" cy="0"/>
          </a:xfrm>
          <a:prstGeom prst="line">
            <a:avLst/>
          </a:prstGeom>
          <a:ln w="38100">
            <a:solidFill>
              <a:srgbClr val="FDB40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文本框 16">
            <a:extLst>
              <a:ext uri="{FF2B5EF4-FFF2-40B4-BE49-F238E27FC236}">
                <a16:creationId xmlns:a16="http://schemas.microsoft.com/office/drawing/2014/main" id="{F96E57D6-D77A-460A-8CE6-E36F987B9D4A}"/>
              </a:ext>
            </a:extLst>
          </p:cNvPr>
          <p:cNvSpPr txBox="1"/>
          <p:nvPr userDrawn="1"/>
        </p:nvSpPr>
        <p:spPr>
          <a:xfrm>
            <a:off x="5254497" y="948466"/>
            <a:ext cx="1292662" cy="2477601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7200" dirty="0">
                <a:solidFill>
                  <a:srgbClr val="AD6126"/>
                </a:solidFill>
                <a:latin typeface="站酷小薇LOGO体" panose="02010600010101010101" pitchFamily="2" charset="-122"/>
                <a:ea typeface="站酷小薇LOGO体" panose="02010600010101010101" pitchFamily="2" charset="-122"/>
              </a:rPr>
              <a:t>目  录</a:t>
            </a:r>
          </a:p>
        </p:txBody>
      </p: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id="{620AC5F4-78F5-4DFC-BD43-97B44EE004F9}"/>
              </a:ext>
            </a:extLst>
          </p:cNvPr>
          <p:cNvCxnSpPr/>
          <p:nvPr userDrawn="1"/>
        </p:nvCxnSpPr>
        <p:spPr>
          <a:xfrm>
            <a:off x="6713033" y="501817"/>
            <a:ext cx="0" cy="5307980"/>
          </a:xfrm>
          <a:prstGeom prst="line">
            <a:avLst/>
          </a:prstGeom>
          <a:ln w="38100">
            <a:solidFill>
              <a:srgbClr val="FDB40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图片 14">
            <a:extLst>
              <a:ext uri="{FF2B5EF4-FFF2-40B4-BE49-F238E27FC236}">
                <a16:creationId xmlns:a16="http://schemas.microsoft.com/office/drawing/2014/main" id="{FFC5B84D-5AE6-462C-AEB2-D3200AD60735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-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5089" r="24821"/>
          <a:stretch>
            <a:fillRect/>
          </a:stretch>
        </p:blipFill>
        <p:spPr>
          <a:xfrm>
            <a:off x="0" y="-76200"/>
            <a:ext cx="6106901" cy="6858000"/>
          </a:xfrm>
          <a:custGeom>
            <a:avLst/>
            <a:gdLst>
              <a:gd name="connsiteX0" fmla="*/ 0 w 6106901"/>
              <a:gd name="connsiteY0" fmla="*/ 0 h 6858000"/>
              <a:gd name="connsiteX1" fmla="*/ 3193319 w 6106901"/>
              <a:gd name="connsiteY1" fmla="*/ 0 h 6858000"/>
              <a:gd name="connsiteX2" fmla="*/ 6106901 w 6106901"/>
              <a:gd name="connsiteY2" fmla="*/ 6858000 h 6858000"/>
              <a:gd name="connsiteX3" fmla="*/ 0 w 6106901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106901" h="6858000">
                <a:moveTo>
                  <a:pt x="0" y="0"/>
                </a:moveTo>
                <a:lnTo>
                  <a:pt x="3193319" y="0"/>
                </a:lnTo>
                <a:lnTo>
                  <a:pt x="6106901" y="6858000"/>
                </a:lnTo>
                <a:lnTo>
                  <a:pt x="0" y="6858000"/>
                </a:lnTo>
                <a:close/>
              </a:path>
            </a:pathLst>
          </a:cu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0AC13C7F-21CD-4C70-B030-90F1CDE2E3B9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089" r="24821"/>
          <a:stretch>
            <a:fillRect/>
          </a:stretch>
        </p:blipFill>
        <p:spPr>
          <a:xfrm>
            <a:off x="1266132" y="281327"/>
            <a:ext cx="5453198" cy="6123896"/>
          </a:xfrm>
          <a:custGeom>
            <a:avLst/>
            <a:gdLst>
              <a:gd name="connsiteX0" fmla="*/ 0 w 6106901"/>
              <a:gd name="connsiteY0" fmla="*/ 0 h 6858000"/>
              <a:gd name="connsiteX1" fmla="*/ 3193319 w 6106901"/>
              <a:gd name="connsiteY1" fmla="*/ 0 h 6858000"/>
              <a:gd name="connsiteX2" fmla="*/ 6106901 w 6106901"/>
              <a:gd name="connsiteY2" fmla="*/ 6858000 h 6858000"/>
              <a:gd name="connsiteX3" fmla="*/ 0 w 6106901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106901" h="6858000">
                <a:moveTo>
                  <a:pt x="0" y="0"/>
                </a:moveTo>
                <a:lnTo>
                  <a:pt x="3193319" y="0"/>
                </a:lnTo>
                <a:lnTo>
                  <a:pt x="6106901" y="6858000"/>
                </a:lnTo>
                <a:lnTo>
                  <a:pt x="0" y="6858000"/>
                </a:lnTo>
                <a:close/>
              </a:path>
            </a:pathLst>
          </a:custGeom>
          <a:ln w="19050">
            <a:solidFill>
              <a:schemeClr val="bg1"/>
            </a:solidFill>
          </a:ln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>
            <a:extLst>
              <a:ext uri="{FF2B5EF4-FFF2-40B4-BE49-F238E27FC236}">
                <a16:creationId xmlns:a16="http://schemas.microsoft.com/office/drawing/2014/main" id="{925AE7AA-5299-4910-A312-36B7B3F9E65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2021/12/16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E781BB81-B763-4E0D-AFD7-99097146E66A}"/>
              </a:ext>
            </a:extLst>
          </p:cNvPr>
          <p:cNvSpPr/>
          <p:nvPr userDrawn="1"/>
        </p:nvSpPr>
        <p:spPr>
          <a:xfrm>
            <a:off x="590550" y="279400"/>
            <a:ext cx="11134725" cy="59912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12434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id="{D460A0B6-A8EB-44E8-A6BD-330DB1B703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2021/12/16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EA4A1964-6740-479C-BB4A-D71873D42D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04E74841-F418-4854-944B-12532FF68D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7D393AF0-2B1A-459D-B585-2CE20FDF9182}"/>
              </a:ext>
            </a:extLst>
          </p:cNvPr>
          <p:cNvSpPr txBox="1"/>
          <p:nvPr userDrawn="1"/>
        </p:nvSpPr>
        <p:spPr>
          <a:xfrm>
            <a:off x="0" y="0"/>
            <a:ext cx="12192000" cy="2705100"/>
          </a:xfrm>
          <a:prstGeom prst="rect">
            <a:avLst/>
          </a:prstGeom>
          <a:noFill/>
        </p:spPr>
        <p:txBody>
          <a:bodyPr wrap="square" rtlCol="0">
            <a:prstTxWarp prst="textTriangleInverted">
              <a:avLst/>
            </a:prstTxWarp>
            <a:spAutoFit/>
          </a:bodyPr>
          <a:lstStyle/>
          <a:p>
            <a:r>
              <a:rPr lang="en-US" altLang="zh-CN" dirty="0">
                <a:blipFill dpi="0" rotWithShape="1">
                  <a:blip r:embed="rId2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</a:rPr>
              <a:t>-------------</a:t>
            </a:r>
            <a:endParaRPr lang="zh-CN" altLang="en-US" dirty="0">
              <a:blipFill dpi="0" rotWithShape="1"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5B1E1E4B-8837-4854-831B-361D35D6B3B2}"/>
              </a:ext>
            </a:extLst>
          </p:cNvPr>
          <p:cNvSpPr/>
          <p:nvPr userDrawn="1"/>
        </p:nvSpPr>
        <p:spPr>
          <a:xfrm>
            <a:off x="0" y="3065480"/>
            <a:ext cx="12192000" cy="2397512"/>
          </a:xfrm>
          <a:prstGeom prst="rect">
            <a:avLst/>
          </a:prstGeom>
          <a:solidFill>
            <a:schemeClr val="bg1">
              <a:lumMod val="75000"/>
              <a:alpha val="4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10348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6AE5AAF-4686-4DBC-AD82-82ACA52592B1}" type="datetimeFigureOut">
              <a:rPr lang="zh-CN" altLang="en-US" smtClean="0"/>
              <a:t>2021/12/16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61" r:id="rId8"/>
    <p:sldLayoutId id="2147483660" r:id="rId9"/>
    <p:sldLayoutId id="2147483656" r:id="rId10"/>
    <p:sldLayoutId id="2147483657" r:id="rId11"/>
    <p:sldLayoutId id="2147483658" r:id="rId12"/>
    <p:sldLayoutId id="2147483659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8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8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" Target="slide4.xml"/><Relationship Id="rId1" Type="http://schemas.openxmlformats.org/officeDocument/2006/relationships/slideLayout" Target="../slideLayouts/slideLayout7.xml"/><Relationship Id="rId5" Type="http://schemas.openxmlformats.org/officeDocument/2006/relationships/slide" Target="slide22.xml"/><Relationship Id="rId4" Type="http://schemas.openxmlformats.org/officeDocument/2006/relationships/slide" Target="slide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2305031"/>
            <a:ext cx="12192000" cy="3042473"/>
          </a:xfrm>
          <a:prstGeom prst="rect">
            <a:avLst/>
          </a:prstGeom>
          <a:gradFill>
            <a:gsLst>
              <a:gs pos="2000">
                <a:schemeClr val="accent1">
                  <a:lumMod val="5000"/>
                  <a:lumOff val="95000"/>
                  <a:alpha val="0"/>
                </a:schemeClr>
              </a:gs>
              <a:gs pos="35000">
                <a:srgbClr val="CDB8AD">
                  <a:alpha val="20000"/>
                </a:srgbClr>
              </a:gs>
              <a:gs pos="75000">
                <a:schemeClr val="tx1">
                  <a:lumMod val="95000"/>
                  <a:lumOff val="5000"/>
                  <a:alpha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500" dirty="0"/>
          </a:p>
        </p:txBody>
      </p:sp>
      <p:sp>
        <p:nvSpPr>
          <p:cNvPr id="6" name="文本框 5"/>
          <p:cNvSpPr txBox="1"/>
          <p:nvPr/>
        </p:nvSpPr>
        <p:spPr>
          <a:xfrm>
            <a:off x="538434" y="4102872"/>
            <a:ext cx="1133151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6000" b="1" dirty="0">
                <a:solidFill>
                  <a:schemeClr val="bg1"/>
                </a:solidFill>
              </a:rPr>
              <a:t>第</a:t>
            </a:r>
            <a:r>
              <a:rPr lang="en-US" altLang="zh-CN" sz="6000" b="1" dirty="0">
                <a:solidFill>
                  <a:schemeClr val="bg1"/>
                </a:solidFill>
              </a:rPr>
              <a:t>2</a:t>
            </a:r>
            <a:r>
              <a:rPr lang="zh-CN" altLang="zh-CN" sz="6000" b="1" dirty="0">
                <a:solidFill>
                  <a:schemeClr val="bg1"/>
                </a:solidFill>
              </a:rPr>
              <a:t>章 </a:t>
            </a:r>
            <a:r>
              <a:rPr lang="en-US" altLang="zh-CN" sz="6000" b="1" dirty="0">
                <a:solidFill>
                  <a:schemeClr val="bg1"/>
                </a:solidFill>
              </a:rPr>
              <a:t> CorelDRAW</a:t>
            </a:r>
            <a:r>
              <a:rPr lang="zh-CN" altLang="zh-CN" sz="6000" b="1" dirty="0">
                <a:solidFill>
                  <a:schemeClr val="bg1"/>
                </a:solidFill>
              </a:rPr>
              <a:t>入手必会知识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82147" y="6072009"/>
            <a:ext cx="2718419" cy="406493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2068135" y="549275"/>
            <a:ext cx="8055727" cy="29586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zh-CN" dirty="0"/>
              <a:t>CorelDRAW中的绘画区域是默认可以打印输出的区域，在新建文件窗口中可以对该区域的尺寸、方向、背景和布局等属性进行设置，自定义页面的显示状态，用户可以创建一个比较习惯的工作环境。</a:t>
            </a:r>
          </a:p>
          <a:p>
            <a:pPr indent="457200" fontAlgn="auto">
              <a:lnSpc>
                <a:spcPct val="150000"/>
              </a:lnSpc>
            </a:pPr>
            <a:r>
              <a:rPr lang="en-US" altLang="zh-CN" b="1" dirty="0"/>
              <a:t>2.2.1  </a:t>
            </a:r>
            <a:r>
              <a:rPr lang="zh-CN" altLang="zh-CN" b="1" dirty="0"/>
              <a:t>设置页面尺寸和方向</a:t>
            </a:r>
          </a:p>
          <a:p>
            <a:pPr indent="457200">
              <a:lnSpc>
                <a:spcPct val="150000"/>
              </a:lnSpc>
            </a:pPr>
            <a:r>
              <a:rPr lang="zh-CN" altLang="zh-CN" dirty="0"/>
              <a:t>新建空白文档后，可执行“布局”→“页面设置”命令，打开“选项”对话框。在对话框中默认选择“页面尺寸”选项，并显示其相应的页面。其中，可对页面的纸张类型、页面尺寸、方向、分辨率和出血状态等属性进行设置。</a:t>
            </a:r>
          </a:p>
        </p:txBody>
      </p:sp>
      <p:pic>
        <p:nvPicPr>
          <p:cNvPr id="4098" name="图片 1">
            <a:extLst>
              <a:ext uri="{FF2B5EF4-FFF2-40B4-BE49-F238E27FC236}">
                <a16:creationId xmlns:a16="http://schemas.microsoft.com/office/drawing/2014/main" id="{2DAEBD36-A298-4C66-B464-875B43C9131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53047" y="3507905"/>
            <a:ext cx="3285906" cy="24708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8270841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2037562" y="932994"/>
            <a:ext cx="8116873" cy="21622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fontAlgn="auto">
              <a:lnSpc>
                <a:spcPct val="150000"/>
              </a:lnSpc>
            </a:pPr>
            <a:r>
              <a:rPr lang="en-US" altLang="zh-CN" b="1" dirty="0"/>
              <a:t>2.2.2  </a:t>
            </a:r>
            <a:r>
              <a:rPr lang="zh-CN" altLang="zh-CN" b="1" dirty="0"/>
              <a:t>设置页面背景</a:t>
            </a:r>
          </a:p>
          <a:p>
            <a:pPr indent="457200">
              <a:lnSpc>
                <a:spcPct val="150000"/>
              </a:lnSpc>
            </a:pPr>
            <a:r>
              <a:rPr lang="zh-CN" altLang="zh-CN" dirty="0"/>
              <a:t>执行“布局”→“页面背景”命令，打开相应对话框。页面的背景默认为“无背景”模式，单击“纯色”单选按钮，设置纯色背景；单击“位图”单选按钮后激活“浏览”按钮，单击该按钮，在弹出的对话框中可导入位图图像以丰富页面背景状态。</a:t>
            </a:r>
          </a:p>
        </p:txBody>
      </p:sp>
      <p:pic>
        <p:nvPicPr>
          <p:cNvPr id="5122" name="图片 1">
            <a:extLst>
              <a:ext uri="{FF2B5EF4-FFF2-40B4-BE49-F238E27FC236}">
                <a16:creationId xmlns:a16="http://schemas.microsoft.com/office/drawing/2014/main" id="{E965226C-9D0D-452B-BE38-469D32CDCF9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4117" y="3021153"/>
            <a:ext cx="3623765" cy="27428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7309921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2037562" y="1073671"/>
            <a:ext cx="8116873" cy="1712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fontAlgn="auto">
              <a:lnSpc>
                <a:spcPct val="150000"/>
              </a:lnSpc>
            </a:pPr>
            <a:r>
              <a:rPr lang="en-US" altLang="zh-CN" b="1" dirty="0"/>
              <a:t>2.2.3  </a:t>
            </a:r>
            <a:r>
              <a:rPr lang="zh-CN" altLang="zh-CN" b="1" dirty="0"/>
              <a:t>设置页面布局</a:t>
            </a:r>
          </a:p>
          <a:p>
            <a:pPr indent="457200">
              <a:lnSpc>
                <a:spcPct val="150000"/>
              </a:lnSpc>
            </a:pPr>
            <a:r>
              <a:rPr lang="zh-CN" altLang="zh-CN" dirty="0"/>
              <a:t>执行“布局”→“页面布局”命令打开对话框。在“布局”选项后的下拉列表框中，可选择不同的布局选项，对页面的布局进行设置。勾选“对开页”复选框，激活“起始页”选项，可将内容合并与一页。</a:t>
            </a:r>
          </a:p>
        </p:txBody>
      </p:sp>
      <p:pic>
        <p:nvPicPr>
          <p:cNvPr id="6146" name="图片 1">
            <a:extLst>
              <a:ext uri="{FF2B5EF4-FFF2-40B4-BE49-F238E27FC236}">
                <a16:creationId xmlns:a16="http://schemas.microsoft.com/office/drawing/2014/main" id="{65957409-55B5-42C7-A8C6-A6E94E5907D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07758" y="2916776"/>
            <a:ext cx="3976483" cy="30057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7" name="图片 1">
            <a:extLst>
              <a:ext uri="{FF2B5EF4-FFF2-40B4-BE49-F238E27FC236}">
                <a16:creationId xmlns:a16="http://schemas.microsoft.com/office/drawing/2014/main" id="{145F5F73-EDE9-4809-ADD2-60F7A90F598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34113" y="4002175"/>
            <a:ext cx="1587524" cy="965794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6148" name="AutoShape 4">
            <a:extLst>
              <a:ext uri="{FF2B5EF4-FFF2-40B4-BE49-F238E27FC236}">
                <a16:creationId xmlns:a16="http://schemas.microsoft.com/office/drawing/2014/main" id="{0F489C9B-B4B0-43B9-B707-4CCE29807EF7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234113" y="3378488"/>
            <a:ext cx="182562" cy="558945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  <p:extLst>
      <p:ext uri="{BB962C8B-B14F-4D97-AF65-F5344CB8AC3E}">
        <p14:creationId xmlns:p14="http://schemas.microsoft.com/office/powerpoint/2010/main" val="351739542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865A8B91-2543-4DF1-ADF2-76E7481B1A75}"/>
              </a:ext>
            </a:extLst>
          </p:cNvPr>
          <p:cNvGrpSpPr/>
          <p:nvPr/>
        </p:nvGrpSpPr>
        <p:grpSpPr>
          <a:xfrm>
            <a:off x="1466748" y="3429000"/>
            <a:ext cx="2057222" cy="1809652"/>
            <a:chOff x="5198984" y="1169522"/>
            <a:chExt cx="2057222" cy="1809652"/>
          </a:xfrm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id="{03433D35-238D-4BA9-BF30-8CA00A8F7A9D}"/>
                </a:ext>
              </a:extLst>
            </p:cNvPr>
            <p:cNvSpPr/>
            <p:nvPr/>
          </p:nvSpPr>
          <p:spPr>
            <a:xfrm>
              <a:off x="5413512" y="1278818"/>
              <a:ext cx="1842694" cy="1700356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C700BB20-FC31-4BBE-919A-2F1942BBC52B}"/>
                </a:ext>
              </a:extLst>
            </p:cNvPr>
            <p:cNvSpPr/>
            <p:nvPr/>
          </p:nvSpPr>
          <p:spPr>
            <a:xfrm>
              <a:off x="5413512" y="1278818"/>
              <a:ext cx="1628166" cy="1591060"/>
            </a:xfrm>
            <a:prstGeom prst="rect">
              <a:avLst/>
            </a:prstGeom>
            <a:solidFill>
              <a:schemeClr val="bg1">
                <a:alpha val="5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CE283661-8B6A-493A-BF7C-76DDA80FBD08}"/>
                </a:ext>
              </a:extLst>
            </p:cNvPr>
            <p:cNvSpPr/>
            <p:nvPr/>
          </p:nvSpPr>
          <p:spPr>
            <a:xfrm>
              <a:off x="5198984" y="1169522"/>
              <a:ext cx="1842694" cy="1700356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" name="矩形 7">
            <a:extLst>
              <a:ext uri="{FF2B5EF4-FFF2-40B4-BE49-F238E27FC236}">
                <a16:creationId xmlns:a16="http://schemas.microsoft.com/office/drawing/2014/main" id="{8AFACE2C-F493-4AF1-9D95-2B23499B686A}"/>
              </a:ext>
            </a:extLst>
          </p:cNvPr>
          <p:cNvSpPr/>
          <p:nvPr/>
        </p:nvSpPr>
        <p:spPr>
          <a:xfrm>
            <a:off x="4899047" y="3972975"/>
            <a:ext cx="497647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4800" b="1" dirty="0"/>
              <a:t>打印选项的设置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2D07892B-112A-447F-A403-0FB3F531FC11}"/>
              </a:ext>
            </a:extLst>
          </p:cNvPr>
          <p:cNvSpPr txBox="1"/>
          <p:nvPr/>
        </p:nvSpPr>
        <p:spPr>
          <a:xfrm>
            <a:off x="1779382" y="3548996"/>
            <a:ext cx="1425390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 b="1" dirty="0">
                <a:solidFill>
                  <a:srgbClr val="FDB402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03</a:t>
            </a:r>
            <a:endParaRPr lang="zh-CN" altLang="en-US" sz="9600" b="1" dirty="0">
              <a:solidFill>
                <a:srgbClr val="FDB402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5054878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951760" y="563304"/>
            <a:ext cx="8288480" cy="29586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zh-CN" dirty="0"/>
              <a:t>打印选项的设置是相对重要的一个步骤，相关的设置直接决定着打印后图像最直观的视觉效果。</a:t>
            </a:r>
          </a:p>
          <a:p>
            <a:pPr indent="457200" fontAlgn="auto">
              <a:lnSpc>
                <a:spcPct val="150000"/>
              </a:lnSpc>
            </a:pPr>
            <a:r>
              <a:rPr lang="en-US" altLang="zh-CN" b="1" dirty="0"/>
              <a:t>2.3.1  </a:t>
            </a:r>
            <a:r>
              <a:rPr lang="zh-CN" altLang="zh-CN" b="1" dirty="0"/>
              <a:t>常规打印选项设置</a:t>
            </a:r>
          </a:p>
          <a:p>
            <a:pPr indent="457200">
              <a:lnSpc>
                <a:spcPct val="150000"/>
              </a:lnSpc>
            </a:pPr>
            <a:r>
              <a:rPr lang="zh-CN" altLang="zh-CN" dirty="0"/>
              <a:t>“打印”命令主要用于设置打印的常规内容、颜色和布局等选项。其内容包括打印范围、打印类型、图像状态和出血宽度等。</a:t>
            </a:r>
          </a:p>
          <a:p>
            <a:pPr indent="457200">
              <a:lnSpc>
                <a:spcPct val="150000"/>
              </a:lnSpc>
            </a:pPr>
            <a:r>
              <a:rPr lang="zh-CN" altLang="zh-CN" dirty="0"/>
              <a:t>常规设置是对图形文件最普通的设置，执行“文件”→“打印”命令或按Ctrl+P组合键，打开“打印”对话框，默认显示为“常规”选项面板。</a:t>
            </a:r>
          </a:p>
        </p:txBody>
      </p:sp>
      <p:pic>
        <p:nvPicPr>
          <p:cNvPr id="7170" name="图片 1">
            <a:extLst>
              <a:ext uri="{FF2B5EF4-FFF2-40B4-BE49-F238E27FC236}">
                <a16:creationId xmlns:a16="http://schemas.microsoft.com/office/drawing/2014/main" id="{A0A0B41B-8953-45FE-A97C-1A0CF9503C0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19473" y="3521934"/>
            <a:ext cx="3153053" cy="24709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7228805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2387857" y="811473"/>
            <a:ext cx="7416283" cy="1712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fontAlgn="auto">
              <a:lnSpc>
                <a:spcPct val="150000"/>
              </a:lnSpc>
            </a:pPr>
            <a:r>
              <a:rPr lang="en-US" altLang="zh-CN" b="1" dirty="0"/>
              <a:t>2.3.2  </a:t>
            </a:r>
            <a:r>
              <a:rPr lang="zh-CN" altLang="zh-CN" b="1" dirty="0"/>
              <a:t>布局设置</a:t>
            </a:r>
          </a:p>
          <a:p>
            <a:pPr indent="457200">
              <a:lnSpc>
                <a:spcPct val="150000"/>
              </a:lnSpc>
            </a:pPr>
            <a:r>
              <a:rPr lang="zh-CN" altLang="zh-CN" dirty="0"/>
              <a:t>在“打印”对话框中选择“布局”选项，可对页面的版面布局参数进行设置。在“将图像重新定位到”下拉列表框中选择相应的选项，也可在“版面布局”下拉列表对版面进行设置。</a:t>
            </a:r>
          </a:p>
        </p:txBody>
      </p:sp>
      <p:pic>
        <p:nvPicPr>
          <p:cNvPr id="8194" name="图片 1">
            <a:extLst>
              <a:ext uri="{FF2B5EF4-FFF2-40B4-BE49-F238E27FC236}">
                <a16:creationId xmlns:a16="http://schemas.microsoft.com/office/drawing/2014/main" id="{60CCA168-B6F0-4EA6-94F8-83861D5A624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7145" y="2678352"/>
            <a:ext cx="3797705" cy="29768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1085488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2630006" y="1889596"/>
            <a:ext cx="6931987" cy="21618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fontAlgn="auto">
              <a:lnSpc>
                <a:spcPct val="150000"/>
              </a:lnSpc>
            </a:pPr>
            <a:r>
              <a:rPr lang="en-US" altLang="zh-CN" b="1" dirty="0"/>
              <a:t>2.3.3  </a:t>
            </a:r>
            <a:r>
              <a:rPr lang="zh-CN" altLang="zh-CN" b="1" dirty="0"/>
              <a:t>颜色设置</a:t>
            </a:r>
          </a:p>
          <a:p>
            <a:pPr indent="457200">
              <a:lnSpc>
                <a:spcPct val="150000"/>
              </a:lnSpc>
            </a:pPr>
            <a:r>
              <a:rPr lang="zh-CN" altLang="zh-CN" dirty="0"/>
              <a:t>在“打印”对话框中可根据图像印刷要求创建</a:t>
            </a:r>
            <a:r>
              <a:rPr lang="en-US" altLang="zh-CN" dirty="0"/>
              <a:t>CMYK</a:t>
            </a:r>
            <a:r>
              <a:rPr lang="zh-CN" altLang="zh-CN" dirty="0"/>
              <a:t>颜色分离的页面文档，并指定颜色分离的顺序，保证出片图像颜色的准确性。在对分色选项进行设置时，可根据不同的印刷要求取消勾选相应颜色复选框。</a:t>
            </a:r>
          </a:p>
        </p:txBody>
      </p:sp>
    </p:spTree>
    <p:extLst>
      <p:ext uri="{BB962C8B-B14F-4D97-AF65-F5344CB8AC3E}">
        <p14:creationId xmlns:p14="http://schemas.microsoft.com/office/powerpoint/2010/main" val="37910814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865A8B91-2543-4DF1-ADF2-76E7481B1A75}"/>
              </a:ext>
            </a:extLst>
          </p:cNvPr>
          <p:cNvGrpSpPr/>
          <p:nvPr/>
        </p:nvGrpSpPr>
        <p:grpSpPr>
          <a:xfrm>
            <a:off x="1660718" y="3429000"/>
            <a:ext cx="2057222" cy="1809652"/>
            <a:chOff x="5198984" y="1169522"/>
            <a:chExt cx="2057222" cy="1809652"/>
          </a:xfrm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id="{03433D35-238D-4BA9-BF30-8CA00A8F7A9D}"/>
                </a:ext>
              </a:extLst>
            </p:cNvPr>
            <p:cNvSpPr/>
            <p:nvPr/>
          </p:nvSpPr>
          <p:spPr>
            <a:xfrm>
              <a:off x="5413512" y="1278818"/>
              <a:ext cx="1842694" cy="1700356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C700BB20-FC31-4BBE-919A-2F1942BBC52B}"/>
                </a:ext>
              </a:extLst>
            </p:cNvPr>
            <p:cNvSpPr/>
            <p:nvPr/>
          </p:nvSpPr>
          <p:spPr>
            <a:xfrm>
              <a:off x="5413512" y="1278818"/>
              <a:ext cx="1628166" cy="1591060"/>
            </a:xfrm>
            <a:prstGeom prst="rect">
              <a:avLst/>
            </a:prstGeom>
            <a:solidFill>
              <a:schemeClr val="bg1">
                <a:alpha val="5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CE283661-8B6A-493A-BF7C-76DDA80FBD08}"/>
                </a:ext>
              </a:extLst>
            </p:cNvPr>
            <p:cNvSpPr/>
            <p:nvPr/>
          </p:nvSpPr>
          <p:spPr>
            <a:xfrm>
              <a:off x="5198984" y="1169522"/>
              <a:ext cx="1842694" cy="1700356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" name="矩形 7">
            <a:extLst>
              <a:ext uri="{FF2B5EF4-FFF2-40B4-BE49-F238E27FC236}">
                <a16:creationId xmlns:a16="http://schemas.microsoft.com/office/drawing/2014/main" id="{8AFACE2C-F493-4AF1-9D95-2B23499B686A}"/>
              </a:ext>
            </a:extLst>
          </p:cNvPr>
          <p:cNvSpPr/>
          <p:nvPr/>
        </p:nvSpPr>
        <p:spPr>
          <a:xfrm>
            <a:off x="5511332" y="3972975"/>
            <a:ext cx="2646878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4800" b="1" dirty="0"/>
              <a:t>网络输出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2D07892B-112A-447F-A403-0FB3F531FC11}"/>
              </a:ext>
            </a:extLst>
          </p:cNvPr>
          <p:cNvSpPr txBox="1"/>
          <p:nvPr/>
        </p:nvSpPr>
        <p:spPr>
          <a:xfrm>
            <a:off x="1973352" y="3548996"/>
            <a:ext cx="1425390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 b="1" dirty="0">
                <a:solidFill>
                  <a:srgbClr val="FDB402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04</a:t>
            </a:r>
            <a:endParaRPr lang="zh-CN" altLang="en-US" sz="9600" b="1" dirty="0">
              <a:solidFill>
                <a:srgbClr val="FDB402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7132005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2043287" y="1566041"/>
            <a:ext cx="8161698" cy="29586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zh-CN" dirty="0"/>
              <a:t>图像编辑处理后，可对图像进行适应的优化，转换成HTML或PDF格式文档。在优化图像的同时，可扩展图像应用范围，降低内存的使用率，提高网络应用的速度。</a:t>
            </a:r>
          </a:p>
          <a:p>
            <a:pPr indent="457200" fontAlgn="auto">
              <a:lnSpc>
                <a:spcPct val="150000"/>
              </a:lnSpc>
            </a:pPr>
            <a:r>
              <a:rPr lang="en-US" altLang="zh-CN" b="1" dirty="0"/>
              <a:t>2.4.1 </a:t>
            </a:r>
            <a:r>
              <a:rPr lang="zh-CN" altLang="zh-CN" b="1" dirty="0"/>
              <a:t>图像优化</a:t>
            </a:r>
          </a:p>
          <a:p>
            <a:pPr indent="457200">
              <a:lnSpc>
                <a:spcPct val="150000"/>
              </a:lnSpc>
            </a:pPr>
            <a:r>
              <a:rPr lang="zh-CN" altLang="zh-CN" dirty="0"/>
              <a:t>图像优化可以在不影响画质的基础上进行适当的压缩，调整图像大小，从而提高在网络上的传输速度，便于访问者快速查看图像或下载文件。在导出图像前，可对其进行优化，减少文件的大小，使文件的网络应用更加流畅。</a:t>
            </a:r>
          </a:p>
        </p:txBody>
      </p:sp>
    </p:spTree>
    <p:extLst>
      <p:ext uri="{BB962C8B-B14F-4D97-AF65-F5344CB8AC3E}">
        <p14:creationId xmlns:p14="http://schemas.microsoft.com/office/powerpoint/2010/main" val="112985454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957913" y="825542"/>
            <a:ext cx="8660641" cy="21990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fontAlgn="auto">
              <a:lnSpc>
                <a:spcPct val="150000"/>
              </a:lnSpc>
            </a:pPr>
            <a:r>
              <a:rPr lang="en-US" altLang="zh-CN" b="1" dirty="0"/>
              <a:t>2.4.1 </a:t>
            </a:r>
            <a:r>
              <a:rPr lang="zh-CN" altLang="zh-CN" b="1" dirty="0"/>
              <a:t>发布至</a:t>
            </a:r>
            <a:r>
              <a:rPr lang="en-US" altLang="zh-CN" b="1" dirty="0"/>
              <a:t>PDF</a:t>
            </a:r>
            <a:endParaRPr lang="zh-CN" altLang="zh-CN" b="1" dirty="0"/>
          </a:p>
          <a:p>
            <a:pPr indent="457200">
              <a:lnSpc>
                <a:spcPct val="150000"/>
              </a:lnSpc>
            </a:pPr>
            <a:r>
              <a:rPr lang="zh-CN" altLang="zh-CN" dirty="0"/>
              <a:t>在CorelDRAW中可以将图形文件发布为PDF格式，可以保存原始文档的字体、图像、图形及格式。执行“文件”→“发布为PDF”命令，在打开的“发布为PDF”对话框中设置参数。单击“设置”按钮，在打开的“PDF设置”对话框中可以进行更多的参数进行设置。设置完成后，单击“保存”按钮即可发布。</a:t>
            </a:r>
          </a:p>
        </p:txBody>
      </p:sp>
      <p:pic>
        <p:nvPicPr>
          <p:cNvPr id="9218" name="图片 1">
            <a:extLst>
              <a:ext uri="{FF2B5EF4-FFF2-40B4-BE49-F238E27FC236}">
                <a16:creationId xmlns:a16="http://schemas.microsoft.com/office/drawing/2014/main" id="{75503D07-BA0E-4069-A10E-43E68D64577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9348" y="3179300"/>
            <a:ext cx="2687086" cy="2479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19" name="图片 1">
            <a:extLst>
              <a:ext uri="{FF2B5EF4-FFF2-40B4-BE49-F238E27FC236}">
                <a16:creationId xmlns:a16="http://schemas.microsoft.com/office/drawing/2014/main" id="{3E62BC66-1612-47D2-A5DE-CB006B7D6CC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39729" y="3179300"/>
            <a:ext cx="3122923" cy="2479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469660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5285515" y="860749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sz="2800" b="1" dirty="0"/>
              <a:t>内容概要</a:t>
            </a:r>
            <a:endParaRPr lang="zh-CN" altLang="zh-CN" sz="2800" dirty="0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99E071AF-C086-4E56-96BE-D255ABC37703}"/>
              </a:ext>
            </a:extLst>
          </p:cNvPr>
          <p:cNvSpPr txBox="1"/>
          <p:nvPr/>
        </p:nvSpPr>
        <p:spPr>
          <a:xfrm>
            <a:off x="2226161" y="1534186"/>
            <a:ext cx="7936615" cy="37896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dirty="0"/>
              <a:t>CorelDRAW</a:t>
            </a:r>
            <a:r>
              <a:rPr lang="zh-CN" altLang="zh-CN" dirty="0"/>
              <a:t>的应用范围非常广泛，无论是广告设计、插画绘图、版式设计、包装设计、</a:t>
            </a:r>
            <a:r>
              <a:rPr lang="en-US" altLang="zh-CN" dirty="0"/>
              <a:t>VI</a:t>
            </a:r>
            <a:r>
              <a:rPr lang="zh-CN" altLang="zh-CN" dirty="0"/>
              <a:t>设计、网页设计等都可以运用到此软件。本章将从</a:t>
            </a:r>
            <a:r>
              <a:rPr lang="en-US" altLang="zh-CN" dirty="0"/>
              <a:t>CorelDRAW</a:t>
            </a:r>
            <a:r>
              <a:rPr lang="zh-CN" altLang="zh-CN" dirty="0"/>
              <a:t>的基本操作讲起，如熟悉</a:t>
            </a:r>
            <a:r>
              <a:rPr lang="en-US" altLang="zh-CN" dirty="0"/>
              <a:t>CorelDRAW</a:t>
            </a:r>
            <a:r>
              <a:rPr lang="zh-CN" altLang="zh-CN" dirty="0"/>
              <a:t>的工作界面布局，掌握打印设置和网络输出，这样从最基本的操作入手，为后期的深入学习奠定良好的基础。</a:t>
            </a:r>
          </a:p>
          <a:p>
            <a:pPr indent="457200">
              <a:lnSpc>
                <a:spcPct val="150000"/>
              </a:lnSpc>
            </a:pPr>
            <a:r>
              <a:rPr lang="zh-CN" altLang="zh-CN" b="1" dirty="0"/>
              <a:t>知识要点</a:t>
            </a:r>
            <a:endParaRPr lang="zh-CN" altLang="zh-CN" dirty="0"/>
          </a:p>
          <a:p>
            <a:pPr marL="285750" lvl="0" indent="45720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en-US" altLang="zh-CN" dirty="0"/>
              <a:t>CorelDRAW</a:t>
            </a:r>
            <a:r>
              <a:rPr lang="zh-CN" altLang="zh-CN" dirty="0"/>
              <a:t>的打印设置和网络输出；</a:t>
            </a:r>
          </a:p>
          <a:p>
            <a:pPr marL="285750" lvl="0" indent="45720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en-US" altLang="zh-CN" dirty="0"/>
              <a:t>CorelDRAW</a:t>
            </a:r>
            <a:r>
              <a:rPr lang="zh-CN" altLang="zh-CN" dirty="0"/>
              <a:t>的界面布局；</a:t>
            </a:r>
          </a:p>
          <a:p>
            <a:pPr marL="285750" lvl="0" indent="45720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en-US" altLang="zh-CN" dirty="0"/>
              <a:t>CorelDRAW</a:t>
            </a:r>
            <a:r>
              <a:rPr lang="zh-CN" altLang="zh-CN" dirty="0"/>
              <a:t>的基本操作。</a:t>
            </a:r>
          </a:p>
        </p:txBody>
      </p:sp>
    </p:spTree>
    <p:extLst>
      <p:ext uri="{BB962C8B-B14F-4D97-AF65-F5344CB8AC3E}">
        <p14:creationId xmlns:p14="http://schemas.microsoft.com/office/powerpoint/2010/main" val="323478427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2276356" y="1533219"/>
            <a:ext cx="8132073" cy="8811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zh-CN" dirty="0"/>
              <a:t>通过本章节的学习，将执行“新建”、“导入”、“保存”、“导出”以及“打印”命令进行综合练习，以达到温故知新的目的。</a:t>
            </a:r>
          </a:p>
        </p:txBody>
      </p:sp>
      <p:pic>
        <p:nvPicPr>
          <p:cNvPr id="10242" name="图片 1">
            <a:extLst>
              <a:ext uri="{FF2B5EF4-FFF2-40B4-BE49-F238E27FC236}">
                <a16:creationId xmlns:a16="http://schemas.microsoft.com/office/drawing/2014/main" id="{5111625F-CE33-4E97-B7C7-04556401774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92960" y="2673268"/>
            <a:ext cx="5606079" cy="27962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F2D5017C-3215-4302-B914-742066BF8E8F}"/>
              </a:ext>
            </a:extLst>
          </p:cNvPr>
          <p:cNvSpPr txBox="1"/>
          <p:nvPr/>
        </p:nvSpPr>
        <p:spPr>
          <a:xfrm>
            <a:off x="3749844" y="929853"/>
            <a:ext cx="469231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sz="2800" b="1" dirty="0"/>
              <a:t>课堂演练  基础知识综合练习</a:t>
            </a:r>
          </a:p>
        </p:txBody>
      </p:sp>
    </p:spTree>
    <p:extLst>
      <p:ext uri="{BB962C8B-B14F-4D97-AF65-F5344CB8AC3E}">
        <p14:creationId xmlns:p14="http://schemas.microsoft.com/office/powerpoint/2010/main" val="339020708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4723003" y="644890"/>
            <a:ext cx="2745993" cy="8575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4800" b="1" dirty="0"/>
              <a:t>课后作业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C0ADE08B-06E6-4304-B5F4-C4373864FDAC}"/>
              </a:ext>
            </a:extLst>
          </p:cNvPr>
          <p:cNvSpPr txBox="1"/>
          <p:nvPr/>
        </p:nvSpPr>
        <p:spPr>
          <a:xfrm>
            <a:off x="1023838" y="1263299"/>
            <a:ext cx="5447300" cy="42051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zh-CN" b="1" dirty="0"/>
              <a:t>一、选择题</a:t>
            </a:r>
          </a:p>
          <a:p>
            <a:pPr>
              <a:lnSpc>
                <a:spcPct val="150000"/>
              </a:lnSpc>
            </a:pPr>
            <a:r>
              <a:rPr lang="en-US" altLang="zh-CN" dirty="0"/>
              <a:t>1. CorelDRAW</a:t>
            </a:r>
            <a:r>
              <a:rPr lang="zh-CN" altLang="zh-CN" dirty="0"/>
              <a:t>新建文档的快捷键是（</a:t>
            </a:r>
            <a:r>
              <a:rPr lang="en-US" altLang="zh-CN" dirty="0"/>
              <a:t>B</a:t>
            </a:r>
            <a:r>
              <a:rPr lang="zh-CN" altLang="zh-CN" dirty="0"/>
              <a:t>）。</a:t>
            </a:r>
          </a:p>
          <a:p>
            <a:pPr>
              <a:lnSpc>
                <a:spcPct val="150000"/>
              </a:lnSpc>
            </a:pPr>
            <a:r>
              <a:rPr lang="en-US" altLang="zh-CN" dirty="0"/>
              <a:t>A. </a:t>
            </a:r>
            <a:r>
              <a:rPr lang="en-US" altLang="zh-CN" dirty="0" err="1"/>
              <a:t>Ctrl+O</a:t>
            </a:r>
            <a:r>
              <a:rPr lang="en-US" altLang="zh-CN" dirty="0"/>
              <a:t>      B. </a:t>
            </a:r>
            <a:r>
              <a:rPr lang="en-US" altLang="zh-CN" dirty="0" err="1"/>
              <a:t>Ctrl+N</a:t>
            </a:r>
            <a:endParaRPr lang="zh-CN" altLang="zh-CN" dirty="0"/>
          </a:p>
          <a:p>
            <a:pPr>
              <a:lnSpc>
                <a:spcPct val="150000"/>
              </a:lnSpc>
            </a:pPr>
            <a:r>
              <a:rPr lang="en-US" altLang="zh-CN" dirty="0"/>
              <a:t>C. </a:t>
            </a:r>
            <a:r>
              <a:rPr lang="en-US" altLang="zh-CN" dirty="0" err="1"/>
              <a:t>Ctrl+I</a:t>
            </a:r>
            <a:r>
              <a:rPr lang="en-US" altLang="zh-CN" dirty="0"/>
              <a:t>      D. </a:t>
            </a:r>
            <a:r>
              <a:rPr lang="en-US" altLang="zh-CN" dirty="0" err="1"/>
              <a:t>Ctrl+V</a:t>
            </a:r>
            <a:endParaRPr lang="zh-CN" altLang="zh-CN" dirty="0"/>
          </a:p>
          <a:p>
            <a:pPr>
              <a:lnSpc>
                <a:spcPct val="150000"/>
              </a:lnSpc>
            </a:pPr>
            <a:r>
              <a:rPr lang="en-US" altLang="zh-CN" dirty="0"/>
              <a:t>2. CorelDRAW</a:t>
            </a:r>
            <a:r>
              <a:rPr lang="zh-CN" altLang="zh-CN" dirty="0"/>
              <a:t>新建文档时，默认的预览模式是（</a:t>
            </a:r>
            <a:r>
              <a:rPr lang="en-US" altLang="zh-CN" dirty="0"/>
              <a:t>D</a:t>
            </a:r>
            <a:r>
              <a:rPr lang="zh-CN" altLang="zh-CN" dirty="0"/>
              <a:t>）。</a:t>
            </a:r>
          </a:p>
          <a:p>
            <a:pPr>
              <a:lnSpc>
                <a:spcPct val="150000"/>
              </a:lnSpc>
            </a:pPr>
            <a:r>
              <a:rPr lang="en-US" altLang="zh-CN" dirty="0"/>
              <a:t>A. </a:t>
            </a:r>
            <a:r>
              <a:rPr lang="zh-CN" altLang="zh-CN" dirty="0"/>
              <a:t>线框 </a:t>
            </a:r>
            <a:r>
              <a:rPr lang="en-US" altLang="zh-CN" dirty="0"/>
              <a:t>         B. </a:t>
            </a:r>
            <a:r>
              <a:rPr lang="zh-CN" altLang="zh-CN" dirty="0"/>
              <a:t>草稿</a:t>
            </a:r>
          </a:p>
          <a:p>
            <a:pPr>
              <a:lnSpc>
                <a:spcPct val="150000"/>
              </a:lnSpc>
            </a:pPr>
            <a:r>
              <a:rPr lang="en-US" altLang="zh-CN" dirty="0"/>
              <a:t>C. </a:t>
            </a:r>
            <a:r>
              <a:rPr lang="zh-CN" altLang="zh-CN" dirty="0"/>
              <a:t>常规</a:t>
            </a:r>
            <a:r>
              <a:rPr lang="en-US" altLang="zh-CN" dirty="0"/>
              <a:t>          D. </a:t>
            </a:r>
            <a:r>
              <a:rPr lang="zh-CN" altLang="zh-CN" dirty="0"/>
              <a:t>增强</a:t>
            </a:r>
          </a:p>
          <a:p>
            <a:pPr>
              <a:lnSpc>
                <a:spcPct val="150000"/>
              </a:lnSpc>
            </a:pPr>
            <a:r>
              <a:rPr lang="en-US" altLang="zh-CN" dirty="0"/>
              <a:t>3.</a:t>
            </a:r>
            <a:r>
              <a:rPr lang="zh-CN" altLang="zh-CN" dirty="0"/>
              <a:t>导入图片的快捷键是（</a:t>
            </a:r>
            <a:r>
              <a:rPr lang="en-US" altLang="zh-CN" dirty="0"/>
              <a:t>C</a:t>
            </a:r>
            <a:r>
              <a:rPr lang="zh-CN" altLang="zh-CN" dirty="0"/>
              <a:t>）。</a:t>
            </a:r>
          </a:p>
          <a:p>
            <a:pPr>
              <a:lnSpc>
                <a:spcPct val="150000"/>
              </a:lnSpc>
            </a:pPr>
            <a:r>
              <a:rPr lang="en-US" altLang="zh-CN" dirty="0"/>
              <a:t>A. </a:t>
            </a:r>
            <a:r>
              <a:rPr lang="en-US" altLang="zh-CN" dirty="0" err="1"/>
              <a:t>Ctrl+O</a:t>
            </a:r>
            <a:r>
              <a:rPr lang="en-US" altLang="zh-CN" dirty="0"/>
              <a:t>     B. </a:t>
            </a:r>
            <a:r>
              <a:rPr lang="en-US" altLang="zh-CN" dirty="0" err="1"/>
              <a:t>Ctrl+N</a:t>
            </a:r>
            <a:r>
              <a:rPr lang="en-US" altLang="zh-CN" dirty="0"/>
              <a:t> </a:t>
            </a:r>
            <a:endParaRPr lang="zh-CN" altLang="zh-CN" dirty="0"/>
          </a:p>
          <a:p>
            <a:pPr>
              <a:lnSpc>
                <a:spcPct val="150000"/>
              </a:lnSpc>
            </a:pPr>
            <a:r>
              <a:rPr lang="en-US" altLang="zh-CN" dirty="0"/>
              <a:t>C. </a:t>
            </a:r>
            <a:r>
              <a:rPr lang="en-US" altLang="zh-CN" dirty="0" err="1"/>
              <a:t>Ctrl+I</a:t>
            </a:r>
            <a:r>
              <a:rPr lang="en-US" altLang="zh-CN" dirty="0"/>
              <a:t>     D. </a:t>
            </a:r>
            <a:r>
              <a:rPr lang="en-US" altLang="zh-CN" dirty="0" err="1"/>
              <a:t>Ctrl+V</a:t>
            </a:r>
            <a:endParaRPr lang="zh-CN" altLang="zh-CN" dirty="0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6756EA99-1D38-4E83-AB3C-76D3E966B5F4}"/>
              </a:ext>
            </a:extLst>
          </p:cNvPr>
          <p:cNvSpPr txBox="1"/>
          <p:nvPr/>
        </p:nvSpPr>
        <p:spPr>
          <a:xfrm>
            <a:off x="6422234" y="1678797"/>
            <a:ext cx="5103896" cy="33741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/>
              <a:t>4. CorelDRAW</a:t>
            </a:r>
            <a:r>
              <a:rPr lang="zh-CN" altLang="zh-CN" dirty="0"/>
              <a:t>的页面背景不可以填充那种模式状态（</a:t>
            </a:r>
            <a:r>
              <a:rPr lang="en-US" altLang="zh-CN" dirty="0"/>
              <a:t>D</a:t>
            </a:r>
            <a:r>
              <a:rPr lang="zh-CN" altLang="zh-CN" dirty="0"/>
              <a:t>）。</a:t>
            </a:r>
          </a:p>
          <a:p>
            <a:pPr>
              <a:lnSpc>
                <a:spcPct val="150000"/>
              </a:lnSpc>
            </a:pPr>
            <a:r>
              <a:rPr lang="en-US" altLang="zh-CN" dirty="0"/>
              <a:t>A. </a:t>
            </a:r>
            <a:r>
              <a:rPr lang="zh-CN" altLang="zh-CN" dirty="0"/>
              <a:t>无背景</a:t>
            </a:r>
            <a:r>
              <a:rPr lang="en-US" altLang="zh-CN" dirty="0"/>
              <a:t>     B. </a:t>
            </a:r>
            <a:r>
              <a:rPr lang="zh-CN" altLang="zh-CN" dirty="0"/>
              <a:t>纯色</a:t>
            </a:r>
          </a:p>
          <a:p>
            <a:pPr>
              <a:lnSpc>
                <a:spcPct val="150000"/>
              </a:lnSpc>
            </a:pPr>
            <a:r>
              <a:rPr lang="en-US" altLang="zh-CN" dirty="0"/>
              <a:t>C. </a:t>
            </a:r>
            <a:r>
              <a:rPr lang="zh-CN" altLang="zh-CN" dirty="0"/>
              <a:t>位图</a:t>
            </a:r>
            <a:r>
              <a:rPr lang="en-US" altLang="zh-CN" dirty="0"/>
              <a:t>       D. </a:t>
            </a:r>
            <a:r>
              <a:rPr lang="zh-CN" altLang="zh-CN" dirty="0"/>
              <a:t>渐变</a:t>
            </a:r>
          </a:p>
          <a:p>
            <a:pPr>
              <a:lnSpc>
                <a:spcPct val="150000"/>
              </a:lnSpc>
            </a:pPr>
            <a:r>
              <a:rPr lang="en-US" altLang="zh-CN" dirty="0"/>
              <a:t>5. </a:t>
            </a:r>
            <a:r>
              <a:rPr lang="zh-CN" altLang="zh-CN" dirty="0"/>
              <a:t>设计印刷品时，需要选择以下哪种色彩模式（</a:t>
            </a:r>
            <a:r>
              <a:rPr lang="en-US" altLang="zh-CN" dirty="0"/>
              <a:t>B</a:t>
            </a:r>
            <a:r>
              <a:rPr lang="zh-CN" altLang="zh-CN" dirty="0"/>
              <a:t>）。</a:t>
            </a:r>
          </a:p>
          <a:p>
            <a:pPr>
              <a:lnSpc>
                <a:spcPct val="150000"/>
              </a:lnSpc>
            </a:pPr>
            <a:r>
              <a:rPr lang="en-US" altLang="zh-CN" dirty="0"/>
              <a:t>A. RGB          B. CMYK</a:t>
            </a:r>
            <a:endParaRPr lang="zh-CN" altLang="zh-CN" dirty="0"/>
          </a:p>
          <a:p>
            <a:pPr>
              <a:lnSpc>
                <a:spcPct val="150000"/>
              </a:lnSpc>
            </a:pPr>
            <a:r>
              <a:rPr lang="en-US" altLang="zh-CN" dirty="0"/>
              <a:t>C. Lab           D.</a:t>
            </a:r>
            <a:r>
              <a:rPr lang="zh-CN" altLang="zh-CN" dirty="0"/>
              <a:t>灰度模式</a:t>
            </a:r>
          </a:p>
        </p:txBody>
      </p:sp>
    </p:spTree>
    <p:extLst>
      <p:ext uri="{BB962C8B-B14F-4D97-AF65-F5344CB8AC3E}">
        <p14:creationId xmlns:p14="http://schemas.microsoft.com/office/powerpoint/2010/main" val="277506256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2254036" y="876723"/>
            <a:ext cx="7899515" cy="46206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fontAlgn="auto">
              <a:lnSpc>
                <a:spcPct val="150000"/>
              </a:lnSpc>
            </a:pPr>
            <a:r>
              <a:rPr lang="zh-CN" altLang="zh-CN" b="1" dirty="0"/>
              <a:t>二、填空题</a:t>
            </a:r>
          </a:p>
          <a:p>
            <a:pPr indent="457200">
              <a:lnSpc>
                <a:spcPct val="150000"/>
              </a:lnSpc>
            </a:pPr>
            <a:r>
              <a:rPr lang="zh-CN" altLang="zh-CN" dirty="0"/>
              <a:t>1. 在CorelDRAW中导入图片时，单击左键可直接将位图以</a:t>
            </a:r>
            <a:r>
              <a:rPr lang="zh-CN" altLang="zh-CN" u="sng" dirty="0">
                <a:solidFill>
                  <a:srgbClr val="FF0000"/>
                </a:solidFill>
              </a:rPr>
              <a:t>原大小</a:t>
            </a:r>
            <a:r>
              <a:rPr lang="zh-CN" altLang="zh-CN" dirty="0"/>
              <a:t>状态放置在该区域。</a:t>
            </a:r>
          </a:p>
          <a:p>
            <a:pPr indent="457200">
              <a:lnSpc>
                <a:spcPct val="150000"/>
              </a:lnSpc>
            </a:pPr>
            <a:r>
              <a:rPr lang="zh-CN" altLang="zh-CN" dirty="0"/>
              <a:t>2. CorelDRAW中的绘画区域是默认可以打印输出的区域，在新建文件窗口中可以对该区域的</a:t>
            </a:r>
            <a:r>
              <a:rPr lang="zh-CN" altLang="zh-CN" u="sng" dirty="0">
                <a:solidFill>
                  <a:srgbClr val="FF0000"/>
                </a:solidFill>
              </a:rPr>
              <a:t>尺寸</a:t>
            </a:r>
            <a:r>
              <a:rPr lang="zh-CN" altLang="zh-CN" dirty="0"/>
              <a:t>、</a:t>
            </a:r>
            <a:r>
              <a:rPr lang="zh-CN" altLang="zh-CN" u="sng" dirty="0">
                <a:solidFill>
                  <a:srgbClr val="FF0000"/>
                </a:solidFill>
              </a:rPr>
              <a:t>方向</a:t>
            </a:r>
            <a:r>
              <a:rPr lang="zh-CN" altLang="zh-CN" dirty="0"/>
              <a:t>、</a:t>
            </a:r>
            <a:r>
              <a:rPr lang="zh-CN" altLang="zh-CN" u="sng" dirty="0">
                <a:solidFill>
                  <a:srgbClr val="FF0000"/>
                </a:solidFill>
              </a:rPr>
              <a:t>背景</a:t>
            </a:r>
            <a:r>
              <a:rPr lang="zh-CN" altLang="zh-CN" dirty="0"/>
              <a:t>和</a:t>
            </a:r>
            <a:r>
              <a:rPr lang="zh-CN" altLang="zh-CN" u="sng" dirty="0">
                <a:solidFill>
                  <a:srgbClr val="FF0000"/>
                </a:solidFill>
              </a:rPr>
              <a:t>布局</a:t>
            </a:r>
            <a:r>
              <a:rPr lang="zh-CN" altLang="zh-CN" dirty="0"/>
              <a:t>等属性进行设置。</a:t>
            </a:r>
          </a:p>
          <a:p>
            <a:pPr indent="457200">
              <a:lnSpc>
                <a:spcPct val="150000"/>
              </a:lnSpc>
            </a:pPr>
            <a:r>
              <a:rPr lang="en-US" altLang="zh-CN" dirty="0"/>
              <a:t>3. </a:t>
            </a:r>
            <a:r>
              <a:rPr lang="zh-CN" altLang="zh-CN" dirty="0"/>
              <a:t>在优化图像的同时，扩展图像的应用范围，同时也降低了</a:t>
            </a:r>
            <a:r>
              <a:rPr lang="zh-CN" altLang="zh-CN" u="sng" dirty="0">
                <a:solidFill>
                  <a:srgbClr val="FF0000"/>
                </a:solidFill>
              </a:rPr>
              <a:t>内存的使用率</a:t>
            </a:r>
            <a:r>
              <a:rPr lang="zh-CN" altLang="zh-CN" dirty="0"/>
              <a:t>，从而提高了</a:t>
            </a:r>
            <a:r>
              <a:rPr lang="zh-CN" altLang="zh-CN" u="sng" dirty="0">
                <a:solidFill>
                  <a:srgbClr val="FF0000"/>
                </a:solidFill>
              </a:rPr>
              <a:t>网络应用的速度</a:t>
            </a:r>
            <a:r>
              <a:rPr lang="zh-CN" altLang="zh-CN" dirty="0"/>
              <a:t>。</a:t>
            </a:r>
          </a:p>
          <a:p>
            <a:pPr indent="457200">
              <a:lnSpc>
                <a:spcPct val="150000"/>
              </a:lnSpc>
            </a:pPr>
            <a:r>
              <a:rPr lang="zh-CN" altLang="zh-CN" dirty="0"/>
              <a:t>4. 在</a:t>
            </a:r>
            <a:r>
              <a:rPr lang="en-US" altLang="zh-CN" dirty="0"/>
              <a:t>CorelDRAW</a:t>
            </a:r>
            <a:r>
              <a:rPr lang="zh-CN" altLang="zh-CN" dirty="0"/>
              <a:t>中，可将图像按照印刷</a:t>
            </a:r>
            <a:r>
              <a:rPr lang="en-US" altLang="zh-CN" dirty="0"/>
              <a:t>4</a:t>
            </a:r>
            <a:r>
              <a:rPr lang="zh-CN" altLang="zh-CN" dirty="0"/>
              <a:t>色创建</a:t>
            </a:r>
            <a:r>
              <a:rPr lang="en-US" altLang="zh-CN" u="sng" dirty="0">
                <a:solidFill>
                  <a:srgbClr val="FF0000"/>
                </a:solidFill>
              </a:rPr>
              <a:t>CMYK</a:t>
            </a:r>
            <a:r>
              <a:rPr lang="zh-CN" altLang="zh-CN" dirty="0"/>
              <a:t>颜色分离的页面文档，并可以</a:t>
            </a:r>
            <a:r>
              <a:rPr lang="zh-CN" altLang="zh-CN" u="sng" dirty="0">
                <a:solidFill>
                  <a:srgbClr val="FF0000"/>
                </a:solidFill>
              </a:rPr>
              <a:t>指定颜色分离</a:t>
            </a:r>
            <a:r>
              <a:rPr lang="zh-CN" altLang="zh-CN" dirty="0"/>
              <a:t>的顺序，以便在出片时保证图像颜色的准确性。</a:t>
            </a:r>
          </a:p>
          <a:p>
            <a:pPr indent="457200">
              <a:lnSpc>
                <a:spcPct val="150000"/>
              </a:lnSpc>
            </a:pPr>
            <a:r>
              <a:rPr lang="zh-CN" altLang="zh-CN" dirty="0"/>
              <a:t>5. CorelDRAW中的“打印”命令可用于设置打印的</a:t>
            </a:r>
            <a:r>
              <a:rPr lang="zh-CN" altLang="zh-CN" u="sng" dirty="0">
                <a:solidFill>
                  <a:srgbClr val="FF0000"/>
                </a:solidFill>
              </a:rPr>
              <a:t>常规内容</a:t>
            </a:r>
            <a:r>
              <a:rPr lang="zh-CN" altLang="zh-CN" dirty="0"/>
              <a:t>、</a:t>
            </a:r>
            <a:r>
              <a:rPr lang="zh-CN" altLang="zh-CN" u="sng" dirty="0">
                <a:solidFill>
                  <a:srgbClr val="FF0000"/>
                </a:solidFill>
              </a:rPr>
              <a:t>颜色</a:t>
            </a:r>
            <a:r>
              <a:rPr lang="zh-CN" altLang="zh-CN" dirty="0"/>
              <a:t>和</a:t>
            </a:r>
            <a:r>
              <a:rPr lang="zh-CN" altLang="zh-CN" u="sng" dirty="0">
                <a:solidFill>
                  <a:srgbClr val="FF0000"/>
                </a:solidFill>
              </a:rPr>
              <a:t>布局</a:t>
            </a:r>
            <a:r>
              <a:rPr lang="zh-CN" altLang="zh-CN" dirty="0"/>
              <a:t>等选项。</a:t>
            </a:r>
          </a:p>
        </p:txBody>
      </p:sp>
    </p:spTree>
    <p:extLst>
      <p:ext uri="{BB962C8B-B14F-4D97-AF65-F5344CB8AC3E}">
        <p14:creationId xmlns:p14="http://schemas.microsoft.com/office/powerpoint/2010/main" val="194563205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3091243" y="698930"/>
            <a:ext cx="4250432" cy="12966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fontAlgn="auto">
              <a:lnSpc>
                <a:spcPct val="150000"/>
              </a:lnSpc>
            </a:pPr>
            <a:r>
              <a:rPr lang="zh-CN" altLang="zh-CN" b="1" dirty="0"/>
              <a:t>三、上机题</a:t>
            </a:r>
            <a:endParaRPr lang="zh-CN" altLang="zh-CN" sz="2400" b="1" dirty="0"/>
          </a:p>
          <a:p>
            <a:pPr indent="457200">
              <a:lnSpc>
                <a:spcPct val="150000"/>
              </a:lnSpc>
            </a:pPr>
            <a:r>
              <a:rPr lang="zh-CN" altLang="zh-CN" dirty="0"/>
              <a:t>1.新建文档并设置位图背景。</a:t>
            </a:r>
            <a:endParaRPr lang="en-US" altLang="zh-CN" dirty="0"/>
          </a:p>
          <a:p>
            <a:pPr indent="457200">
              <a:lnSpc>
                <a:spcPct val="150000"/>
              </a:lnSpc>
            </a:pPr>
            <a:r>
              <a:rPr lang="zh-CN" altLang="zh-CN" dirty="0"/>
              <a:t>2.导入图片并输出为PDF格式。</a:t>
            </a:r>
          </a:p>
        </p:txBody>
      </p:sp>
      <p:pic>
        <p:nvPicPr>
          <p:cNvPr id="11266" name="图片 1">
            <a:extLst>
              <a:ext uri="{FF2B5EF4-FFF2-40B4-BE49-F238E27FC236}">
                <a16:creationId xmlns:a16="http://schemas.microsoft.com/office/drawing/2014/main" id="{9A216C34-004C-4880-A0DC-FCAC6ACE804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1069" y="2836042"/>
            <a:ext cx="3114254" cy="2200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7" name="图片 1">
            <a:extLst>
              <a:ext uri="{FF2B5EF4-FFF2-40B4-BE49-F238E27FC236}">
                <a16:creationId xmlns:a16="http://schemas.microsoft.com/office/drawing/2014/main" id="{7860D211-41C0-41DC-94D6-1DE229164BC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03541" y="1995567"/>
            <a:ext cx="2747390" cy="38814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966723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0" y="2964788"/>
            <a:ext cx="12192000" cy="3893212"/>
          </a:xfrm>
          <a:prstGeom prst="rect">
            <a:avLst/>
          </a:prstGeom>
          <a:gradFill>
            <a:gsLst>
              <a:gs pos="2000">
                <a:schemeClr val="accent1">
                  <a:lumMod val="5000"/>
                  <a:lumOff val="95000"/>
                  <a:alpha val="0"/>
                </a:schemeClr>
              </a:gs>
              <a:gs pos="35000">
                <a:srgbClr val="CDB8AD">
                  <a:alpha val="20000"/>
                </a:srgbClr>
              </a:gs>
              <a:gs pos="94000">
                <a:schemeClr val="tx1">
                  <a:lumMod val="95000"/>
                  <a:lumOff val="5000"/>
                  <a:alpha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7354628" y="942361"/>
            <a:ext cx="2825756" cy="4400550"/>
            <a:chOff x="7721289" y="1228725"/>
            <a:chExt cx="2825756" cy="4400550"/>
          </a:xfrm>
          <a:solidFill>
            <a:srgbClr val="EDA221"/>
          </a:solidFill>
        </p:grpSpPr>
        <p:sp>
          <p:nvSpPr>
            <p:cNvPr id="4" name="任意多边形: 形状 3"/>
            <p:cNvSpPr/>
            <p:nvPr/>
          </p:nvSpPr>
          <p:spPr>
            <a:xfrm>
              <a:off x="7721289" y="1228725"/>
              <a:ext cx="2825756" cy="4400550"/>
            </a:xfrm>
            <a:custGeom>
              <a:avLst/>
              <a:gdLst>
                <a:gd name="connsiteX0" fmla="*/ 2576979 w 2825756"/>
                <a:gd name="connsiteY0" fmla="*/ 362685 h 4400550"/>
                <a:gd name="connsiteX1" fmla="*/ 2576979 w 2825756"/>
                <a:gd name="connsiteY1" fmla="*/ 3992147 h 4400550"/>
                <a:gd name="connsiteX2" fmla="*/ 2199786 w 2825756"/>
                <a:gd name="connsiteY2" fmla="*/ 3992147 h 4400550"/>
                <a:gd name="connsiteX3" fmla="*/ 2199786 w 2825756"/>
                <a:gd name="connsiteY3" fmla="*/ 3646597 h 4400550"/>
                <a:gd name="connsiteX4" fmla="*/ 2445696 w 2825756"/>
                <a:gd name="connsiteY4" fmla="*/ 3646597 h 4400550"/>
                <a:gd name="connsiteX5" fmla="*/ 2445696 w 2825756"/>
                <a:gd name="connsiteY5" fmla="*/ 3939804 h 4400550"/>
                <a:gd name="connsiteX6" fmla="*/ 2491415 w 2825756"/>
                <a:gd name="connsiteY6" fmla="*/ 3939804 h 4400550"/>
                <a:gd name="connsiteX7" fmla="*/ 2491415 w 2825756"/>
                <a:gd name="connsiteY7" fmla="*/ 3612471 h 4400550"/>
                <a:gd name="connsiteX8" fmla="*/ 2479822 w 2825756"/>
                <a:gd name="connsiteY8" fmla="*/ 3612471 h 4400550"/>
                <a:gd name="connsiteX9" fmla="*/ 2479822 w 2825756"/>
                <a:gd name="connsiteY9" fmla="*/ 3600878 h 4400550"/>
                <a:gd name="connsiteX10" fmla="*/ 2152489 w 2825756"/>
                <a:gd name="connsiteY10" fmla="*/ 3600878 h 4400550"/>
                <a:gd name="connsiteX11" fmla="*/ 2152489 w 2825756"/>
                <a:gd name="connsiteY11" fmla="*/ 3646597 h 4400550"/>
                <a:gd name="connsiteX12" fmla="*/ 2154066 w 2825756"/>
                <a:gd name="connsiteY12" fmla="*/ 3646597 h 4400550"/>
                <a:gd name="connsiteX13" fmla="*/ 2154066 w 2825756"/>
                <a:gd name="connsiteY13" fmla="*/ 4037865 h 4400550"/>
                <a:gd name="connsiteX14" fmla="*/ 2199786 w 2825756"/>
                <a:gd name="connsiteY14" fmla="*/ 4037865 h 4400550"/>
                <a:gd name="connsiteX15" fmla="*/ 2199786 w 2825756"/>
                <a:gd name="connsiteY15" fmla="*/ 4037867 h 4400550"/>
                <a:gd name="connsiteX16" fmla="*/ 2613910 w 2825756"/>
                <a:gd name="connsiteY16" fmla="*/ 4037867 h 4400550"/>
                <a:gd name="connsiteX17" fmla="*/ 2613910 w 2825756"/>
                <a:gd name="connsiteY17" fmla="*/ 4037865 h 4400550"/>
                <a:gd name="connsiteX18" fmla="*/ 2622698 w 2825756"/>
                <a:gd name="connsiteY18" fmla="*/ 4037865 h 4400550"/>
                <a:gd name="connsiteX19" fmla="*/ 2622698 w 2825756"/>
                <a:gd name="connsiteY19" fmla="*/ 362685 h 4400550"/>
                <a:gd name="connsiteX20" fmla="*/ 238471 w 2825756"/>
                <a:gd name="connsiteY20" fmla="*/ 362684 h 4400550"/>
                <a:gd name="connsiteX21" fmla="*/ 238471 w 2825756"/>
                <a:gd name="connsiteY21" fmla="*/ 362686 h 4400550"/>
                <a:gd name="connsiteX22" fmla="*/ 229683 w 2825756"/>
                <a:gd name="connsiteY22" fmla="*/ 362686 h 4400550"/>
                <a:gd name="connsiteX23" fmla="*/ 229683 w 2825756"/>
                <a:gd name="connsiteY23" fmla="*/ 4037866 h 4400550"/>
                <a:gd name="connsiteX24" fmla="*/ 275402 w 2825756"/>
                <a:gd name="connsiteY24" fmla="*/ 4037866 h 4400550"/>
                <a:gd name="connsiteX25" fmla="*/ 275402 w 2825756"/>
                <a:gd name="connsiteY25" fmla="*/ 408404 h 4400550"/>
                <a:gd name="connsiteX26" fmla="*/ 652595 w 2825756"/>
                <a:gd name="connsiteY26" fmla="*/ 408404 h 4400550"/>
                <a:gd name="connsiteX27" fmla="*/ 652595 w 2825756"/>
                <a:gd name="connsiteY27" fmla="*/ 753954 h 4400550"/>
                <a:gd name="connsiteX28" fmla="*/ 406685 w 2825756"/>
                <a:gd name="connsiteY28" fmla="*/ 753954 h 4400550"/>
                <a:gd name="connsiteX29" fmla="*/ 406685 w 2825756"/>
                <a:gd name="connsiteY29" fmla="*/ 460747 h 4400550"/>
                <a:gd name="connsiteX30" fmla="*/ 360966 w 2825756"/>
                <a:gd name="connsiteY30" fmla="*/ 460747 h 4400550"/>
                <a:gd name="connsiteX31" fmla="*/ 360966 w 2825756"/>
                <a:gd name="connsiteY31" fmla="*/ 788080 h 4400550"/>
                <a:gd name="connsiteX32" fmla="*/ 372559 w 2825756"/>
                <a:gd name="connsiteY32" fmla="*/ 788080 h 4400550"/>
                <a:gd name="connsiteX33" fmla="*/ 372559 w 2825756"/>
                <a:gd name="connsiteY33" fmla="*/ 799673 h 4400550"/>
                <a:gd name="connsiteX34" fmla="*/ 699892 w 2825756"/>
                <a:gd name="connsiteY34" fmla="*/ 799673 h 4400550"/>
                <a:gd name="connsiteX35" fmla="*/ 699892 w 2825756"/>
                <a:gd name="connsiteY35" fmla="*/ 753954 h 4400550"/>
                <a:gd name="connsiteX36" fmla="*/ 698315 w 2825756"/>
                <a:gd name="connsiteY36" fmla="*/ 753954 h 4400550"/>
                <a:gd name="connsiteX37" fmla="*/ 698315 w 2825756"/>
                <a:gd name="connsiteY37" fmla="*/ 362686 h 4400550"/>
                <a:gd name="connsiteX38" fmla="*/ 652595 w 2825756"/>
                <a:gd name="connsiteY38" fmla="*/ 362686 h 4400550"/>
                <a:gd name="connsiteX39" fmla="*/ 652595 w 2825756"/>
                <a:gd name="connsiteY39" fmla="*/ 362684 h 4400550"/>
                <a:gd name="connsiteX40" fmla="*/ 0 w 2825756"/>
                <a:gd name="connsiteY40" fmla="*/ 0 h 4400550"/>
                <a:gd name="connsiteX41" fmla="*/ 2825756 w 2825756"/>
                <a:gd name="connsiteY41" fmla="*/ 0 h 4400550"/>
                <a:gd name="connsiteX42" fmla="*/ 2825756 w 2825756"/>
                <a:gd name="connsiteY42" fmla="*/ 4400550 h 4400550"/>
                <a:gd name="connsiteX43" fmla="*/ 0 w 2825756"/>
                <a:gd name="connsiteY43" fmla="*/ 4400550 h 4400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2825756" h="4400550">
                  <a:moveTo>
                    <a:pt x="2576979" y="362685"/>
                  </a:moveTo>
                  <a:lnTo>
                    <a:pt x="2576979" y="3992147"/>
                  </a:lnTo>
                  <a:lnTo>
                    <a:pt x="2199786" y="3992147"/>
                  </a:lnTo>
                  <a:lnTo>
                    <a:pt x="2199786" y="3646597"/>
                  </a:lnTo>
                  <a:lnTo>
                    <a:pt x="2445696" y="3646597"/>
                  </a:lnTo>
                  <a:lnTo>
                    <a:pt x="2445696" y="3939804"/>
                  </a:lnTo>
                  <a:lnTo>
                    <a:pt x="2491415" y="3939804"/>
                  </a:lnTo>
                  <a:lnTo>
                    <a:pt x="2491415" y="3612471"/>
                  </a:lnTo>
                  <a:lnTo>
                    <a:pt x="2479822" y="3612471"/>
                  </a:lnTo>
                  <a:lnTo>
                    <a:pt x="2479822" y="3600878"/>
                  </a:lnTo>
                  <a:lnTo>
                    <a:pt x="2152489" y="3600878"/>
                  </a:lnTo>
                  <a:lnTo>
                    <a:pt x="2152489" y="3646597"/>
                  </a:lnTo>
                  <a:lnTo>
                    <a:pt x="2154066" y="3646597"/>
                  </a:lnTo>
                  <a:lnTo>
                    <a:pt x="2154066" y="4037865"/>
                  </a:lnTo>
                  <a:lnTo>
                    <a:pt x="2199786" y="4037865"/>
                  </a:lnTo>
                  <a:lnTo>
                    <a:pt x="2199786" y="4037867"/>
                  </a:lnTo>
                  <a:lnTo>
                    <a:pt x="2613910" y="4037867"/>
                  </a:lnTo>
                  <a:lnTo>
                    <a:pt x="2613910" y="4037865"/>
                  </a:lnTo>
                  <a:lnTo>
                    <a:pt x="2622698" y="4037865"/>
                  </a:lnTo>
                  <a:lnTo>
                    <a:pt x="2622698" y="362685"/>
                  </a:lnTo>
                  <a:close/>
                  <a:moveTo>
                    <a:pt x="238471" y="362684"/>
                  </a:moveTo>
                  <a:lnTo>
                    <a:pt x="238471" y="362686"/>
                  </a:lnTo>
                  <a:lnTo>
                    <a:pt x="229683" y="362686"/>
                  </a:lnTo>
                  <a:lnTo>
                    <a:pt x="229683" y="4037866"/>
                  </a:lnTo>
                  <a:lnTo>
                    <a:pt x="275402" y="4037866"/>
                  </a:lnTo>
                  <a:lnTo>
                    <a:pt x="275402" y="408404"/>
                  </a:lnTo>
                  <a:lnTo>
                    <a:pt x="652595" y="408404"/>
                  </a:lnTo>
                  <a:lnTo>
                    <a:pt x="652595" y="753954"/>
                  </a:lnTo>
                  <a:lnTo>
                    <a:pt x="406685" y="753954"/>
                  </a:lnTo>
                  <a:lnTo>
                    <a:pt x="406685" y="460747"/>
                  </a:lnTo>
                  <a:lnTo>
                    <a:pt x="360966" y="460747"/>
                  </a:lnTo>
                  <a:lnTo>
                    <a:pt x="360966" y="788080"/>
                  </a:lnTo>
                  <a:lnTo>
                    <a:pt x="372559" y="788080"/>
                  </a:lnTo>
                  <a:lnTo>
                    <a:pt x="372559" y="799673"/>
                  </a:lnTo>
                  <a:lnTo>
                    <a:pt x="699892" y="799673"/>
                  </a:lnTo>
                  <a:lnTo>
                    <a:pt x="699892" y="753954"/>
                  </a:lnTo>
                  <a:lnTo>
                    <a:pt x="698315" y="753954"/>
                  </a:lnTo>
                  <a:lnTo>
                    <a:pt x="698315" y="362686"/>
                  </a:lnTo>
                  <a:lnTo>
                    <a:pt x="652595" y="362686"/>
                  </a:lnTo>
                  <a:lnTo>
                    <a:pt x="652595" y="362684"/>
                  </a:lnTo>
                  <a:close/>
                  <a:moveTo>
                    <a:pt x="0" y="0"/>
                  </a:moveTo>
                  <a:lnTo>
                    <a:pt x="2825756" y="0"/>
                  </a:lnTo>
                  <a:lnTo>
                    <a:pt x="2825756" y="4400550"/>
                  </a:lnTo>
                  <a:lnTo>
                    <a:pt x="0" y="440055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文本框 4"/>
            <p:cNvSpPr txBox="1"/>
            <p:nvPr/>
          </p:nvSpPr>
          <p:spPr>
            <a:xfrm flipH="1">
              <a:off x="8279567" y="2459504"/>
              <a:ext cx="830997" cy="1938992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4000" dirty="0">
                  <a:solidFill>
                    <a:schemeClr val="bg1"/>
                  </a:solidFill>
                  <a:latin typeface="站酷小薇LOGO体" panose="02010600010101010101" pitchFamily="2" charset="-122"/>
                  <a:ea typeface="站酷小薇LOGO体" panose="02010600010101010101" pitchFamily="2" charset="-122"/>
                </a:rPr>
                <a:t>致  </a:t>
              </a:r>
              <a:endParaRPr lang="en-US" altLang="zh-CN" sz="4000" dirty="0">
                <a:solidFill>
                  <a:schemeClr val="bg1"/>
                </a:solidFill>
                <a:latin typeface="站酷小薇LOGO体" panose="02010600010101010101" pitchFamily="2" charset="-122"/>
                <a:ea typeface="站酷小薇LOGO体" panose="02010600010101010101" pitchFamily="2" charset="-122"/>
              </a:endParaRPr>
            </a:p>
            <a:p>
              <a:endParaRPr lang="en-US" altLang="zh-CN" sz="4000" dirty="0">
                <a:solidFill>
                  <a:schemeClr val="bg1"/>
                </a:solidFill>
                <a:latin typeface="站酷小薇LOGO体" panose="02010600010101010101" pitchFamily="2" charset="-122"/>
                <a:ea typeface="站酷小薇LOGO体" panose="02010600010101010101" pitchFamily="2" charset="-122"/>
              </a:endParaRPr>
            </a:p>
            <a:p>
              <a:r>
                <a:rPr lang="zh-CN" altLang="en-US" sz="4000" dirty="0">
                  <a:solidFill>
                    <a:schemeClr val="bg1"/>
                  </a:solidFill>
                  <a:latin typeface="站酷小薇LOGO体" panose="02010600010101010101" pitchFamily="2" charset="-122"/>
                  <a:ea typeface="站酷小薇LOGO体" panose="02010600010101010101" pitchFamily="2" charset="-122"/>
                </a:rPr>
                <a:t>谢 </a:t>
              </a:r>
            </a:p>
          </p:txBody>
        </p:sp>
        <p:sp>
          <p:nvSpPr>
            <p:cNvPr id="6" name="矩形 5"/>
            <p:cNvSpPr/>
            <p:nvPr/>
          </p:nvSpPr>
          <p:spPr>
            <a:xfrm>
              <a:off x="9274806" y="1801453"/>
              <a:ext cx="553998" cy="3617075"/>
            </a:xfrm>
            <a:prstGeom prst="rect">
              <a:avLst/>
            </a:prstGeom>
            <a:grpFill/>
            <a:ln>
              <a:noFill/>
            </a:ln>
          </p:spPr>
          <p:txBody>
            <a:bodyPr vert="eaVert" wrap="square">
              <a:spAutoFit/>
            </a:bodyPr>
            <a:lstStyle/>
            <a:p>
              <a:pPr algn="ctr"/>
              <a:r>
                <a:rPr lang="en-US" altLang="zh-CN" sz="1200" spc="300" dirty="0">
                  <a:solidFill>
                    <a:schemeClr val="bg1"/>
                  </a:solidFill>
                  <a:latin typeface="Times New Roman" panose="02020603050405020304" pitchFamily="18" charset="0"/>
                  <a:ea typeface="隶书" panose="02010509060101010101" pitchFamily="49" charset="-122"/>
                  <a:cs typeface="Times New Roman" panose="02020603050405020304" pitchFamily="18" charset="0"/>
                </a:rPr>
                <a:t>The man who has made up his mind to win will never say impossible</a:t>
              </a:r>
              <a:endParaRPr lang="zh-CN" altLang="en-US" sz="1200" spc="300" dirty="0">
                <a:solidFill>
                  <a:schemeClr val="bg1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51462C79-EED8-4446-9394-C84809A93914}"/>
              </a:ext>
            </a:extLst>
          </p:cNvPr>
          <p:cNvSpPr txBox="1"/>
          <p:nvPr/>
        </p:nvSpPr>
        <p:spPr>
          <a:xfrm>
            <a:off x="7453712" y="1374160"/>
            <a:ext cx="573232" cy="530770"/>
          </a:xfrm>
          <a:custGeom>
            <a:avLst/>
            <a:gdLst/>
            <a:ahLst/>
            <a:cxnLst/>
            <a:rect l="l" t="t" r="r" b="b"/>
            <a:pathLst>
              <a:path w="900113" h="833437">
                <a:moveTo>
                  <a:pt x="690563" y="795337"/>
                </a:moveTo>
                <a:lnTo>
                  <a:pt x="721023" y="795337"/>
                </a:lnTo>
                <a:lnTo>
                  <a:pt x="690563" y="813360"/>
                </a:lnTo>
                <a:close/>
                <a:moveTo>
                  <a:pt x="247724" y="38100"/>
                </a:moveTo>
                <a:cubicBezTo>
                  <a:pt x="201885" y="38100"/>
                  <a:pt x="163426" y="72231"/>
                  <a:pt x="132345" y="140493"/>
                </a:cubicBezTo>
                <a:cubicBezTo>
                  <a:pt x="101265" y="208756"/>
                  <a:pt x="85725" y="300037"/>
                  <a:pt x="85725" y="414337"/>
                </a:cubicBezTo>
                <a:cubicBezTo>
                  <a:pt x="85725" y="534987"/>
                  <a:pt x="101265" y="628650"/>
                  <a:pt x="132345" y="695325"/>
                </a:cubicBezTo>
                <a:cubicBezTo>
                  <a:pt x="163426" y="762000"/>
                  <a:pt x="201885" y="795337"/>
                  <a:pt x="247724" y="795337"/>
                </a:cubicBezTo>
                <a:cubicBezTo>
                  <a:pt x="296838" y="795337"/>
                  <a:pt x="335297" y="762000"/>
                  <a:pt x="363103" y="695325"/>
                </a:cubicBezTo>
                <a:cubicBezTo>
                  <a:pt x="390909" y="628650"/>
                  <a:pt x="404813" y="534987"/>
                  <a:pt x="404813" y="414337"/>
                </a:cubicBezTo>
                <a:cubicBezTo>
                  <a:pt x="404813" y="300037"/>
                  <a:pt x="391716" y="208756"/>
                  <a:pt x="365522" y="140493"/>
                </a:cubicBezTo>
                <a:cubicBezTo>
                  <a:pt x="339328" y="72231"/>
                  <a:pt x="300062" y="38100"/>
                  <a:pt x="247724" y="38100"/>
                </a:cubicBezTo>
                <a:close/>
                <a:moveTo>
                  <a:pt x="881063" y="0"/>
                </a:moveTo>
                <a:lnTo>
                  <a:pt x="900113" y="0"/>
                </a:lnTo>
                <a:lnTo>
                  <a:pt x="900113" y="689370"/>
                </a:lnTo>
                <a:lnTo>
                  <a:pt x="821267" y="736023"/>
                </a:lnTo>
                <a:lnTo>
                  <a:pt x="823913" y="719658"/>
                </a:lnTo>
                <a:lnTo>
                  <a:pt x="823913" y="147339"/>
                </a:lnTo>
                <a:cubicBezTo>
                  <a:pt x="823913" y="134739"/>
                  <a:pt x="819944" y="124494"/>
                  <a:pt x="812006" y="116606"/>
                </a:cubicBezTo>
                <a:cubicBezTo>
                  <a:pt x="804069" y="108719"/>
                  <a:pt x="792162" y="104775"/>
                  <a:pt x="776287" y="104775"/>
                </a:cubicBezTo>
                <a:lnTo>
                  <a:pt x="690563" y="104775"/>
                </a:lnTo>
                <a:lnTo>
                  <a:pt x="690563" y="76200"/>
                </a:lnTo>
                <a:lnTo>
                  <a:pt x="733425" y="76200"/>
                </a:lnTo>
                <a:cubicBezTo>
                  <a:pt x="771525" y="76200"/>
                  <a:pt x="802481" y="69850"/>
                  <a:pt x="826294" y="57150"/>
                </a:cubicBezTo>
                <a:cubicBezTo>
                  <a:pt x="850106" y="44450"/>
                  <a:pt x="868363" y="25400"/>
                  <a:pt x="881063" y="0"/>
                </a:cubicBezTo>
                <a:close/>
                <a:moveTo>
                  <a:pt x="247650" y="0"/>
                </a:moveTo>
                <a:cubicBezTo>
                  <a:pt x="317500" y="0"/>
                  <a:pt x="375444" y="36512"/>
                  <a:pt x="421481" y="109537"/>
                </a:cubicBezTo>
                <a:cubicBezTo>
                  <a:pt x="467519" y="182562"/>
                  <a:pt x="490537" y="284162"/>
                  <a:pt x="490537" y="414337"/>
                </a:cubicBezTo>
                <a:cubicBezTo>
                  <a:pt x="490537" y="544512"/>
                  <a:pt x="467519" y="646906"/>
                  <a:pt x="421481" y="721518"/>
                </a:cubicBezTo>
                <a:cubicBezTo>
                  <a:pt x="375444" y="796131"/>
                  <a:pt x="317500" y="833437"/>
                  <a:pt x="247650" y="833437"/>
                </a:cubicBezTo>
                <a:cubicBezTo>
                  <a:pt x="177800" y="833437"/>
                  <a:pt x="119063" y="796924"/>
                  <a:pt x="71437" y="723900"/>
                </a:cubicBezTo>
                <a:cubicBezTo>
                  <a:pt x="23813" y="650875"/>
                  <a:pt x="0" y="547687"/>
                  <a:pt x="0" y="414337"/>
                </a:cubicBezTo>
                <a:cubicBezTo>
                  <a:pt x="0" y="290512"/>
                  <a:pt x="23019" y="190500"/>
                  <a:pt x="69056" y="114300"/>
                </a:cubicBezTo>
                <a:cubicBezTo>
                  <a:pt x="115094" y="38100"/>
                  <a:pt x="174625" y="0"/>
                  <a:pt x="247650" y="0"/>
                </a:cubicBezTo>
                <a:close/>
              </a:path>
            </a:pathLst>
          </a:custGeom>
          <a:solidFill>
            <a:srgbClr val="AD6126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endParaRPr lang="zh-CN" altLang="en-US" sz="9600" b="1" dirty="0">
              <a:solidFill>
                <a:srgbClr val="AD6126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1D95A4E9-B9A9-4823-9C3E-3F97BCF3B0C7}"/>
              </a:ext>
            </a:extLst>
          </p:cNvPr>
          <p:cNvCxnSpPr/>
          <p:nvPr/>
        </p:nvCxnSpPr>
        <p:spPr>
          <a:xfrm flipH="1">
            <a:off x="7603012" y="1503492"/>
            <a:ext cx="915799" cy="559470"/>
          </a:xfrm>
          <a:prstGeom prst="line">
            <a:avLst/>
          </a:prstGeom>
          <a:ln w="12700">
            <a:gradFill>
              <a:gsLst>
                <a:gs pos="0">
                  <a:schemeClr val="bg1"/>
                </a:gs>
                <a:gs pos="35000">
                  <a:schemeClr val="accent1">
                    <a:lumMod val="20000"/>
                    <a:lumOff val="80000"/>
                  </a:schemeClr>
                </a:gs>
                <a:gs pos="68000">
                  <a:srgbClr val="AF8461"/>
                </a:gs>
                <a:gs pos="100000">
                  <a:srgbClr val="AD6126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3">
            <a:extLst>
              <a:ext uri="{FF2B5EF4-FFF2-40B4-BE49-F238E27FC236}">
                <a16:creationId xmlns:a16="http://schemas.microsoft.com/office/drawing/2014/main" id="{E3E11741-E0AE-4C99-8BB0-FA2B455F1FD4}"/>
              </a:ext>
            </a:extLst>
          </p:cNvPr>
          <p:cNvSpPr txBox="1"/>
          <p:nvPr/>
        </p:nvSpPr>
        <p:spPr>
          <a:xfrm>
            <a:off x="7482884" y="2415721"/>
            <a:ext cx="708334" cy="518505"/>
          </a:xfrm>
          <a:custGeom>
            <a:avLst/>
            <a:gdLst/>
            <a:ahLst/>
            <a:cxnLst/>
            <a:rect l="l" t="t" r="r" b="b"/>
            <a:pathLst>
              <a:path w="1076325" h="833437">
                <a:moveTo>
                  <a:pt x="247724" y="38100"/>
                </a:moveTo>
                <a:cubicBezTo>
                  <a:pt x="201885" y="38100"/>
                  <a:pt x="163426" y="72231"/>
                  <a:pt x="132345" y="140493"/>
                </a:cubicBezTo>
                <a:cubicBezTo>
                  <a:pt x="101265" y="208756"/>
                  <a:pt x="85725" y="300037"/>
                  <a:pt x="85725" y="414337"/>
                </a:cubicBezTo>
                <a:cubicBezTo>
                  <a:pt x="85725" y="534987"/>
                  <a:pt x="101265" y="628650"/>
                  <a:pt x="132345" y="695325"/>
                </a:cubicBezTo>
                <a:cubicBezTo>
                  <a:pt x="163426" y="762000"/>
                  <a:pt x="201885" y="795337"/>
                  <a:pt x="247724" y="795337"/>
                </a:cubicBezTo>
                <a:cubicBezTo>
                  <a:pt x="296838" y="795337"/>
                  <a:pt x="335297" y="762000"/>
                  <a:pt x="363103" y="695325"/>
                </a:cubicBezTo>
                <a:cubicBezTo>
                  <a:pt x="390909" y="628650"/>
                  <a:pt x="404813" y="534987"/>
                  <a:pt x="404813" y="414337"/>
                </a:cubicBezTo>
                <a:cubicBezTo>
                  <a:pt x="404813" y="300037"/>
                  <a:pt x="391716" y="208756"/>
                  <a:pt x="365522" y="140493"/>
                </a:cubicBezTo>
                <a:cubicBezTo>
                  <a:pt x="339328" y="72231"/>
                  <a:pt x="300062" y="38100"/>
                  <a:pt x="247724" y="38100"/>
                </a:cubicBezTo>
                <a:close/>
                <a:moveTo>
                  <a:pt x="852487" y="0"/>
                </a:moveTo>
                <a:cubicBezTo>
                  <a:pt x="928687" y="0"/>
                  <a:pt x="985044" y="19050"/>
                  <a:pt x="1021556" y="57150"/>
                </a:cubicBezTo>
                <a:cubicBezTo>
                  <a:pt x="1058069" y="95250"/>
                  <a:pt x="1076325" y="142875"/>
                  <a:pt x="1076325" y="200025"/>
                </a:cubicBezTo>
                <a:cubicBezTo>
                  <a:pt x="1076325" y="238125"/>
                  <a:pt x="1067594" y="276225"/>
                  <a:pt x="1050131" y="314325"/>
                </a:cubicBezTo>
                <a:cubicBezTo>
                  <a:pt x="1032669" y="352425"/>
                  <a:pt x="1004887" y="388937"/>
                  <a:pt x="966787" y="423862"/>
                </a:cubicBezTo>
                <a:cubicBezTo>
                  <a:pt x="874712" y="512762"/>
                  <a:pt x="804069" y="584993"/>
                  <a:pt x="754856" y="640556"/>
                </a:cubicBezTo>
                <a:cubicBezTo>
                  <a:pt x="705644" y="696118"/>
                  <a:pt x="676275" y="733425"/>
                  <a:pt x="666750" y="752475"/>
                </a:cubicBezTo>
                <a:lnTo>
                  <a:pt x="816557" y="752475"/>
                </a:lnTo>
                <a:lnTo>
                  <a:pt x="695300" y="823912"/>
                </a:lnTo>
                <a:lnTo>
                  <a:pt x="614363" y="823912"/>
                </a:lnTo>
                <a:lnTo>
                  <a:pt x="614363" y="762000"/>
                </a:lnTo>
                <a:cubicBezTo>
                  <a:pt x="630237" y="733425"/>
                  <a:pt x="656431" y="696912"/>
                  <a:pt x="692944" y="652462"/>
                </a:cubicBezTo>
                <a:cubicBezTo>
                  <a:pt x="729456" y="608012"/>
                  <a:pt x="777875" y="555625"/>
                  <a:pt x="838200" y="495300"/>
                </a:cubicBezTo>
                <a:cubicBezTo>
                  <a:pt x="890538" y="440779"/>
                  <a:pt x="929022" y="389458"/>
                  <a:pt x="953653" y="341337"/>
                </a:cubicBezTo>
                <a:cubicBezTo>
                  <a:pt x="978285" y="293216"/>
                  <a:pt x="990600" y="248295"/>
                  <a:pt x="990600" y="206573"/>
                </a:cubicBezTo>
                <a:cubicBezTo>
                  <a:pt x="990600" y="148877"/>
                  <a:pt x="977900" y="104787"/>
                  <a:pt x="952500" y="74302"/>
                </a:cubicBezTo>
                <a:cubicBezTo>
                  <a:pt x="927100" y="43817"/>
                  <a:pt x="889000" y="28575"/>
                  <a:pt x="838200" y="28575"/>
                </a:cubicBezTo>
                <a:cubicBezTo>
                  <a:pt x="800100" y="28575"/>
                  <a:pt x="767556" y="39092"/>
                  <a:pt x="740569" y="60126"/>
                </a:cubicBezTo>
                <a:cubicBezTo>
                  <a:pt x="713581" y="81161"/>
                  <a:pt x="700087" y="107875"/>
                  <a:pt x="700087" y="140270"/>
                </a:cubicBezTo>
                <a:cubicBezTo>
                  <a:pt x="700087" y="159668"/>
                  <a:pt x="705644" y="175840"/>
                  <a:pt x="716756" y="188788"/>
                </a:cubicBezTo>
                <a:cubicBezTo>
                  <a:pt x="727869" y="201736"/>
                  <a:pt x="733425" y="214684"/>
                  <a:pt x="733425" y="227632"/>
                </a:cubicBezTo>
                <a:cubicBezTo>
                  <a:pt x="733425" y="243855"/>
                  <a:pt x="729630" y="256009"/>
                  <a:pt x="722040" y="264095"/>
                </a:cubicBezTo>
                <a:cubicBezTo>
                  <a:pt x="714449" y="272182"/>
                  <a:pt x="703064" y="276225"/>
                  <a:pt x="687884" y="276225"/>
                </a:cubicBezTo>
                <a:cubicBezTo>
                  <a:pt x="669677" y="276225"/>
                  <a:pt x="655253" y="270668"/>
                  <a:pt x="644612" y="259556"/>
                </a:cubicBezTo>
                <a:cubicBezTo>
                  <a:pt x="633971" y="248443"/>
                  <a:pt x="628650" y="230187"/>
                  <a:pt x="628650" y="204787"/>
                </a:cubicBezTo>
                <a:cubicBezTo>
                  <a:pt x="628650" y="138112"/>
                  <a:pt x="652463" y="87312"/>
                  <a:pt x="700087" y="52387"/>
                </a:cubicBezTo>
                <a:cubicBezTo>
                  <a:pt x="747713" y="17462"/>
                  <a:pt x="798513" y="0"/>
                  <a:pt x="852487" y="0"/>
                </a:cubicBezTo>
                <a:close/>
                <a:moveTo>
                  <a:pt x="247650" y="0"/>
                </a:moveTo>
                <a:cubicBezTo>
                  <a:pt x="317500" y="0"/>
                  <a:pt x="375444" y="36512"/>
                  <a:pt x="421481" y="109537"/>
                </a:cubicBezTo>
                <a:cubicBezTo>
                  <a:pt x="467519" y="182562"/>
                  <a:pt x="490537" y="284162"/>
                  <a:pt x="490537" y="414337"/>
                </a:cubicBezTo>
                <a:cubicBezTo>
                  <a:pt x="490537" y="544512"/>
                  <a:pt x="467519" y="646906"/>
                  <a:pt x="421481" y="721518"/>
                </a:cubicBezTo>
                <a:cubicBezTo>
                  <a:pt x="375444" y="796131"/>
                  <a:pt x="317500" y="833437"/>
                  <a:pt x="247650" y="833437"/>
                </a:cubicBezTo>
                <a:cubicBezTo>
                  <a:pt x="177800" y="833437"/>
                  <a:pt x="119063" y="796925"/>
                  <a:pt x="71437" y="723900"/>
                </a:cubicBezTo>
                <a:cubicBezTo>
                  <a:pt x="23813" y="650875"/>
                  <a:pt x="0" y="547687"/>
                  <a:pt x="0" y="414337"/>
                </a:cubicBezTo>
                <a:cubicBezTo>
                  <a:pt x="0" y="290512"/>
                  <a:pt x="23019" y="190500"/>
                  <a:pt x="69056" y="114300"/>
                </a:cubicBezTo>
                <a:cubicBezTo>
                  <a:pt x="115094" y="38100"/>
                  <a:pt x="174625" y="0"/>
                  <a:pt x="247650" y="0"/>
                </a:cubicBezTo>
                <a:close/>
              </a:path>
            </a:pathLst>
          </a:custGeom>
          <a:solidFill>
            <a:srgbClr val="AD6126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endParaRPr lang="zh-CN" altLang="en-US" sz="9600" dirty="0">
              <a:solidFill>
                <a:srgbClr val="AD6126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FCD55F1-7E53-4D94-B849-03B234E0F197}"/>
              </a:ext>
            </a:extLst>
          </p:cNvPr>
          <p:cNvSpPr txBox="1"/>
          <p:nvPr/>
        </p:nvSpPr>
        <p:spPr>
          <a:xfrm>
            <a:off x="7477724" y="3468179"/>
            <a:ext cx="673921" cy="515979"/>
          </a:xfrm>
          <a:custGeom>
            <a:avLst/>
            <a:gdLst/>
            <a:ahLst/>
            <a:cxnLst/>
            <a:rect l="l" t="t" r="r" b="b"/>
            <a:pathLst>
              <a:path w="1083170" h="833437">
                <a:moveTo>
                  <a:pt x="678582" y="604837"/>
                </a:moveTo>
                <a:cubicBezTo>
                  <a:pt x="696789" y="604837"/>
                  <a:pt x="709687" y="612155"/>
                  <a:pt x="717277" y="626789"/>
                </a:cubicBezTo>
                <a:cubicBezTo>
                  <a:pt x="724868" y="641424"/>
                  <a:pt x="728663" y="653628"/>
                  <a:pt x="728663" y="663401"/>
                </a:cubicBezTo>
                <a:cubicBezTo>
                  <a:pt x="728663" y="679673"/>
                  <a:pt x="725488" y="693489"/>
                  <a:pt x="719138" y="704850"/>
                </a:cubicBezTo>
                <a:cubicBezTo>
                  <a:pt x="712788" y="716210"/>
                  <a:pt x="709613" y="726777"/>
                  <a:pt x="709613" y="736550"/>
                </a:cubicBezTo>
                <a:cubicBezTo>
                  <a:pt x="709613" y="756096"/>
                  <a:pt x="721680" y="772368"/>
                  <a:pt x="745815" y="785366"/>
                </a:cubicBezTo>
                <a:lnTo>
                  <a:pt x="749812" y="786901"/>
                </a:lnTo>
                <a:lnTo>
                  <a:pt x="720682" y="804171"/>
                </a:lnTo>
                <a:lnTo>
                  <a:pt x="685800" y="785812"/>
                </a:lnTo>
                <a:cubicBezTo>
                  <a:pt x="644525" y="754062"/>
                  <a:pt x="623888" y="717550"/>
                  <a:pt x="623888" y="676275"/>
                </a:cubicBezTo>
                <a:cubicBezTo>
                  <a:pt x="623888" y="657225"/>
                  <a:pt x="629965" y="640556"/>
                  <a:pt x="642119" y="626268"/>
                </a:cubicBezTo>
                <a:cubicBezTo>
                  <a:pt x="654273" y="611981"/>
                  <a:pt x="666428" y="604837"/>
                  <a:pt x="678582" y="604837"/>
                </a:cubicBezTo>
                <a:close/>
                <a:moveTo>
                  <a:pt x="247725" y="38100"/>
                </a:moveTo>
                <a:cubicBezTo>
                  <a:pt x="201886" y="38100"/>
                  <a:pt x="163426" y="72231"/>
                  <a:pt x="132346" y="140493"/>
                </a:cubicBezTo>
                <a:cubicBezTo>
                  <a:pt x="101265" y="208756"/>
                  <a:pt x="85725" y="300037"/>
                  <a:pt x="85725" y="414337"/>
                </a:cubicBezTo>
                <a:cubicBezTo>
                  <a:pt x="85725" y="534987"/>
                  <a:pt x="101265" y="628650"/>
                  <a:pt x="132346" y="695325"/>
                </a:cubicBezTo>
                <a:cubicBezTo>
                  <a:pt x="163426" y="762000"/>
                  <a:pt x="201886" y="795337"/>
                  <a:pt x="247725" y="795337"/>
                </a:cubicBezTo>
                <a:cubicBezTo>
                  <a:pt x="296838" y="795337"/>
                  <a:pt x="335298" y="762000"/>
                  <a:pt x="363104" y="695325"/>
                </a:cubicBezTo>
                <a:cubicBezTo>
                  <a:pt x="390910" y="628650"/>
                  <a:pt x="404813" y="534987"/>
                  <a:pt x="404813" y="414337"/>
                </a:cubicBezTo>
                <a:cubicBezTo>
                  <a:pt x="404813" y="300037"/>
                  <a:pt x="391716" y="208756"/>
                  <a:pt x="365522" y="140493"/>
                </a:cubicBezTo>
                <a:cubicBezTo>
                  <a:pt x="339328" y="72231"/>
                  <a:pt x="300063" y="38100"/>
                  <a:pt x="247725" y="38100"/>
                </a:cubicBezTo>
                <a:close/>
                <a:moveTo>
                  <a:pt x="842963" y="0"/>
                </a:moveTo>
                <a:cubicBezTo>
                  <a:pt x="906463" y="0"/>
                  <a:pt x="957263" y="20017"/>
                  <a:pt x="995363" y="60052"/>
                </a:cubicBezTo>
                <a:cubicBezTo>
                  <a:pt x="1033463" y="100087"/>
                  <a:pt x="1052513" y="142527"/>
                  <a:pt x="1052513" y="187374"/>
                </a:cubicBezTo>
                <a:cubicBezTo>
                  <a:pt x="1052513" y="235446"/>
                  <a:pt x="1040606" y="276299"/>
                  <a:pt x="1016794" y="309934"/>
                </a:cubicBezTo>
                <a:cubicBezTo>
                  <a:pt x="992981" y="343569"/>
                  <a:pt x="955675" y="368399"/>
                  <a:pt x="904875" y="384423"/>
                </a:cubicBezTo>
                <a:cubicBezTo>
                  <a:pt x="974725" y="409624"/>
                  <a:pt x="1022350" y="442714"/>
                  <a:pt x="1047750" y="483691"/>
                </a:cubicBezTo>
                <a:cubicBezTo>
                  <a:pt x="1060450" y="504180"/>
                  <a:pt x="1069975" y="524662"/>
                  <a:pt x="1076325" y="545138"/>
                </a:cubicBezTo>
                <a:lnTo>
                  <a:pt x="1083170" y="589266"/>
                </a:lnTo>
                <a:lnTo>
                  <a:pt x="994921" y="641585"/>
                </a:lnTo>
                <a:lnTo>
                  <a:pt x="1000125" y="597619"/>
                </a:lnTo>
                <a:cubicBezTo>
                  <a:pt x="1000125" y="539774"/>
                  <a:pt x="985044" y="493179"/>
                  <a:pt x="954881" y="457832"/>
                </a:cubicBezTo>
                <a:cubicBezTo>
                  <a:pt x="924719" y="422486"/>
                  <a:pt x="868363" y="404812"/>
                  <a:pt x="785813" y="404812"/>
                </a:cubicBezTo>
                <a:lnTo>
                  <a:pt x="785813" y="376237"/>
                </a:lnTo>
                <a:cubicBezTo>
                  <a:pt x="847676" y="376237"/>
                  <a:pt x="893304" y="360734"/>
                  <a:pt x="922697" y="329728"/>
                </a:cubicBezTo>
                <a:cubicBezTo>
                  <a:pt x="952091" y="298723"/>
                  <a:pt x="966788" y="255463"/>
                  <a:pt x="966788" y="199950"/>
                </a:cubicBezTo>
                <a:cubicBezTo>
                  <a:pt x="966788" y="154260"/>
                  <a:pt x="955117" y="114275"/>
                  <a:pt x="931776" y="79995"/>
                </a:cubicBezTo>
                <a:cubicBezTo>
                  <a:pt x="908435" y="45715"/>
                  <a:pt x="871885" y="28575"/>
                  <a:pt x="822127" y="28575"/>
                </a:cubicBezTo>
                <a:cubicBezTo>
                  <a:pt x="800348" y="28575"/>
                  <a:pt x="776945" y="34267"/>
                  <a:pt x="751917" y="45653"/>
                </a:cubicBezTo>
                <a:cubicBezTo>
                  <a:pt x="726889" y="57038"/>
                  <a:pt x="714375" y="75728"/>
                  <a:pt x="714375" y="101724"/>
                </a:cubicBezTo>
                <a:cubicBezTo>
                  <a:pt x="714375" y="127769"/>
                  <a:pt x="717550" y="144040"/>
                  <a:pt x="723900" y="150539"/>
                </a:cubicBezTo>
                <a:cubicBezTo>
                  <a:pt x="730250" y="157038"/>
                  <a:pt x="733425" y="165174"/>
                  <a:pt x="733425" y="174947"/>
                </a:cubicBezTo>
                <a:cubicBezTo>
                  <a:pt x="733425" y="191219"/>
                  <a:pt x="730250" y="204229"/>
                  <a:pt x="723900" y="213977"/>
                </a:cubicBezTo>
                <a:cubicBezTo>
                  <a:pt x="717550" y="223726"/>
                  <a:pt x="706438" y="228600"/>
                  <a:pt x="690563" y="228600"/>
                </a:cubicBezTo>
                <a:cubicBezTo>
                  <a:pt x="677863" y="228600"/>
                  <a:pt x="665956" y="223837"/>
                  <a:pt x="654844" y="214312"/>
                </a:cubicBezTo>
                <a:cubicBezTo>
                  <a:pt x="643731" y="204787"/>
                  <a:pt x="638175" y="187325"/>
                  <a:pt x="638175" y="161925"/>
                </a:cubicBezTo>
                <a:cubicBezTo>
                  <a:pt x="638175" y="114300"/>
                  <a:pt x="658813" y="75406"/>
                  <a:pt x="700088" y="45243"/>
                </a:cubicBezTo>
                <a:cubicBezTo>
                  <a:pt x="741363" y="15081"/>
                  <a:pt x="788988" y="0"/>
                  <a:pt x="842963" y="0"/>
                </a:cubicBezTo>
                <a:close/>
                <a:moveTo>
                  <a:pt x="247650" y="0"/>
                </a:moveTo>
                <a:cubicBezTo>
                  <a:pt x="317500" y="0"/>
                  <a:pt x="375444" y="36512"/>
                  <a:pt x="421481" y="109537"/>
                </a:cubicBezTo>
                <a:cubicBezTo>
                  <a:pt x="467519" y="182562"/>
                  <a:pt x="490538" y="284162"/>
                  <a:pt x="490538" y="414337"/>
                </a:cubicBezTo>
                <a:cubicBezTo>
                  <a:pt x="490538" y="544512"/>
                  <a:pt x="467519" y="646906"/>
                  <a:pt x="421481" y="721518"/>
                </a:cubicBezTo>
                <a:cubicBezTo>
                  <a:pt x="375444" y="796131"/>
                  <a:pt x="317500" y="833437"/>
                  <a:pt x="247650" y="833437"/>
                </a:cubicBezTo>
                <a:cubicBezTo>
                  <a:pt x="177800" y="833437"/>
                  <a:pt x="119063" y="796925"/>
                  <a:pt x="71438" y="723900"/>
                </a:cubicBezTo>
                <a:cubicBezTo>
                  <a:pt x="23813" y="650875"/>
                  <a:pt x="0" y="547687"/>
                  <a:pt x="0" y="414337"/>
                </a:cubicBezTo>
                <a:cubicBezTo>
                  <a:pt x="0" y="290512"/>
                  <a:pt x="23019" y="190500"/>
                  <a:pt x="69057" y="114300"/>
                </a:cubicBezTo>
                <a:cubicBezTo>
                  <a:pt x="115094" y="38100"/>
                  <a:pt x="174625" y="0"/>
                  <a:pt x="247650" y="0"/>
                </a:cubicBezTo>
                <a:close/>
              </a:path>
            </a:pathLst>
          </a:custGeom>
          <a:solidFill>
            <a:srgbClr val="AD6126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endParaRPr lang="zh-CN" altLang="en-US" sz="9600" dirty="0">
              <a:solidFill>
                <a:srgbClr val="AD6126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1155BBDE-66C3-48B0-BDED-F0412293DAEB}"/>
              </a:ext>
            </a:extLst>
          </p:cNvPr>
          <p:cNvCxnSpPr/>
          <p:nvPr/>
        </p:nvCxnSpPr>
        <p:spPr>
          <a:xfrm flipH="1">
            <a:off x="7642585" y="2547060"/>
            <a:ext cx="915799" cy="559470"/>
          </a:xfrm>
          <a:prstGeom prst="line">
            <a:avLst/>
          </a:prstGeom>
          <a:ln w="12700">
            <a:gradFill>
              <a:gsLst>
                <a:gs pos="0">
                  <a:schemeClr val="bg1"/>
                </a:gs>
                <a:gs pos="35000">
                  <a:schemeClr val="accent1">
                    <a:lumMod val="20000"/>
                    <a:lumOff val="80000"/>
                  </a:schemeClr>
                </a:gs>
                <a:gs pos="68000">
                  <a:srgbClr val="AF8461"/>
                </a:gs>
                <a:gs pos="100000">
                  <a:srgbClr val="AD6126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FC40EEEA-082D-4E9C-AD82-845A3CAF94C9}"/>
              </a:ext>
            </a:extLst>
          </p:cNvPr>
          <p:cNvCxnSpPr/>
          <p:nvPr/>
        </p:nvCxnSpPr>
        <p:spPr>
          <a:xfrm flipH="1">
            <a:off x="7587489" y="3614758"/>
            <a:ext cx="915799" cy="559470"/>
          </a:xfrm>
          <a:prstGeom prst="line">
            <a:avLst/>
          </a:prstGeom>
          <a:ln w="12700">
            <a:gradFill>
              <a:gsLst>
                <a:gs pos="0">
                  <a:schemeClr val="bg1"/>
                </a:gs>
                <a:gs pos="35000">
                  <a:schemeClr val="accent1">
                    <a:lumMod val="20000"/>
                    <a:lumOff val="80000"/>
                  </a:schemeClr>
                </a:gs>
                <a:gs pos="68000">
                  <a:srgbClr val="AF8461"/>
                </a:gs>
                <a:gs pos="100000">
                  <a:srgbClr val="AD6126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>
            <a:hlinkClick r:id="rId2" action="ppaction://hlinksldjump"/>
            <a:extLst>
              <a:ext uri="{FF2B5EF4-FFF2-40B4-BE49-F238E27FC236}">
                <a16:creationId xmlns:a16="http://schemas.microsoft.com/office/drawing/2014/main" id="{05B6A5CE-6A84-4F53-8C7A-8BA37259B15A}"/>
              </a:ext>
            </a:extLst>
          </p:cNvPr>
          <p:cNvSpPr txBox="1"/>
          <p:nvPr/>
        </p:nvSpPr>
        <p:spPr>
          <a:xfrm>
            <a:off x="8489431" y="1355934"/>
            <a:ext cx="258596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b="1" dirty="0"/>
              <a:t>CorelDRAW</a:t>
            </a:r>
            <a:r>
              <a:rPr lang="zh-CN" altLang="zh-CN" sz="2000" b="1" dirty="0"/>
              <a:t>基本操作</a:t>
            </a:r>
            <a:endParaRPr lang="zh-CN" altLang="zh-CN" sz="2800" b="1" dirty="0"/>
          </a:p>
        </p:txBody>
      </p:sp>
      <p:sp>
        <p:nvSpPr>
          <p:cNvPr id="11" name="文本框 10">
            <a:hlinkClick r:id="rId3" action="ppaction://hlinksldjump"/>
            <a:extLst>
              <a:ext uri="{FF2B5EF4-FFF2-40B4-BE49-F238E27FC236}">
                <a16:creationId xmlns:a16="http://schemas.microsoft.com/office/drawing/2014/main" id="{9ABC2E97-B359-4AB2-848B-D2653B68151A}"/>
              </a:ext>
            </a:extLst>
          </p:cNvPr>
          <p:cNvSpPr txBox="1"/>
          <p:nvPr/>
        </p:nvSpPr>
        <p:spPr>
          <a:xfrm>
            <a:off x="8489431" y="2405654"/>
            <a:ext cx="224315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000" b="1" dirty="0"/>
              <a:t>设置页面属性</a:t>
            </a:r>
            <a:endParaRPr lang="zh-CN" altLang="zh-CN" sz="2400" b="1" dirty="0"/>
          </a:p>
        </p:txBody>
      </p:sp>
      <p:sp>
        <p:nvSpPr>
          <p:cNvPr id="12" name="文本框 11">
            <a:hlinkClick r:id="rId4" action="ppaction://hlinksldjump"/>
            <a:extLst>
              <a:ext uri="{FF2B5EF4-FFF2-40B4-BE49-F238E27FC236}">
                <a16:creationId xmlns:a16="http://schemas.microsoft.com/office/drawing/2014/main" id="{434003EC-243D-457F-A944-3C9706F6BB77}"/>
              </a:ext>
            </a:extLst>
          </p:cNvPr>
          <p:cNvSpPr txBox="1"/>
          <p:nvPr/>
        </p:nvSpPr>
        <p:spPr>
          <a:xfrm>
            <a:off x="8518811" y="3449288"/>
            <a:ext cx="221377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000" b="1" dirty="0"/>
              <a:t>打印选项的设置</a:t>
            </a:r>
            <a:endParaRPr lang="zh-CN" altLang="zh-CN" sz="2800" b="1" dirty="0"/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0CEC9EEE-5136-4649-B568-D003BCA3E0FD}"/>
              </a:ext>
            </a:extLst>
          </p:cNvPr>
          <p:cNvSpPr txBox="1"/>
          <p:nvPr/>
        </p:nvSpPr>
        <p:spPr>
          <a:xfrm>
            <a:off x="7486532" y="4484303"/>
            <a:ext cx="704686" cy="530014"/>
          </a:xfrm>
          <a:custGeom>
            <a:avLst/>
            <a:gdLst/>
            <a:ahLst/>
            <a:cxnLst/>
            <a:rect l="l" t="t" r="r" b="b"/>
            <a:pathLst>
              <a:path w="1119188" h="833437">
                <a:moveTo>
                  <a:pt x="909638" y="119062"/>
                </a:moveTo>
                <a:lnTo>
                  <a:pt x="638175" y="547687"/>
                </a:lnTo>
                <a:lnTo>
                  <a:pt x="914400" y="547687"/>
                </a:lnTo>
                <a:lnTo>
                  <a:pt x="914400" y="119062"/>
                </a:lnTo>
                <a:close/>
                <a:moveTo>
                  <a:pt x="247725" y="38100"/>
                </a:moveTo>
                <a:cubicBezTo>
                  <a:pt x="201886" y="38100"/>
                  <a:pt x="163426" y="72231"/>
                  <a:pt x="132346" y="140493"/>
                </a:cubicBezTo>
                <a:cubicBezTo>
                  <a:pt x="101265" y="208756"/>
                  <a:pt x="85725" y="300037"/>
                  <a:pt x="85725" y="414337"/>
                </a:cubicBezTo>
                <a:cubicBezTo>
                  <a:pt x="85725" y="534987"/>
                  <a:pt x="101265" y="628650"/>
                  <a:pt x="132346" y="695325"/>
                </a:cubicBezTo>
                <a:cubicBezTo>
                  <a:pt x="163426" y="762000"/>
                  <a:pt x="201886" y="795337"/>
                  <a:pt x="247725" y="795337"/>
                </a:cubicBezTo>
                <a:cubicBezTo>
                  <a:pt x="296838" y="795337"/>
                  <a:pt x="335298" y="762000"/>
                  <a:pt x="363104" y="695325"/>
                </a:cubicBezTo>
                <a:cubicBezTo>
                  <a:pt x="390910" y="628650"/>
                  <a:pt x="404813" y="534987"/>
                  <a:pt x="404813" y="414337"/>
                </a:cubicBezTo>
                <a:cubicBezTo>
                  <a:pt x="404813" y="300037"/>
                  <a:pt x="391716" y="208756"/>
                  <a:pt x="365522" y="140493"/>
                </a:cubicBezTo>
                <a:cubicBezTo>
                  <a:pt x="339328" y="72231"/>
                  <a:pt x="300063" y="38100"/>
                  <a:pt x="247725" y="38100"/>
                </a:cubicBezTo>
                <a:close/>
                <a:moveTo>
                  <a:pt x="942975" y="0"/>
                </a:moveTo>
                <a:lnTo>
                  <a:pt x="990600" y="0"/>
                </a:lnTo>
                <a:lnTo>
                  <a:pt x="990600" y="547687"/>
                </a:lnTo>
                <a:lnTo>
                  <a:pt x="1119188" y="547687"/>
                </a:lnTo>
                <a:lnTo>
                  <a:pt x="1119188" y="558469"/>
                </a:lnTo>
                <a:lnTo>
                  <a:pt x="1089451" y="576262"/>
                </a:lnTo>
                <a:lnTo>
                  <a:pt x="990600" y="576262"/>
                </a:lnTo>
                <a:lnTo>
                  <a:pt x="990600" y="635411"/>
                </a:lnTo>
                <a:lnTo>
                  <a:pt x="914400" y="681006"/>
                </a:lnTo>
                <a:lnTo>
                  <a:pt x="914400" y="576262"/>
                </a:lnTo>
                <a:lnTo>
                  <a:pt x="595313" y="576262"/>
                </a:lnTo>
                <a:lnTo>
                  <a:pt x="595313" y="552450"/>
                </a:lnTo>
                <a:close/>
                <a:moveTo>
                  <a:pt x="247650" y="0"/>
                </a:moveTo>
                <a:cubicBezTo>
                  <a:pt x="317500" y="0"/>
                  <a:pt x="375444" y="36512"/>
                  <a:pt x="421481" y="109537"/>
                </a:cubicBezTo>
                <a:cubicBezTo>
                  <a:pt x="467519" y="182562"/>
                  <a:pt x="490538" y="284162"/>
                  <a:pt x="490538" y="414337"/>
                </a:cubicBezTo>
                <a:cubicBezTo>
                  <a:pt x="490538" y="544512"/>
                  <a:pt x="467519" y="646906"/>
                  <a:pt x="421481" y="721518"/>
                </a:cubicBezTo>
                <a:cubicBezTo>
                  <a:pt x="375444" y="796131"/>
                  <a:pt x="317500" y="833437"/>
                  <a:pt x="247650" y="833437"/>
                </a:cubicBezTo>
                <a:cubicBezTo>
                  <a:pt x="177800" y="833437"/>
                  <a:pt x="119063" y="796925"/>
                  <a:pt x="71438" y="723900"/>
                </a:cubicBezTo>
                <a:cubicBezTo>
                  <a:pt x="23813" y="650875"/>
                  <a:pt x="0" y="547687"/>
                  <a:pt x="0" y="414337"/>
                </a:cubicBezTo>
                <a:cubicBezTo>
                  <a:pt x="0" y="290512"/>
                  <a:pt x="23019" y="190500"/>
                  <a:pt x="69056" y="114300"/>
                </a:cubicBezTo>
                <a:cubicBezTo>
                  <a:pt x="115094" y="38100"/>
                  <a:pt x="174625" y="0"/>
                  <a:pt x="247650" y="0"/>
                </a:cubicBezTo>
                <a:close/>
              </a:path>
            </a:pathLst>
          </a:custGeom>
          <a:solidFill>
            <a:srgbClr val="AD6126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endParaRPr lang="zh-CN" altLang="en-US" sz="9600" dirty="0">
              <a:solidFill>
                <a:srgbClr val="AD6126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id="{D67C5621-C20E-4391-99FC-3930B493DE71}"/>
              </a:ext>
            </a:extLst>
          </p:cNvPr>
          <p:cNvCxnSpPr/>
          <p:nvPr/>
        </p:nvCxnSpPr>
        <p:spPr>
          <a:xfrm flipH="1">
            <a:off x="7627203" y="4615745"/>
            <a:ext cx="915799" cy="559470"/>
          </a:xfrm>
          <a:prstGeom prst="line">
            <a:avLst/>
          </a:prstGeom>
          <a:ln w="12700">
            <a:gradFill>
              <a:gsLst>
                <a:gs pos="0">
                  <a:schemeClr val="bg1"/>
                </a:gs>
                <a:gs pos="35000">
                  <a:schemeClr val="accent1">
                    <a:lumMod val="20000"/>
                    <a:lumOff val="80000"/>
                  </a:schemeClr>
                </a:gs>
                <a:gs pos="68000">
                  <a:srgbClr val="AF8461"/>
                </a:gs>
                <a:gs pos="100000">
                  <a:srgbClr val="AD6126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文本框 15">
            <a:hlinkClick r:id="rId5" action="ppaction://hlinksldjump"/>
            <a:extLst>
              <a:ext uri="{FF2B5EF4-FFF2-40B4-BE49-F238E27FC236}">
                <a16:creationId xmlns:a16="http://schemas.microsoft.com/office/drawing/2014/main" id="{DF341E03-D69B-46BC-B87C-62A481BAD830}"/>
              </a:ext>
            </a:extLst>
          </p:cNvPr>
          <p:cNvSpPr txBox="1"/>
          <p:nvPr/>
        </p:nvSpPr>
        <p:spPr>
          <a:xfrm>
            <a:off x="8518811" y="4484303"/>
            <a:ext cx="129937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000" b="1" dirty="0"/>
              <a:t>网络输出</a:t>
            </a:r>
            <a:endParaRPr lang="zh-CN" altLang="zh-CN" sz="3200" b="1" dirty="0"/>
          </a:p>
        </p:txBody>
      </p:sp>
    </p:spTree>
    <p:extLst>
      <p:ext uri="{BB962C8B-B14F-4D97-AF65-F5344CB8AC3E}">
        <p14:creationId xmlns:p14="http://schemas.microsoft.com/office/powerpoint/2010/main" val="366621923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>
            <a:extLst>
              <a:ext uri="{FF2B5EF4-FFF2-40B4-BE49-F238E27FC236}">
                <a16:creationId xmlns:a16="http://schemas.microsoft.com/office/drawing/2014/main" id="{C823FAAC-91EC-40CB-B4C5-A863D97D6D64}"/>
              </a:ext>
            </a:extLst>
          </p:cNvPr>
          <p:cNvGrpSpPr/>
          <p:nvPr/>
        </p:nvGrpSpPr>
        <p:grpSpPr>
          <a:xfrm>
            <a:off x="1452900" y="3429000"/>
            <a:ext cx="2057222" cy="1809652"/>
            <a:chOff x="5198984" y="1169522"/>
            <a:chExt cx="2057222" cy="1809652"/>
          </a:xfrm>
        </p:grpSpPr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3A336229-A0C0-4540-A067-9BCD2CD62050}"/>
                </a:ext>
              </a:extLst>
            </p:cNvPr>
            <p:cNvSpPr/>
            <p:nvPr/>
          </p:nvSpPr>
          <p:spPr>
            <a:xfrm>
              <a:off x="5413512" y="1278818"/>
              <a:ext cx="1842694" cy="1700356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>
              <a:extLst>
                <a:ext uri="{FF2B5EF4-FFF2-40B4-BE49-F238E27FC236}">
                  <a16:creationId xmlns:a16="http://schemas.microsoft.com/office/drawing/2014/main" id="{60D4403D-04FB-4E28-9BDD-8F6D2ECFDFF3}"/>
                </a:ext>
              </a:extLst>
            </p:cNvPr>
            <p:cNvSpPr/>
            <p:nvPr/>
          </p:nvSpPr>
          <p:spPr>
            <a:xfrm>
              <a:off x="5413512" y="1278818"/>
              <a:ext cx="1628166" cy="1591060"/>
            </a:xfrm>
            <a:prstGeom prst="rect">
              <a:avLst/>
            </a:prstGeom>
            <a:solidFill>
              <a:schemeClr val="bg1">
                <a:alpha val="5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5" name="矩形 14">
              <a:extLst>
                <a:ext uri="{FF2B5EF4-FFF2-40B4-BE49-F238E27FC236}">
                  <a16:creationId xmlns:a16="http://schemas.microsoft.com/office/drawing/2014/main" id="{C53A8B3D-377E-4CEB-BEFA-6682213EF5FF}"/>
                </a:ext>
              </a:extLst>
            </p:cNvPr>
            <p:cNvSpPr/>
            <p:nvPr/>
          </p:nvSpPr>
          <p:spPr>
            <a:xfrm>
              <a:off x="5198984" y="1169522"/>
              <a:ext cx="1842694" cy="1700356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6" name="矩形 15">
            <a:extLst>
              <a:ext uri="{FF2B5EF4-FFF2-40B4-BE49-F238E27FC236}">
                <a16:creationId xmlns:a16="http://schemas.microsoft.com/office/drawing/2014/main" id="{E58D9DEF-9BB6-4D32-9504-9F354A13EC19}"/>
              </a:ext>
            </a:extLst>
          </p:cNvPr>
          <p:cNvSpPr/>
          <p:nvPr/>
        </p:nvSpPr>
        <p:spPr>
          <a:xfrm>
            <a:off x="4794844" y="3972975"/>
            <a:ext cx="5944256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800" b="1" dirty="0"/>
              <a:t>CorelDRAW</a:t>
            </a:r>
            <a:r>
              <a:rPr lang="zh-CN" altLang="zh-CN" sz="4800" b="1" dirty="0"/>
              <a:t>基本操作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39ACF8E2-54B4-4167-9B96-8677A543C40A}"/>
              </a:ext>
            </a:extLst>
          </p:cNvPr>
          <p:cNvSpPr txBox="1"/>
          <p:nvPr/>
        </p:nvSpPr>
        <p:spPr>
          <a:xfrm>
            <a:off x="1765534" y="3548996"/>
            <a:ext cx="1425390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 b="1" dirty="0">
                <a:solidFill>
                  <a:srgbClr val="FDB402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01</a:t>
            </a:r>
            <a:endParaRPr lang="zh-CN" altLang="en-US" sz="9600" b="1" dirty="0">
              <a:solidFill>
                <a:srgbClr val="FDB402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2242353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2214568" y="846997"/>
            <a:ext cx="7762862" cy="21276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zh-CN" dirty="0"/>
              <a:t>在CorelDRAW中，我们将承载画面的内容称为“文档”。文档的新建、打开/关闭、导入/导出、保存等都是CorelDRAW文档的基本操作。</a:t>
            </a:r>
          </a:p>
          <a:p>
            <a:pPr indent="457200" fontAlgn="auto">
              <a:lnSpc>
                <a:spcPct val="150000"/>
              </a:lnSpc>
            </a:pPr>
            <a:r>
              <a:rPr lang="en-US" altLang="zh-CN" b="1" dirty="0"/>
              <a:t>2.1.1  </a:t>
            </a:r>
            <a:r>
              <a:rPr lang="zh-CN" altLang="zh-CN" b="1" dirty="0"/>
              <a:t>新建文档</a:t>
            </a:r>
          </a:p>
          <a:p>
            <a:pPr indent="457200">
              <a:lnSpc>
                <a:spcPct val="150000"/>
              </a:lnSpc>
            </a:pPr>
            <a:r>
              <a:rPr lang="zh-CN" altLang="zh-CN" dirty="0"/>
              <a:t>在CorelDRAW中，要进行绘图制作，需创建有一个空白文档，执行“文件”→“新建”命令，在打开的“创建新文档”对话框中设置参数。</a:t>
            </a:r>
          </a:p>
        </p:txBody>
      </p:sp>
      <p:pic>
        <p:nvPicPr>
          <p:cNvPr id="1026" name="图片 1">
            <a:extLst>
              <a:ext uri="{FF2B5EF4-FFF2-40B4-BE49-F238E27FC236}">
                <a16:creationId xmlns:a16="http://schemas.microsoft.com/office/drawing/2014/main" id="{D8A8AF21-9570-440A-B1B9-6329B957518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48657" y="2974631"/>
            <a:ext cx="2579085" cy="29711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2496880" y="1073671"/>
            <a:ext cx="7621299" cy="1712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fontAlgn="auto">
              <a:lnSpc>
                <a:spcPct val="150000"/>
              </a:lnSpc>
            </a:pPr>
            <a:r>
              <a:rPr lang="en-US" altLang="zh-CN" b="1" dirty="0"/>
              <a:t>2.1.2  </a:t>
            </a:r>
            <a:r>
              <a:rPr lang="zh-CN" altLang="zh-CN" b="1" dirty="0"/>
              <a:t>打开</a:t>
            </a:r>
            <a:r>
              <a:rPr lang="en-US" altLang="zh-CN" b="1" dirty="0"/>
              <a:t>/</a:t>
            </a:r>
            <a:r>
              <a:rPr lang="zh-CN" altLang="zh-CN" b="1" dirty="0"/>
              <a:t>关闭文件</a:t>
            </a:r>
          </a:p>
          <a:p>
            <a:pPr indent="457200">
              <a:lnSpc>
                <a:spcPct val="150000"/>
              </a:lnSpc>
            </a:pPr>
            <a:r>
              <a:rPr lang="zh-CN" altLang="zh-CN" dirty="0"/>
              <a:t>在CorelDRAW中打开已有的文档或位图素材。可以执行“文件”→“打开”命令，在打开的“打开绘图”对话框中选择目标文件，单击“打开”按钮即可。</a:t>
            </a:r>
          </a:p>
        </p:txBody>
      </p:sp>
      <p:pic>
        <p:nvPicPr>
          <p:cNvPr id="2050" name="图片 1">
            <a:extLst>
              <a:ext uri="{FF2B5EF4-FFF2-40B4-BE49-F238E27FC236}">
                <a16:creationId xmlns:a16="http://schemas.microsoft.com/office/drawing/2014/main" id="{047B5340-9DA6-49BE-B27F-32179C1AB75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3471" y="2956950"/>
            <a:ext cx="2624391" cy="24093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图片 1">
            <a:extLst>
              <a:ext uri="{FF2B5EF4-FFF2-40B4-BE49-F238E27FC236}">
                <a16:creationId xmlns:a16="http://schemas.microsoft.com/office/drawing/2014/main" id="{38536DA5-A206-45F8-BC3E-39DF10528C0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7530" y="3196130"/>
            <a:ext cx="3076419" cy="21701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2630330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2527086" y="2128747"/>
            <a:ext cx="7137827" cy="21759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fontAlgn="auto">
              <a:lnSpc>
                <a:spcPct val="150000"/>
              </a:lnSpc>
            </a:pPr>
            <a:r>
              <a:rPr lang="en-US" altLang="zh-CN" b="1" dirty="0"/>
              <a:t>2.1.3  </a:t>
            </a:r>
            <a:r>
              <a:rPr lang="zh-CN" altLang="zh-CN" b="1" dirty="0"/>
              <a:t>导入</a:t>
            </a:r>
            <a:r>
              <a:rPr lang="en-US" altLang="zh-CN" b="1" dirty="0"/>
              <a:t>/</a:t>
            </a:r>
            <a:r>
              <a:rPr lang="zh-CN" altLang="zh-CN" b="1" dirty="0"/>
              <a:t>导出图像</a:t>
            </a:r>
          </a:p>
          <a:p>
            <a:pPr indent="457200">
              <a:lnSpc>
                <a:spcPct val="150000"/>
              </a:lnSpc>
            </a:pPr>
            <a:r>
              <a:rPr lang="zh-CN" altLang="zh-CN" dirty="0"/>
              <a:t>图像文件的导入导出可以对不同格式的图片进行操作，以满足不同情形的需要。</a:t>
            </a:r>
          </a:p>
          <a:p>
            <a:pPr indent="457200">
              <a:lnSpc>
                <a:spcPct val="150000"/>
              </a:lnSpc>
            </a:pPr>
            <a:r>
              <a:rPr lang="en-US" altLang="zh-CN" dirty="0"/>
              <a:t>1.</a:t>
            </a:r>
            <a:r>
              <a:rPr lang="zh-CN" altLang="zh-CN" dirty="0"/>
              <a:t>导入指定格式图像</a:t>
            </a:r>
            <a:endParaRPr lang="en-US" altLang="zh-CN" dirty="0"/>
          </a:p>
          <a:p>
            <a:pPr indent="457200">
              <a:lnSpc>
                <a:spcPct val="150000"/>
              </a:lnSpc>
            </a:pPr>
            <a:r>
              <a:rPr lang="en-US" altLang="zh-CN" dirty="0"/>
              <a:t>2.</a:t>
            </a:r>
            <a:r>
              <a:rPr lang="zh-CN" altLang="zh-CN" dirty="0"/>
              <a:t>导出指定格式图像</a:t>
            </a:r>
          </a:p>
        </p:txBody>
      </p:sp>
    </p:spTree>
    <p:extLst>
      <p:ext uri="{BB962C8B-B14F-4D97-AF65-F5344CB8AC3E}">
        <p14:creationId xmlns:p14="http://schemas.microsoft.com/office/powerpoint/2010/main" val="354763708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2527086" y="827778"/>
            <a:ext cx="7137827" cy="12966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fontAlgn="auto">
              <a:lnSpc>
                <a:spcPct val="150000"/>
              </a:lnSpc>
            </a:pPr>
            <a:r>
              <a:rPr lang="en-US" altLang="zh-CN" b="1" dirty="0"/>
              <a:t>2.1.4  </a:t>
            </a:r>
            <a:r>
              <a:rPr lang="zh-CN" altLang="zh-CN" b="1" dirty="0"/>
              <a:t>保存文档</a:t>
            </a:r>
          </a:p>
          <a:p>
            <a:pPr indent="457200">
              <a:lnSpc>
                <a:spcPct val="150000"/>
              </a:lnSpc>
            </a:pPr>
            <a:r>
              <a:rPr lang="zh-CN" altLang="zh-CN" dirty="0"/>
              <a:t>文档编辑完成后，执行“文件”→“保存”命令，在打开的“保存绘图”对话框中选择目标路径、设置参数，单击“保存”按钮即可。</a:t>
            </a:r>
          </a:p>
        </p:txBody>
      </p:sp>
      <p:pic>
        <p:nvPicPr>
          <p:cNvPr id="3074" name="图片 1">
            <a:extLst>
              <a:ext uri="{FF2B5EF4-FFF2-40B4-BE49-F238E27FC236}">
                <a16:creationId xmlns:a16="http://schemas.microsoft.com/office/drawing/2014/main" id="{8A581BC0-A16C-495B-ADEB-03634B1CB0C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7504" y="2297796"/>
            <a:ext cx="2689385" cy="28016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图片 1">
            <a:extLst>
              <a:ext uri="{FF2B5EF4-FFF2-40B4-BE49-F238E27FC236}">
                <a16:creationId xmlns:a16="http://schemas.microsoft.com/office/drawing/2014/main" id="{5A75DF4F-7BA7-4A8A-BA90-ECC037FD5D3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0397" y="2580249"/>
            <a:ext cx="2623092" cy="2632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076" name="AutoShape 4">
            <a:extLst>
              <a:ext uri="{FF2B5EF4-FFF2-40B4-BE49-F238E27FC236}">
                <a16:creationId xmlns:a16="http://schemas.microsoft.com/office/drawing/2014/main" id="{4E9EFAE2-12C9-45B1-8168-6DF8BC545358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971487" y="4277751"/>
            <a:ext cx="869802" cy="0"/>
          </a:xfrm>
          <a:prstGeom prst="straightConnector1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  <p:extLst>
      <p:ext uri="{BB962C8B-B14F-4D97-AF65-F5344CB8AC3E}">
        <p14:creationId xmlns:p14="http://schemas.microsoft.com/office/powerpoint/2010/main" val="208012627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865A8B91-2543-4DF1-ADF2-76E7481B1A75}"/>
              </a:ext>
            </a:extLst>
          </p:cNvPr>
          <p:cNvGrpSpPr/>
          <p:nvPr/>
        </p:nvGrpSpPr>
        <p:grpSpPr>
          <a:xfrm>
            <a:off x="1494460" y="3429000"/>
            <a:ext cx="2057222" cy="1809652"/>
            <a:chOff x="5198984" y="1169522"/>
            <a:chExt cx="2057222" cy="1809652"/>
          </a:xfrm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id="{03433D35-238D-4BA9-BF30-8CA00A8F7A9D}"/>
                </a:ext>
              </a:extLst>
            </p:cNvPr>
            <p:cNvSpPr/>
            <p:nvPr/>
          </p:nvSpPr>
          <p:spPr>
            <a:xfrm>
              <a:off x="5413512" y="1278818"/>
              <a:ext cx="1842694" cy="1700356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C700BB20-FC31-4BBE-919A-2F1942BBC52B}"/>
                </a:ext>
              </a:extLst>
            </p:cNvPr>
            <p:cNvSpPr/>
            <p:nvPr/>
          </p:nvSpPr>
          <p:spPr>
            <a:xfrm>
              <a:off x="5413512" y="1278818"/>
              <a:ext cx="1628166" cy="1591060"/>
            </a:xfrm>
            <a:prstGeom prst="rect">
              <a:avLst/>
            </a:prstGeom>
            <a:solidFill>
              <a:schemeClr val="bg1">
                <a:alpha val="5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CE283661-8B6A-493A-BF7C-76DDA80FBD08}"/>
                </a:ext>
              </a:extLst>
            </p:cNvPr>
            <p:cNvSpPr/>
            <p:nvPr/>
          </p:nvSpPr>
          <p:spPr>
            <a:xfrm>
              <a:off x="5198984" y="1169522"/>
              <a:ext cx="1842694" cy="1700356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" name="矩形 7">
            <a:extLst>
              <a:ext uri="{FF2B5EF4-FFF2-40B4-BE49-F238E27FC236}">
                <a16:creationId xmlns:a16="http://schemas.microsoft.com/office/drawing/2014/main" id="{8AFACE2C-F493-4AF1-9D95-2B23499B686A}"/>
              </a:ext>
            </a:extLst>
          </p:cNvPr>
          <p:cNvSpPr/>
          <p:nvPr/>
        </p:nvSpPr>
        <p:spPr>
          <a:xfrm>
            <a:off x="4917598" y="3972975"/>
            <a:ext cx="3877985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4800" b="1" dirty="0"/>
              <a:t>设置页面属性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2D07892B-112A-447F-A403-0FB3F531FC11}"/>
              </a:ext>
            </a:extLst>
          </p:cNvPr>
          <p:cNvSpPr txBox="1"/>
          <p:nvPr/>
        </p:nvSpPr>
        <p:spPr>
          <a:xfrm>
            <a:off x="1807094" y="3548996"/>
            <a:ext cx="1425390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 b="1" dirty="0">
                <a:solidFill>
                  <a:srgbClr val="FDB402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02</a:t>
            </a:r>
            <a:endParaRPr lang="zh-CN" altLang="en-US" sz="9600" b="1" dirty="0">
              <a:solidFill>
                <a:srgbClr val="FDB402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8645509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546</TotalTime>
  <Words>1316</Words>
  <Application>Microsoft Office PowerPoint</Application>
  <PresentationFormat>宽屏</PresentationFormat>
  <Paragraphs>82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2" baseType="lpstr">
      <vt:lpstr>等线</vt:lpstr>
      <vt:lpstr>等线 Light</vt:lpstr>
      <vt:lpstr>幼圆</vt:lpstr>
      <vt:lpstr>站酷小薇LOGO体</vt:lpstr>
      <vt:lpstr>Arial</vt:lpstr>
      <vt:lpstr>Times New Roman</vt:lpstr>
      <vt:lpstr>Wingdings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492</cp:revision>
  <dcterms:created xsi:type="dcterms:W3CDTF">2020-06-26T11:31:00Z</dcterms:created>
  <dcterms:modified xsi:type="dcterms:W3CDTF">2021-12-16T08:54:31Z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2052-11.1.0.10314</vt:lpwstr>
  </property>
  <property fmtid="{D5CDD505-2E9C-101B-9397-08002B2CF9AE}" pid="3" name="KSOTemplateUUID">
    <vt:lpwstr>v1.0_mb_s+3ElstvPcfk5zy2frAFoQ==</vt:lpwstr>
  </property>
</Properties>
</file>