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354" r:id="rId8"/>
    <p:sldId id="291" r:id="rId9"/>
    <p:sldId id="302" r:id="rId10"/>
    <p:sldId id="303" r:id="rId11"/>
    <p:sldId id="358" r:id="rId12"/>
    <p:sldId id="320" r:id="rId13"/>
    <p:sldId id="319" r:id="rId14"/>
    <p:sldId id="360" r:id="rId15"/>
    <p:sldId id="361" r:id="rId16"/>
    <p:sldId id="329" r:id="rId17"/>
    <p:sldId id="330" r:id="rId18"/>
    <p:sldId id="331" r:id="rId19"/>
    <p:sldId id="362" r:id="rId20"/>
    <p:sldId id="338" r:id="rId21"/>
    <p:sldId id="339" r:id="rId22"/>
    <p:sldId id="364" r:id="rId23"/>
    <p:sldId id="340" r:id="rId24"/>
    <p:sldId id="332" r:id="rId25"/>
    <p:sldId id="28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9" autoAdjust="0"/>
    <p:restoredTop sz="94660"/>
  </p:normalViewPr>
  <p:slideViewPr>
    <p:cSldViewPr snapToGrid="0">
      <p:cViewPr varScale="1">
        <p:scale>
          <a:sx n="68" d="100"/>
          <a:sy n="68"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603399" y="4158126"/>
            <a:ext cx="8985201"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1</a:t>
            </a:r>
            <a:r>
              <a:rPr lang="zh-CN" altLang="zh-CN" sz="6000" b="1" dirty="0">
                <a:solidFill>
                  <a:schemeClr val="bg1"/>
                </a:solidFill>
              </a:rPr>
              <a:t>章</a:t>
            </a:r>
            <a:r>
              <a:rPr lang="en-US" altLang="zh-CN" sz="6000" b="1" dirty="0">
                <a:solidFill>
                  <a:schemeClr val="bg1"/>
                </a:solidFill>
              </a:rPr>
              <a:t>  </a:t>
            </a:r>
            <a:r>
              <a:rPr lang="zh-CN" altLang="zh-CN" sz="6000" b="1" dirty="0">
                <a:solidFill>
                  <a:schemeClr val="bg1"/>
                </a:solidFill>
              </a:rPr>
              <a:t>文档的创建与编辑</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00834" y="493003"/>
            <a:ext cx="8877663" cy="3374129"/>
          </a:xfrm>
          <a:prstGeom prst="rect">
            <a:avLst/>
          </a:prstGeom>
          <a:noFill/>
        </p:spPr>
        <p:txBody>
          <a:bodyPr wrap="square" rtlCol="0">
            <a:spAutoFit/>
          </a:bodyPr>
          <a:lstStyle/>
          <a:p>
            <a:pPr indent="457200">
              <a:lnSpc>
                <a:spcPct val="150000"/>
              </a:lnSpc>
            </a:pPr>
            <a:r>
              <a:rPr lang="en-US" altLang="zh-CN" b="1" dirty="0"/>
              <a:t>1.2.2  </a:t>
            </a:r>
            <a:r>
              <a:rPr lang="zh-CN" altLang="zh-CN" b="1" dirty="0"/>
              <a:t>特殊符号的输入</a:t>
            </a:r>
          </a:p>
          <a:p>
            <a:pPr indent="457200">
              <a:lnSpc>
                <a:spcPct val="150000"/>
              </a:lnSpc>
            </a:pPr>
            <a:r>
              <a:rPr lang="zh-CN" altLang="zh-CN" dirty="0"/>
              <a:t>有时需要在文档中输入一些特殊的符号，例如注册商标</a:t>
            </a:r>
            <a:r>
              <a:rPr lang="en-US" altLang="zh-CN" dirty="0"/>
              <a:t>®</a:t>
            </a:r>
            <a:r>
              <a:rPr lang="zh-CN" altLang="zh-CN" dirty="0"/>
              <a:t>、版权所有</a:t>
            </a:r>
            <a:r>
              <a:rPr lang="en-US" altLang="zh-CN" dirty="0"/>
              <a:t>©</a:t>
            </a:r>
            <a:r>
              <a:rPr lang="zh-CN" altLang="zh-CN" dirty="0"/>
              <a:t>、各种字母符号、箭头符号、货币符号等。用户可通过“符号”对话框进行操作即可。</a:t>
            </a:r>
            <a:endParaRPr lang="en-US" altLang="zh-CN" dirty="0"/>
          </a:p>
          <a:p>
            <a:pPr indent="457200">
              <a:lnSpc>
                <a:spcPct val="150000"/>
              </a:lnSpc>
            </a:pPr>
            <a:r>
              <a:rPr lang="en-US" altLang="zh-CN" b="1" dirty="0"/>
              <a:t>1.2.3  </a:t>
            </a:r>
            <a:r>
              <a:rPr lang="zh-CN" altLang="zh-CN" b="1" dirty="0"/>
              <a:t>复杂公式的输入</a:t>
            </a:r>
          </a:p>
          <a:p>
            <a:pPr indent="457200">
              <a:lnSpc>
                <a:spcPct val="150000"/>
              </a:lnSpc>
            </a:pPr>
            <a:r>
              <a:rPr lang="zh-CN" altLang="zh-CN" dirty="0"/>
              <a:t>要在文档中输入一些较为复杂的数学公式，可通过插入“公式”命令来操作。在“插入”选项卡中单击“公式”按钮，在打开的“公式编辑器”窗口中结合各类数学符号输入公式即可。输入完成后单击菜单栏中的“文件”选项，在打开的列表中选择“退出并返回到文字文”选项即可完成公式的输入操作。</a:t>
            </a:r>
          </a:p>
        </p:txBody>
      </p:sp>
      <p:pic>
        <p:nvPicPr>
          <p:cNvPr id="6146" name="图片 1">
            <a:extLst>
              <a:ext uri="{FF2B5EF4-FFF2-40B4-BE49-F238E27FC236}">
                <a16:creationId xmlns:a16="http://schemas.microsoft.com/office/drawing/2014/main" id="{162A9B5C-13B1-4C0E-82CC-DFAA4B9F1A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624" y="3895268"/>
            <a:ext cx="3008752" cy="198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734BF145-BD7D-4FAF-AA83-EFF901A86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1292" y="3895268"/>
            <a:ext cx="3524435" cy="1985027"/>
          </a:xfrm>
          <a:prstGeom prst="rect">
            <a:avLst/>
          </a:prstGeom>
          <a:noFill/>
          <a:ln w="6350">
            <a:solidFill>
              <a:srgbClr val="D8D8D8"/>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48" name="图片 1">
            <a:extLst>
              <a:ext uri="{FF2B5EF4-FFF2-40B4-BE49-F238E27FC236}">
                <a16:creationId xmlns:a16="http://schemas.microsoft.com/office/drawing/2014/main" id="{D389FD4C-EB9A-4096-8D96-0434B34169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2360" y="4476373"/>
            <a:ext cx="2436137" cy="1403922"/>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pic>
        <p:nvPicPr>
          <p:cNvPr id="6149" name="图片 1">
            <a:extLst>
              <a:ext uri="{FF2B5EF4-FFF2-40B4-BE49-F238E27FC236}">
                <a16:creationId xmlns:a16="http://schemas.microsoft.com/office/drawing/2014/main" id="{14D1BD31-45C0-4ED2-A8EF-FFD41A2C82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5313" y="4803375"/>
            <a:ext cx="722951" cy="78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4723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81346" y="721979"/>
            <a:ext cx="7974000" cy="2127634"/>
          </a:xfrm>
          <a:prstGeom prst="rect">
            <a:avLst/>
          </a:prstGeom>
          <a:noFill/>
        </p:spPr>
        <p:txBody>
          <a:bodyPr wrap="square" rtlCol="0">
            <a:spAutoFit/>
          </a:bodyPr>
          <a:lstStyle/>
          <a:p>
            <a:pPr indent="457200">
              <a:lnSpc>
                <a:spcPct val="150000"/>
              </a:lnSpc>
            </a:pPr>
            <a:r>
              <a:rPr lang="en-US" altLang="zh-CN" b="1" dirty="0"/>
              <a:t>1.2.4  </a:t>
            </a:r>
            <a:r>
              <a:rPr lang="zh-CN" altLang="zh-CN" b="1" dirty="0"/>
              <a:t>日期和时间的快速输入</a:t>
            </a:r>
          </a:p>
          <a:p>
            <a:pPr indent="457200">
              <a:lnSpc>
                <a:spcPct val="150000"/>
              </a:lnSpc>
            </a:pPr>
            <a:r>
              <a:rPr lang="zh-CN" altLang="zh-CN" dirty="0"/>
              <a:t>如果要输入当前的日期和时间，那么用户可通过系统自带的“日期和时间”命令进行操作。制定好插入点，在“插入”选项卡中单击“日期”选项，在打开的“日期和时间”对话框中，选择一款合适的日期格式，单击“确定”按钮，即可插入当前日期或时间。</a:t>
            </a:r>
          </a:p>
        </p:txBody>
      </p:sp>
      <p:pic>
        <p:nvPicPr>
          <p:cNvPr id="10242" name="图片 1">
            <a:extLst>
              <a:ext uri="{FF2B5EF4-FFF2-40B4-BE49-F238E27FC236}">
                <a16:creationId xmlns:a16="http://schemas.microsoft.com/office/drawing/2014/main" id="{3C191C57-2844-48CC-8626-434CCE83A5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6946" y="2991628"/>
            <a:ext cx="2527421" cy="264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649A2543-BABC-446F-933F-E9035CFD1F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7796" y="3025768"/>
            <a:ext cx="4453143" cy="259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5202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772560" y="3972975"/>
            <a:ext cx="2646879" cy="830997"/>
          </a:xfrm>
          <a:prstGeom prst="rect">
            <a:avLst/>
          </a:prstGeom>
        </p:spPr>
        <p:txBody>
          <a:bodyPr wrap="none">
            <a:spAutoFit/>
          </a:bodyPr>
          <a:lstStyle/>
          <a:p>
            <a:pPr algn="ctr"/>
            <a:r>
              <a:rPr lang="zh-CN" altLang="zh-CN" sz="4800" b="1" dirty="0"/>
              <a:t>选择文本</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073671"/>
            <a:ext cx="9002284" cy="4205126"/>
          </a:xfrm>
          <a:prstGeom prst="rect">
            <a:avLst/>
          </a:prstGeom>
          <a:noFill/>
        </p:spPr>
        <p:txBody>
          <a:bodyPr wrap="square" rtlCol="0">
            <a:spAutoFit/>
          </a:bodyPr>
          <a:lstStyle/>
          <a:p>
            <a:pPr indent="457200">
              <a:lnSpc>
                <a:spcPct val="150000"/>
              </a:lnSpc>
            </a:pPr>
            <a:r>
              <a:rPr lang="zh-CN" altLang="zh-CN" dirty="0"/>
              <a:t>要想对文档中的文本进行编辑，首先就要选择文本。下面将对几种常见的选择方法进行介绍。</a:t>
            </a:r>
          </a:p>
          <a:p>
            <a:pPr indent="457200">
              <a:lnSpc>
                <a:spcPct val="150000"/>
              </a:lnSpc>
            </a:pPr>
            <a:r>
              <a:rPr lang="en-US" altLang="zh-CN" b="1" dirty="0"/>
              <a:t>1.3.1  </a:t>
            </a:r>
            <a:r>
              <a:rPr lang="zh-CN" altLang="zh-CN" b="1" dirty="0"/>
              <a:t>选择文本的基本方法</a:t>
            </a:r>
          </a:p>
          <a:p>
            <a:pPr indent="457200">
              <a:lnSpc>
                <a:spcPct val="150000"/>
              </a:lnSpc>
            </a:pPr>
            <a:r>
              <a:rPr lang="zh-CN" altLang="zh-CN" dirty="0"/>
              <a:t>在文档中选择所需文本的方法有很多，例如选择连续的文本、选择单个词语、选择一行文本、选择整个段落或是全选文本等。</a:t>
            </a:r>
          </a:p>
          <a:p>
            <a:pPr indent="457200">
              <a:lnSpc>
                <a:spcPct val="150000"/>
              </a:lnSpc>
            </a:pPr>
            <a:r>
              <a:rPr lang="en-US" altLang="zh-CN" b="1" dirty="0"/>
              <a:t>1.</a:t>
            </a:r>
            <a:r>
              <a:rPr lang="zh-CN" altLang="zh-CN" b="1" dirty="0"/>
              <a:t>选择连续的文本</a:t>
            </a:r>
            <a:endParaRPr lang="en-US" altLang="zh-CN" b="1" dirty="0"/>
          </a:p>
          <a:p>
            <a:pPr indent="457200">
              <a:lnSpc>
                <a:spcPct val="150000"/>
              </a:lnSpc>
            </a:pPr>
            <a:r>
              <a:rPr lang="en-US" altLang="zh-CN" b="1" dirty="0"/>
              <a:t>2.</a:t>
            </a:r>
            <a:r>
              <a:rPr lang="zh-CN" altLang="zh-CN" b="1" dirty="0"/>
              <a:t>选择单个词语</a:t>
            </a:r>
            <a:endParaRPr lang="en-US" altLang="zh-CN" b="1" dirty="0"/>
          </a:p>
          <a:p>
            <a:pPr indent="457200">
              <a:lnSpc>
                <a:spcPct val="150000"/>
              </a:lnSpc>
            </a:pPr>
            <a:r>
              <a:rPr lang="en-US" altLang="zh-CN" b="1" dirty="0"/>
              <a:t>3.</a:t>
            </a:r>
            <a:r>
              <a:rPr lang="zh-CN" altLang="zh-CN" b="1" dirty="0"/>
              <a:t>选择单行连续文本</a:t>
            </a:r>
            <a:endParaRPr lang="zh-CN" altLang="zh-CN" dirty="0"/>
          </a:p>
          <a:p>
            <a:pPr indent="457200">
              <a:lnSpc>
                <a:spcPct val="150000"/>
              </a:lnSpc>
            </a:pPr>
            <a:r>
              <a:rPr lang="en-US" altLang="zh-CN" b="1" dirty="0"/>
              <a:t>4.</a:t>
            </a:r>
            <a:r>
              <a:rPr lang="zh-CN" altLang="zh-CN" b="1" dirty="0"/>
              <a:t>选择整个段落</a:t>
            </a:r>
            <a:endParaRPr lang="zh-CN" altLang="zh-CN" dirty="0"/>
          </a:p>
          <a:p>
            <a:pPr indent="457200">
              <a:lnSpc>
                <a:spcPct val="150000"/>
              </a:lnSpc>
            </a:pPr>
            <a:r>
              <a:rPr lang="en-US" altLang="zh-CN" b="1" dirty="0"/>
              <a:t>5.</a:t>
            </a:r>
            <a:r>
              <a:rPr lang="zh-CN" altLang="zh-CN" b="1" dirty="0"/>
              <a:t>全选文本内容</a:t>
            </a:r>
            <a:endParaRPr lang="zh-CN" altLang="zh-CN" dirty="0"/>
          </a:p>
        </p:txBody>
      </p:sp>
    </p:spTree>
    <p:extLst>
      <p:ext uri="{BB962C8B-B14F-4D97-AF65-F5344CB8AC3E}">
        <p14:creationId xmlns:p14="http://schemas.microsoft.com/office/powerpoint/2010/main" val="3072288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5695" y="708879"/>
            <a:ext cx="8100610" cy="2127634"/>
          </a:xfrm>
          <a:prstGeom prst="rect">
            <a:avLst/>
          </a:prstGeom>
          <a:noFill/>
        </p:spPr>
        <p:txBody>
          <a:bodyPr wrap="square" rtlCol="0">
            <a:spAutoFit/>
          </a:bodyPr>
          <a:lstStyle/>
          <a:p>
            <a:pPr indent="457200">
              <a:lnSpc>
                <a:spcPct val="150000"/>
              </a:lnSpc>
            </a:pPr>
            <a:r>
              <a:rPr lang="en-US" altLang="zh-CN" b="1" dirty="0"/>
              <a:t>1.3.2  </a:t>
            </a:r>
            <a:r>
              <a:rPr lang="zh-CN" altLang="zh-CN" b="1" dirty="0"/>
              <a:t>选择多处不连续的文本</a:t>
            </a:r>
          </a:p>
          <a:p>
            <a:pPr indent="457200">
              <a:lnSpc>
                <a:spcPct val="150000"/>
              </a:lnSpc>
            </a:pPr>
            <a:r>
              <a:rPr lang="zh-CN" altLang="zh-CN" dirty="0"/>
              <a:t>以上介绍的几种方法是经常会使用到的。而有时也会遇到一些特殊的情况。例如需要在文档中选择多处不连续的文本的话，可结合</a:t>
            </a:r>
            <a:r>
              <a:rPr lang="en-US" altLang="zh-CN" dirty="0"/>
              <a:t>Ctrl</a:t>
            </a:r>
            <a:r>
              <a:rPr lang="zh-CN" altLang="zh-CN" dirty="0"/>
              <a:t>键来选择。</a:t>
            </a:r>
          </a:p>
          <a:p>
            <a:pPr indent="457200">
              <a:lnSpc>
                <a:spcPct val="150000"/>
              </a:lnSpc>
            </a:pPr>
            <a:r>
              <a:rPr lang="zh-CN" altLang="zh-CN" dirty="0"/>
              <a:t>先使用鼠标拖拽的方法，选择一段文本内容。然后，按住</a:t>
            </a:r>
            <a:r>
              <a:rPr lang="en-US" altLang="zh-CN" dirty="0"/>
              <a:t>Ctrl</a:t>
            </a:r>
            <a:r>
              <a:rPr lang="zh-CN" altLang="zh-CN" dirty="0"/>
              <a:t>键不放，依次选择其他所需文本内容，直到选择结束，放开</a:t>
            </a:r>
            <a:r>
              <a:rPr lang="en-US" altLang="zh-CN" dirty="0"/>
              <a:t>Ctrl</a:t>
            </a:r>
            <a:r>
              <a:rPr lang="zh-CN" altLang="zh-CN" dirty="0"/>
              <a:t>键便可选中多个不连续文本。</a:t>
            </a:r>
          </a:p>
        </p:txBody>
      </p:sp>
      <p:pic>
        <p:nvPicPr>
          <p:cNvPr id="14338" name="图片 1">
            <a:extLst>
              <a:ext uri="{FF2B5EF4-FFF2-40B4-BE49-F238E27FC236}">
                <a16:creationId xmlns:a16="http://schemas.microsoft.com/office/drawing/2014/main" id="{81146DA3-A761-4CA9-B597-0CFAA07C0A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7774" y="2920921"/>
            <a:ext cx="3268301" cy="264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AFB9F61F-14FB-483D-9104-358F0F3662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1160" y="2934989"/>
            <a:ext cx="3219338" cy="263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40F7BCA6-AE25-4D30-863C-D9CFCAC668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1160" y="3918894"/>
            <a:ext cx="1294206" cy="591637"/>
          </a:xfrm>
          <a:prstGeom prst="rect">
            <a:avLst/>
          </a:prstGeom>
        </p:spPr>
      </p:pic>
      <p:sp>
        <p:nvSpPr>
          <p:cNvPr id="4" name="Arc 4">
            <a:extLst>
              <a:ext uri="{FF2B5EF4-FFF2-40B4-BE49-F238E27FC236}">
                <a16:creationId xmlns:a16="http://schemas.microsoft.com/office/drawing/2014/main" id="{1D90305E-CF59-4515-8F7E-909C5AD57989}"/>
              </a:ext>
            </a:extLst>
          </p:cNvPr>
          <p:cNvSpPr>
            <a:spLocks/>
          </p:cNvSpPr>
          <p:nvPr/>
        </p:nvSpPr>
        <p:spPr bwMode="auto">
          <a:xfrm flipH="1" flipV="1">
            <a:off x="6714100" y="4410517"/>
            <a:ext cx="333814" cy="2458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FF0000"/>
            </a:solidFill>
            <a:round/>
            <a:headEnd type="triangle" w="med" len="me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Arc 5">
            <a:extLst>
              <a:ext uri="{FF2B5EF4-FFF2-40B4-BE49-F238E27FC236}">
                <a16:creationId xmlns:a16="http://schemas.microsoft.com/office/drawing/2014/main" id="{F117242B-E137-4212-BD92-846261DCF003}"/>
              </a:ext>
            </a:extLst>
          </p:cNvPr>
          <p:cNvSpPr>
            <a:spLocks/>
          </p:cNvSpPr>
          <p:nvPr/>
        </p:nvSpPr>
        <p:spPr bwMode="auto">
          <a:xfrm flipH="1" flipV="1">
            <a:off x="6596624" y="4424583"/>
            <a:ext cx="333814" cy="7804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FF0000"/>
            </a:solidFill>
            <a:round/>
            <a:headEnd type="triangle" w="med" len="me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11675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5695" y="769269"/>
            <a:ext cx="8100610" cy="1712135"/>
          </a:xfrm>
          <a:prstGeom prst="rect">
            <a:avLst/>
          </a:prstGeom>
          <a:noFill/>
        </p:spPr>
        <p:txBody>
          <a:bodyPr wrap="square" rtlCol="0">
            <a:spAutoFit/>
          </a:bodyPr>
          <a:lstStyle/>
          <a:p>
            <a:pPr indent="457200">
              <a:lnSpc>
                <a:spcPct val="150000"/>
              </a:lnSpc>
            </a:pPr>
            <a:r>
              <a:rPr lang="en-US" altLang="zh-CN" b="1" dirty="0"/>
              <a:t>1.3.3  </a:t>
            </a:r>
            <a:r>
              <a:rPr lang="zh-CN" altLang="zh-CN" b="1" dirty="0"/>
              <a:t>快速选择图形对象</a:t>
            </a:r>
          </a:p>
          <a:p>
            <a:pPr indent="457200">
              <a:lnSpc>
                <a:spcPct val="150000"/>
              </a:lnSpc>
            </a:pPr>
            <a:r>
              <a:rPr lang="zh-CN" altLang="zh-CN" dirty="0"/>
              <a:t>有时为了让观众快速理解文档内容，会在文档中添加一些注解内容。这类注解通常会以图形的方式插入。这样选择起来比较麻烦。如果想要批量选择这类注解，用户可借助于“选择对象”命令来操作。</a:t>
            </a:r>
          </a:p>
        </p:txBody>
      </p:sp>
      <p:pic>
        <p:nvPicPr>
          <p:cNvPr id="15362" name="图片 1">
            <a:extLst>
              <a:ext uri="{FF2B5EF4-FFF2-40B4-BE49-F238E27FC236}">
                <a16:creationId xmlns:a16="http://schemas.microsoft.com/office/drawing/2014/main" id="{96575792-A0D6-4C4E-8A1D-D0E3D2E048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332" y="2621353"/>
            <a:ext cx="3540432" cy="306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9FC02109-5067-43C4-ACCE-A41EDC153E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0018" y="2621353"/>
            <a:ext cx="3470261" cy="306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5582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67457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772560" y="3972975"/>
            <a:ext cx="2646879" cy="830997"/>
          </a:xfrm>
          <a:prstGeom prst="rect">
            <a:avLst/>
          </a:prstGeom>
        </p:spPr>
        <p:txBody>
          <a:bodyPr wrap="none">
            <a:spAutoFit/>
          </a:bodyPr>
          <a:lstStyle/>
          <a:p>
            <a:pPr algn="ctr"/>
            <a:r>
              <a:rPr lang="zh-CN" altLang="zh-CN" sz="4800" b="1" dirty="0"/>
              <a:t>编辑文本</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98720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254242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02140" y="811473"/>
            <a:ext cx="9546111" cy="3374129"/>
          </a:xfrm>
          <a:prstGeom prst="rect">
            <a:avLst/>
          </a:prstGeom>
          <a:noFill/>
        </p:spPr>
        <p:txBody>
          <a:bodyPr wrap="square" rtlCol="0">
            <a:spAutoFit/>
          </a:bodyPr>
          <a:lstStyle/>
          <a:p>
            <a:pPr indent="457200">
              <a:lnSpc>
                <a:spcPct val="150000"/>
              </a:lnSpc>
            </a:pPr>
            <a:r>
              <a:rPr lang="zh-CN" altLang="zh-CN" dirty="0"/>
              <a:t>输入文本后，通常都需要对文本进行一些必要的编辑，例如设置文档格式、复制移动文本、修改错误文本等。下面将重点对这些操作进行简单介绍。</a:t>
            </a:r>
          </a:p>
          <a:p>
            <a:pPr indent="457200">
              <a:lnSpc>
                <a:spcPct val="150000"/>
              </a:lnSpc>
            </a:pPr>
            <a:r>
              <a:rPr lang="en-US" altLang="zh-CN" b="1" dirty="0"/>
              <a:t>1.4.1  </a:t>
            </a:r>
            <a:r>
              <a:rPr lang="zh-CN" altLang="zh-CN" b="1" dirty="0"/>
              <a:t>设置文档格式</a:t>
            </a:r>
          </a:p>
          <a:p>
            <a:pPr indent="457200">
              <a:lnSpc>
                <a:spcPct val="150000"/>
              </a:lnSpc>
            </a:pPr>
            <a:r>
              <a:rPr lang="zh-CN" altLang="zh-CN" dirty="0"/>
              <a:t>文档格式可分为文字格式和段落格式两种。文字格式主要是对文字的字体、字号、颜色以及字形进行设置；而段落格式主要是对文档段落间距、段落缩进、段落对齐方式进行设置。</a:t>
            </a:r>
          </a:p>
          <a:p>
            <a:pPr indent="457200">
              <a:lnSpc>
                <a:spcPct val="150000"/>
              </a:lnSpc>
            </a:pPr>
            <a:r>
              <a:rPr lang="en-US" altLang="zh-CN" b="1" dirty="0"/>
              <a:t>1.</a:t>
            </a:r>
            <a:r>
              <a:rPr lang="zh-CN" altLang="zh-CN" b="1" dirty="0"/>
              <a:t>设置文字格式</a:t>
            </a:r>
            <a:endParaRPr lang="zh-CN" altLang="zh-CN" dirty="0"/>
          </a:p>
          <a:p>
            <a:pPr indent="457200">
              <a:lnSpc>
                <a:spcPct val="150000"/>
              </a:lnSpc>
            </a:pPr>
            <a:r>
              <a:rPr lang="zh-CN" altLang="zh-CN" dirty="0"/>
              <a:t>在文档中选择所需设置的文本内容，在“开始”选项卡中即可根据要求选择相应的命令进行设置。</a:t>
            </a:r>
          </a:p>
        </p:txBody>
      </p:sp>
      <p:pic>
        <p:nvPicPr>
          <p:cNvPr id="2" name="图片 1">
            <a:extLst>
              <a:ext uri="{FF2B5EF4-FFF2-40B4-BE49-F238E27FC236}">
                <a16:creationId xmlns:a16="http://schemas.microsoft.com/office/drawing/2014/main" id="{8781690A-88C7-4626-838A-FEEABC6039EA}"/>
              </a:ext>
            </a:extLst>
          </p:cNvPr>
          <p:cNvPicPr>
            <a:picLocks noChangeAspect="1"/>
          </p:cNvPicPr>
          <p:nvPr/>
        </p:nvPicPr>
        <p:blipFill>
          <a:blip r:embed="rId2"/>
          <a:stretch>
            <a:fillRect/>
          </a:stretch>
        </p:blipFill>
        <p:spPr>
          <a:xfrm>
            <a:off x="2648320" y="3869205"/>
            <a:ext cx="6895359" cy="1848435"/>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89516" y="535207"/>
            <a:ext cx="8097376" cy="2127634"/>
          </a:xfrm>
          <a:prstGeom prst="rect">
            <a:avLst/>
          </a:prstGeom>
          <a:noFill/>
        </p:spPr>
        <p:txBody>
          <a:bodyPr wrap="square" rtlCol="0">
            <a:spAutoFit/>
          </a:bodyPr>
          <a:lstStyle/>
          <a:p>
            <a:pPr indent="457200">
              <a:lnSpc>
                <a:spcPct val="150000"/>
              </a:lnSpc>
            </a:pPr>
            <a:r>
              <a:rPr lang="en-US" altLang="zh-CN" b="1" dirty="0"/>
              <a:t>2.</a:t>
            </a:r>
            <a:r>
              <a:rPr lang="zh-CN" altLang="zh-CN" b="1" dirty="0"/>
              <a:t>设置段落格式</a:t>
            </a:r>
            <a:endParaRPr lang="zh-CN" altLang="zh-CN" dirty="0"/>
          </a:p>
          <a:p>
            <a:pPr indent="457200">
              <a:lnSpc>
                <a:spcPct val="150000"/>
              </a:lnSpc>
            </a:pPr>
            <a:r>
              <a:rPr lang="zh-CN" altLang="zh-CN" dirty="0"/>
              <a:t>选择文档所需段落内容，在“开始”选项卡中单击段落组右侧“段落”对话框启动器，打开“段落”对话框，在“缩进和间距”选项卡中用户可对段落的对齐方式、段落的缩进值、段落间距值进行设置。在“换行和分页”选项卡中可对段落分页、段落换行以及调整段落中的各类字符间距值。</a:t>
            </a:r>
          </a:p>
        </p:txBody>
      </p:sp>
      <p:pic>
        <p:nvPicPr>
          <p:cNvPr id="16386" name="图片 1">
            <a:extLst>
              <a:ext uri="{FF2B5EF4-FFF2-40B4-BE49-F238E27FC236}">
                <a16:creationId xmlns:a16="http://schemas.microsoft.com/office/drawing/2014/main" id="{D1A61876-47A4-4DB3-9189-E1D22CA692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2705" y="2676908"/>
            <a:ext cx="2499285" cy="300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540F1C11-7151-4A1E-9D79-8287B6AF6F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6446" y="2676907"/>
            <a:ext cx="2499284" cy="302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1">
            <a:extLst>
              <a:ext uri="{FF2B5EF4-FFF2-40B4-BE49-F238E27FC236}">
                <a16:creationId xmlns:a16="http://schemas.microsoft.com/office/drawing/2014/main" id="{29A30E33-7964-46B0-BA80-512C96796C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9685" y="4712048"/>
            <a:ext cx="2836916" cy="77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a:extLst>
              <a:ext uri="{FF2B5EF4-FFF2-40B4-BE49-F238E27FC236}">
                <a16:creationId xmlns:a16="http://schemas.microsoft.com/office/drawing/2014/main" id="{5108ED12-FA51-4A51-ABA8-116B3F3881D1}"/>
              </a:ext>
            </a:extLst>
          </p:cNvPr>
          <p:cNvSpPr>
            <a:spLocks noChangeArrowheads="1"/>
          </p:cNvSpPr>
          <p:nvPr/>
        </p:nvSpPr>
        <p:spPr bwMode="auto">
          <a:xfrm>
            <a:off x="4877744" y="5328553"/>
            <a:ext cx="222926" cy="16949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53240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129943"/>
            <a:ext cx="8995826" cy="3789627"/>
          </a:xfrm>
          <a:prstGeom prst="rect">
            <a:avLst/>
          </a:prstGeom>
          <a:noFill/>
        </p:spPr>
        <p:txBody>
          <a:bodyPr wrap="square" rtlCol="0">
            <a:spAutoFit/>
          </a:bodyPr>
          <a:lstStyle/>
          <a:p>
            <a:pPr indent="457200">
              <a:lnSpc>
                <a:spcPct val="150000"/>
              </a:lnSpc>
            </a:pPr>
            <a:r>
              <a:rPr lang="en-US" altLang="zh-CN" b="1" dirty="0"/>
              <a:t>1.4.2  </a:t>
            </a:r>
            <a:r>
              <a:rPr lang="zh-CN" altLang="zh-CN" b="1" dirty="0"/>
              <a:t>文本的复制与移动</a:t>
            </a:r>
          </a:p>
          <a:p>
            <a:pPr indent="457200">
              <a:lnSpc>
                <a:spcPct val="150000"/>
              </a:lnSpc>
            </a:pPr>
            <a:r>
              <a:rPr lang="zh-CN" altLang="zh-CN" dirty="0"/>
              <a:t>在制作文档的过程中，如果需要大量输入相同内容的文本，可将文本进行复制，而如想调整文本的前后顺序，则可对文本进行移动。下面将介绍复制和移动文本的操作。</a:t>
            </a:r>
          </a:p>
          <a:p>
            <a:pPr indent="457200">
              <a:lnSpc>
                <a:spcPct val="150000"/>
              </a:lnSpc>
            </a:pPr>
            <a:r>
              <a:rPr lang="en-US" altLang="zh-CN" b="1" dirty="0"/>
              <a:t>1.</a:t>
            </a:r>
            <a:r>
              <a:rPr lang="zh-CN" altLang="zh-CN" b="1" dirty="0"/>
              <a:t>复制文本</a:t>
            </a:r>
            <a:endParaRPr lang="zh-CN" altLang="zh-CN" dirty="0"/>
          </a:p>
          <a:p>
            <a:pPr indent="457200">
              <a:lnSpc>
                <a:spcPct val="150000"/>
              </a:lnSpc>
            </a:pPr>
            <a:r>
              <a:rPr lang="zh-CN" altLang="zh-CN" dirty="0"/>
              <a:t>一般情况下，用户可以使用</a:t>
            </a:r>
            <a:r>
              <a:rPr lang="en-US" altLang="zh-CN" dirty="0" err="1"/>
              <a:t>Ctrl+C</a:t>
            </a:r>
            <a:r>
              <a:rPr lang="zh-CN" altLang="zh-CN" dirty="0"/>
              <a:t>和</a:t>
            </a:r>
            <a:r>
              <a:rPr lang="en-US" altLang="zh-CN" dirty="0" err="1"/>
              <a:t>Ctrl+V</a:t>
            </a:r>
            <a:r>
              <a:rPr lang="zh-CN" altLang="zh-CN" dirty="0"/>
              <a:t>组合键进行文本复制操作。除此之外，还可以配合</a:t>
            </a:r>
            <a:r>
              <a:rPr lang="en-US" altLang="zh-CN" dirty="0"/>
              <a:t>Ctrl</a:t>
            </a:r>
            <a:r>
              <a:rPr lang="zh-CN" altLang="zh-CN" dirty="0"/>
              <a:t>键进行文本的复制。</a:t>
            </a:r>
            <a:endParaRPr lang="en-US" altLang="zh-CN" dirty="0"/>
          </a:p>
          <a:p>
            <a:pPr indent="457200">
              <a:lnSpc>
                <a:spcPct val="150000"/>
              </a:lnSpc>
            </a:pPr>
            <a:r>
              <a:rPr lang="en-US" altLang="zh-CN" b="1" dirty="0"/>
              <a:t>2.</a:t>
            </a:r>
            <a:r>
              <a:rPr lang="zh-CN" altLang="zh-CN" b="1" dirty="0"/>
              <a:t>移动文本</a:t>
            </a:r>
            <a:endParaRPr lang="zh-CN" altLang="zh-CN" dirty="0"/>
          </a:p>
          <a:p>
            <a:pPr indent="457200">
              <a:lnSpc>
                <a:spcPct val="150000"/>
              </a:lnSpc>
            </a:pPr>
            <a:r>
              <a:rPr lang="zh-CN" altLang="zh-CN" dirty="0"/>
              <a:t>移动文本的操作很简单，选中所需文本，按住鼠标左键不放，将其拖拽至其他位置，放开鼠标即可完成移动操作。</a:t>
            </a:r>
          </a:p>
        </p:txBody>
      </p:sp>
    </p:spTree>
    <p:extLst>
      <p:ext uri="{BB962C8B-B14F-4D97-AF65-F5344CB8AC3E}">
        <p14:creationId xmlns:p14="http://schemas.microsoft.com/office/powerpoint/2010/main" val="2214953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8" y="811473"/>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2344280" y="1663478"/>
            <a:ext cx="7503435" cy="1765522"/>
          </a:xfrm>
          <a:prstGeom prst="rect">
            <a:avLst/>
          </a:prstGeom>
          <a:noFill/>
        </p:spPr>
        <p:txBody>
          <a:bodyPr wrap="square" rtlCol="0">
            <a:spAutoFit/>
          </a:bodyPr>
          <a:lstStyle/>
          <a:p>
            <a:pPr indent="457200">
              <a:lnSpc>
                <a:spcPct val="150000"/>
              </a:lnSpc>
            </a:pPr>
            <a:r>
              <a:rPr lang="zh-CN" altLang="zh-CN" dirty="0"/>
              <a:t>本章将对</a:t>
            </a:r>
            <a:r>
              <a:rPr lang="en-US" altLang="zh-CN" dirty="0"/>
              <a:t>WPS</a:t>
            </a:r>
            <a:r>
              <a:rPr lang="zh-CN" altLang="zh-CN" dirty="0"/>
              <a:t>文档的创建及编辑操作进行介绍，其中包括文档的创建与保存、模板的使用、文档的输入、文本的编辑与格式的设置、文本的选择以及文档的打印与保护操作。创建与编辑文档是制作各类文档的首要条件，只有熟练的掌握，才能为以后制作更复杂的文档奠定基础。</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66071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42371" y="3972975"/>
            <a:ext cx="4493539" cy="830997"/>
          </a:xfrm>
          <a:prstGeom prst="rect">
            <a:avLst/>
          </a:prstGeom>
        </p:spPr>
        <p:txBody>
          <a:bodyPr wrap="none">
            <a:spAutoFit/>
          </a:bodyPr>
          <a:lstStyle/>
          <a:p>
            <a:pPr algn="ctr"/>
            <a:r>
              <a:rPr lang="zh-CN" altLang="zh-CN" sz="4800" b="1" dirty="0"/>
              <a:t>打印与输出文档</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97335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71320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63094" y="764184"/>
            <a:ext cx="8690900" cy="2640201"/>
          </a:xfrm>
          <a:prstGeom prst="rect">
            <a:avLst/>
          </a:prstGeom>
          <a:noFill/>
        </p:spPr>
        <p:txBody>
          <a:bodyPr wrap="square" rtlCol="0">
            <a:spAutoFit/>
          </a:bodyPr>
          <a:lstStyle/>
          <a:p>
            <a:pPr indent="457200">
              <a:lnSpc>
                <a:spcPct val="150000"/>
              </a:lnSpc>
            </a:pPr>
            <a:r>
              <a:rPr lang="zh-CN" altLang="zh-CN" dirty="0"/>
              <a:t>文档制作好后，会根据需求对文档进行输出或打印操作。下面将对这些基本功能进行详细的介绍。</a:t>
            </a:r>
          </a:p>
          <a:p>
            <a:pPr indent="457200">
              <a:lnSpc>
                <a:spcPct val="150000"/>
              </a:lnSpc>
            </a:pPr>
            <a:r>
              <a:rPr lang="en-US" altLang="zh-CN" b="1" dirty="0"/>
              <a:t>1.5.1  </a:t>
            </a:r>
            <a:r>
              <a:rPr lang="zh-CN" altLang="zh-CN" b="1" dirty="0"/>
              <a:t>将文档输出为</a:t>
            </a:r>
            <a:r>
              <a:rPr lang="en-US" altLang="zh-CN" b="1" dirty="0"/>
              <a:t>PDF</a:t>
            </a:r>
            <a:r>
              <a:rPr lang="zh-CN" altLang="zh-CN" b="1" dirty="0"/>
              <a:t>格式</a:t>
            </a:r>
          </a:p>
          <a:p>
            <a:pPr indent="457200">
              <a:lnSpc>
                <a:spcPct val="150000"/>
              </a:lnSpc>
            </a:pPr>
            <a:r>
              <a:rPr lang="zh-CN" altLang="zh-CN" dirty="0"/>
              <a:t>如果用户希望他人只能查看文档，而不能对文档进行修改，则可以将文档更改为</a:t>
            </a:r>
            <a:r>
              <a:rPr lang="en-US" altLang="zh-CN" dirty="0"/>
              <a:t>PDF</a:t>
            </a:r>
            <a:r>
              <a:rPr lang="zh-CN" altLang="zh-CN" dirty="0"/>
              <a:t>格式。在“文件”菜单中选择“另存为”选项，在打开“另存文件”对话框中，将“文件类型”设为“</a:t>
            </a:r>
            <a:r>
              <a:rPr lang="en-US" altLang="zh-CN" dirty="0"/>
              <a:t>PDF</a:t>
            </a:r>
            <a:r>
              <a:rPr lang="zh-CN" altLang="zh-CN" dirty="0"/>
              <a:t>文件格式（</a:t>
            </a:r>
            <a:r>
              <a:rPr lang="en-US" altLang="zh-CN" dirty="0"/>
              <a:t>*.pdf</a:t>
            </a:r>
            <a:r>
              <a:rPr lang="zh-CN" altLang="zh-CN" dirty="0"/>
              <a:t>）”选项，单击“保存”按钮即可。</a:t>
            </a:r>
          </a:p>
        </p:txBody>
      </p:sp>
      <p:pic>
        <p:nvPicPr>
          <p:cNvPr id="19460" name="图片 1">
            <a:extLst>
              <a:ext uri="{FF2B5EF4-FFF2-40B4-BE49-F238E27FC236}">
                <a16:creationId xmlns:a16="http://schemas.microsoft.com/office/drawing/2014/main" id="{90327EEE-B941-4EAC-818C-36F9890C3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9358" y="3537090"/>
            <a:ext cx="4332196" cy="22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图片 1">
            <a:extLst>
              <a:ext uri="{FF2B5EF4-FFF2-40B4-BE49-F238E27FC236}">
                <a16:creationId xmlns:a16="http://schemas.microsoft.com/office/drawing/2014/main" id="{40B44DF9-6892-421C-863A-056B71B58E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2373" y="3305420"/>
            <a:ext cx="3248300" cy="2675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854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904855"/>
            <a:ext cx="7922547" cy="1712135"/>
          </a:xfrm>
          <a:prstGeom prst="rect">
            <a:avLst/>
          </a:prstGeom>
          <a:noFill/>
        </p:spPr>
        <p:txBody>
          <a:bodyPr wrap="square" rtlCol="0">
            <a:spAutoFit/>
          </a:bodyPr>
          <a:lstStyle/>
          <a:p>
            <a:pPr indent="457200">
              <a:lnSpc>
                <a:spcPct val="150000"/>
              </a:lnSpc>
            </a:pPr>
            <a:r>
              <a:rPr lang="en-US" altLang="zh-CN" b="1" dirty="0"/>
              <a:t>1.5.2  </a:t>
            </a:r>
            <a:r>
              <a:rPr lang="zh-CN" altLang="zh-CN" b="1" dirty="0"/>
              <a:t>打印文档</a:t>
            </a:r>
          </a:p>
          <a:p>
            <a:pPr indent="457200">
              <a:lnSpc>
                <a:spcPct val="150000"/>
              </a:lnSpc>
            </a:pPr>
            <a:r>
              <a:rPr lang="zh-CN" altLang="zh-CN" dirty="0"/>
              <a:t>通常，在打印文档前需进行打印预览操作，预览无误后，再进行打印。在“文件”菜单中选择“打印”选项，在列表中选择“打印预览”选项，在“打印预览”界面中用户可查看打印效果。</a:t>
            </a:r>
          </a:p>
        </p:txBody>
      </p:sp>
      <p:pic>
        <p:nvPicPr>
          <p:cNvPr id="19458" name="图片 1">
            <a:extLst>
              <a:ext uri="{FF2B5EF4-FFF2-40B4-BE49-F238E27FC236}">
                <a16:creationId xmlns:a16="http://schemas.microsoft.com/office/drawing/2014/main" id="{7D859439-DF06-404B-B43A-68C67E7DAA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1693" y="2804230"/>
            <a:ext cx="3180328" cy="293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
            <a:extLst>
              <a:ext uri="{FF2B5EF4-FFF2-40B4-BE49-F238E27FC236}">
                <a16:creationId xmlns:a16="http://schemas.microsoft.com/office/drawing/2014/main" id="{BD1C320A-352E-425B-A3E2-7809C90E3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5913" y="2804231"/>
            <a:ext cx="3628129" cy="293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348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610" y="736041"/>
            <a:ext cx="8414753" cy="1712135"/>
          </a:xfrm>
          <a:prstGeom prst="rect">
            <a:avLst/>
          </a:prstGeom>
          <a:noFill/>
        </p:spPr>
        <p:txBody>
          <a:bodyPr wrap="square" rtlCol="0">
            <a:spAutoFit/>
          </a:bodyPr>
          <a:lstStyle/>
          <a:p>
            <a:pPr indent="457200">
              <a:lnSpc>
                <a:spcPct val="150000"/>
              </a:lnSpc>
            </a:pPr>
            <a:r>
              <a:rPr lang="zh-CN" altLang="zh-CN" b="1" dirty="0"/>
              <a:t>实战演练：制作客户满意度调查问卷</a:t>
            </a:r>
          </a:p>
          <a:p>
            <a:pPr indent="457200">
              <a:lnSpc>
                <a:spcPct val="150000"/>
              </a:lnSpc>
            </a:pPr>
            <a:r>
              <a:rPr lang="zh-CN" altLang="zh-CN" dirty="0"/>
              <a:t>调查问卷文档在日常工作中是经常被用到的。下面将以制作客户满意度调查问卷为例，来对本章所学的知识内容进行巩固练习。在制作过程中所涉及到的命令有插入特殊封号、设置文本和段落格式、快速对齐文本等。</a:t>
            </a:r>
          </a:p>
        </p:txBody>
      </p:sp>
      <p:pic>
        <p:nvPicPr>
          <p:cNvPr id="20482" name="图片 1">
            <a:extLst>
              <a:ext uri="{FF2B5EF4-FFF2-40B4-BE49-F238E27FC236}">
                <a16:creationId xmlns:a16="http://schemas.microsoft.com/office/drawing/2014/main" id="{27CE832B-005D-4A28-910F-C610E060C1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4952" y="2553283"/>
            <a:ext cx="4221407" cy="3239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
            <a:extLst>
              <a:ext uri="{FF2B5EF4-FFF2-40B4-BE49-F238E27FC236}">
                <a16:creationId xmlns:a16="http://schemas.microsoft.com/office/drawing/2014/main" id="{D40A3A3E-DE9C-42D8-B8D6-84B060C348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442" y="2505187"/>
            <a:ext cx="3793513" cy="332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9207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32909" y="1003330"/>
            <a:ext cx="8888103" cy="1296637"/>
          </a:xfrm>
          <a:prstGeom prst="rect">
            <a:avLst/>
          </a:prstGeom>
          <a:noFill/>
        </p:spPr>
        <p:txBody>
          <a:bodyPr wrap="square" rtlCol="0">
            <a:spAutoFit/>
          </a:bodyPr>
          <a:lstStyle/>
          <a:p>
            <a:pPr marL="342900" lvl="0" indent="-342900">
              <a:lnSpc>
                <a:spcPct val="150000"/>
              </a:lnSpc>
              <a:buFont typeface="+mj-lt"/>
              <a:buAutoNum type="arabicPeriod"/>
            </a:pPr>
            <a:r>
              <a:rPr lang="zh-CN" altLang="zh-CN" dirty="0"/>
              <a:t>调整标题格式。标题加粗；字号为小四；字符间距为</a:t>
            </a:r>
            <a:r>
              <a:rPr lang="en-US" altLang="zh-CN" dirty="0"/>
              <a:t>0.1</a:t>
            </a:r>
            <a:r>
              <a:rPr lang="zh-CN" altLang="zh-CN" dirty="0"/>
              <a:t>厘米；段前段后值均为</a:t>
            </a:r>
            <a:r>
              <a:rPr lang="en-US" altLang="zh-CN" dirty="0"/>
              <a:t>1</a:t>
            </a:r>
            <a:r>
              <a:rPr lang="zh-CN" altLang="zh-CN" dirty="0"/>
              <a:t>行。</a:t>
            </a:r>
          </a:p>
          <a:p>
            <a:pPr marL="342900" lvl="0" indent="-342900">
              <a:lnSpc>
                <a:spcPct val="150000"/>
              </a:lnSpc>
              <a:buFont typeface="+mj-lt"/>
              <a:buAutoNum type="arabicPeriod"/>
            </a:pPr>
            <a:r>
              <a:rPr lang="zh-CN" altLang="zh-CN" dirty="0"/>
              <a:t>调整正文格式。加粗小标题；设置段落首行缩进；行距为</a:t>
            </a:r>
            <a:r>
              <a:rPr lang="en-US" altLang="zh-CN" dirty="0"/>
              <a:t>1.5</a:t>
            </a:r>
            <a:r>
              <a:rPr lang="zh-CN" altLang="zh-CN" dirty="0"/>
              <a:t>倍。</a:t>
            </a:r>
          </a:p>
          <a:p>
            <a:pPr marL="342900" lvl="0" indent="-342900">
              <a:lnSpc>
                <a:spcPct val="150000"/>
              </a:lnSpc>
              <a:buFont typeface="+mj-lt"/>
              <a:buAutoNum type="arabicPeriod"/>
            </a:pPr>
            <a:r>
              <a:rPr lang="zh-CN" altLang="zh-CN" dirty="0"/>
              <a:t>调整落款格式。加粗，右对齐；设置段前值为</a:t>
            </a:r>
            <a:r>
              <a:rPr lang="en-US" altLang="zh-CN" dirty="0"/>
              <a:t>3</a:t>
            </a:r>
            <a:r>
              <a:rPr lang="zh-CN" altLang="zh-CN" dirty="0"/>
              <a:t>行</a:t>
            </a:r>
          </a:p>
        </p:txBody>
      </p:sp>
      <p:sp>
        <p:nvSpPr>
          <p:cNvPr id="11" name="文本框 10">
            <a:extLst>
              <a:ext uri="{FF2B5EF4-FFF2-40B4-BE49-F238E27FC236}">
                <a16:creationId xmlns:a16="http://schemas.microsoft.com/office/drawing/2014/main" id="{A73C89EA-F343-4DA1-865F-B0DC78CF9DF7}"/>
              </a:ext>
            </a:extLst>
          </p:cNvPr>
          <p:cNvSpPr txBox="1"/>
          <p:nvPr/>
        </p:nvSpPr>
        <p:spPr>
          <a:xfrm>
            <a:off x="3669695" y="497530"/>
            <a:ext cx="4852610" cy="523220"/>
          </a:xfrm>
          <a:prstGeom prst="rect">
            <a:avLst/>
          </a:prstGeom>
          <a:noFill/>
        </p:spPr>
        <p:txBody>
          <a:bodyPr wrap="none" rtlCol="0">
            <a:spAutoFit/>
          </a:bodyPr>
          <a:lstStyle/>
          <a:p>
            <a:r>
              <a:rPr lang="zh-CN" altLang="zh-CN" sz="2800" b="1" dirty="0"/>
              <a:t>课后作业：完善培训通知文档</a:t>
            </a:r>
          </a:p>
        </p:txBody>
      </p:sp>
      <p:pic>
        <p:nvPicPr>
          <p:cNvPr id="21506" name="图片 1">
            <a:extLst>
              <a:ext uri="{FF2B5EF4-FFF2-40B4-BE49-F238E27FC236}">
                <a16:creationId xmlns:a16="http://schemas.microsoft.com/office/drawing/2014/main" id="{2DFE0A91-11E1-4956-8A4B-ADB38ACBFF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3916" y="2324753"/>
            <a:ext cx="2964418" cy="3742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1">
            <a:extLst>
              <a:ext uri="{FF2B5EF4-FFF2-40B4-BE49-F238E27FC236}">
                <a16:creationId xmlns:a16="http://schemas.microsoft.com/office/drawing/2014/main" id="{9E8299F8-123C-4623-91B3-77930D2B36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2723" y="2324753"/>
            <a:ext cx="2539797" cy="3682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722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5477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0407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8394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7878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64365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8855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490496" y="801963"/>
            <a:ext cx="1210588" cy="400110"/>
          </a:xfrm>
          <a:prstGeom prst="rect">
            <a:avLst/>
          </a:prstGeom>
          <a:noFill/>
        </p:spPr>
        <p:txBody>
          <a:bodyPr wrap="none" rtlCol="0">
            <a:spAutoFit/>
          </a:bodyPr>
          <a:lstStyle/>
          <a:p>
            <a:r>
              <a:rPr lang="zh-CN" altLang="zh-CN" sz="2000" b="1" dirty="0"/>
              <a:t>创建文档</a:t>
            </a:r>
            <a:endParaRPr lang="zh-CN" altLang="en-US" sz="20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490496" y="1805716"/>
            <a:ext cx="1210588" cy="400110"/>
          </a:xfrm>
          <a:prstGeom prst="rect">
            <a:avLst/>
          </a:prstGeom>
          <a:noFill/>
        </p:spPr>
        <p:txBody>
          <a:bodyPr wrap="none" rtlCol="0">
            <a:spAutoFit/>
          </a:bodyPr>
          <a:lstStyle/>
          <a:p>
            <a:r>
              <a:rPr lang="zh-CN" altLang="zh-CN" sz="2000" b="1" dirty="0"/>
              <a:t>录入文本</a:t>
            </a:r>
            <a:endParaRPr lang="zh-CN" altLang="en-US" sz="4400" b="1" dirty="0">
              <a:solidFill>
                <a:srgbClr val="AD6126"/>
              </a:solidFill>
              <a:latin typeface="站酷小薇LOGO体" panose="02010600010101010101" pitchFamily="2" charset="-122"/>
              <a:ea typeface="站酷小薇LOGO体" panose="02010600010101010101" pitchFamily="2" charset="-122"/>
            </a:endParaRPr>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504351" y="2881972"/>
            <a:ext cx="1328967" cy="400110"/>
          </a:xfrm>
          <a:prstGeom prst="rect">
            <a:avLst/>
          </a:prstGeom>
          <a:noFill/>
        </p:spPr>
        <p:txBody>
          <a:bodyPr wrap="square" rtlCol="0">
            <a:spAutoFit/>
          </a:bodyPr>
          <a:lstStyle/>
          <a:p>
            <a:r>
              <a:rPr lang="zh-CN" altLang="zh-CN" sz="2000" b="1" dirty="0"/>
              <a:t>选择文本</a:t>
            </a:r>
            <a:endParaRPr lang="zh-CN" altLang="en-US" sz="4000" b="1" dirty="0">
              <a:solidFill>
                <a:srgbClr val="AD6126"/>
              </a:solidFill>
              <a:latin typeface="站酷小薇LOGO体" panose="02010600010101010101" pitchFamily="2" charset="-122"/>
              <a:ea typeface="站酷小薇LOGO体" panose="02010600010101010101" pitchFamily="2" charset="-122"/>
            </a:endParaRPr>
          </a:p>
        </p:txBody>
      </p:sp>
      <p:sp>
        <p:nvSpPr>
          <p:cNvPr id="14" name="文本框 13">
            <a:extLst>
              <a:ext uri="{FF2B5EF4-FFF2-40B4-BE49-F238E27FC236}">
                <a16:creationId xmlns:a16="http://schemas.microsoft.com/office/drawing/2014/main" id="{0CEC9EEE-5136-4649-B568-D003BCA3E0FD}"/>
              </a:ext>
            </a:extLst>
          </p:cNvPr>
          <p:cNvSpPr txBox="1"/>
          <p:nvPr/>
        </p:nvSpPr>
        <p:spPr>
          <a:xfrm>
            <a:off x="748759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62826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5" action="ppaction://hlinksldjump"/>
            <a:extLst>
              <a:ext uri="{FF2B5EF4-FFF2-40B4-BE49-F238E27FC236}">
                <a16:creationId xmlns:a16="http://schemas.microsoft.com/office/drawing/2014/main" id="{DF341E03-D69B-46BC-B87C-62A481BAD830}"/>
              </a:ext>
            </a:extLst>
          </p:cNvPr>
          <p:cNvSpPr txBox="1"/>
          <p:nvPr/>
        </p:nvSpPr>
        <p:spPr>
          <a:xfrm>
            <a:off x="8519876" y="3900636"/>
            <a:ext cx="1313442" cy="400110"/>
          </a:xfrm>
          <a:prstGeom prst="rect">
            <a:avLst/>
          </a:prstGeom>
          <a:noFill/>
        </p:spPr>
        <p:txBody>
          <a:bodyPr wrap="square" rtlCol="0">
            <a:spAutoFit/>
          </a:bodyPr>
          <a:lstStyle/>
          <a:p>
            <a:r>
              <a:rPr lang="zh-CN" altLang="zh-CN" sz="2000" b="1" dirty="0"/>
              <a:t>编辑文本</a:t>
            </a:r>
            <a:endParaRPr lang="zh-CN" altLang="zh-CN" sz="2400" b="1" dirty="0"/>
          </a:p>
        </p:txBody>
      </p:sp>
      <p:sp>
        <p:nvSpPr>
          <p:cNvPr id="17" name="文本框 16">
            <a:hlinkClick r:id="rId6" action="ppaction://hlinksldjump"/>
            <a:extLst>
              <a:ext uri="{FF2B5EF4-FFF2-40B4-BE49-F238E27FC236}">
                <a16:creationId xmlns:a16="http://schemas.microsoft.com/office/drawing/2014/main" id="{5637B265-5E42-43BD-9FC4-B6E8F6861A42}"/>
              </a:ext>
            </a:extLst>
          </p:cNvPr>
          <p:cNvSpPr txBox="1"/>
          <p:nvPr/>
        </p:nvSpPr>
        <p:spPr>
          <a:xfrm>
            <a:off x="8533944" y="4961356"/>
            <a:ext cx="1980029" cy="400110"/>
          </a:xfrm>
          <a:prstGeom prst="rect">
            <a:avLst/>
          </a:prstGeom>
          <a:noFill/>
        </p:spPr>
        <p:txBody>
          <a:bodyPr wrap="none" rtlCol="0">
            <a:spAutoFit/>
          </a:bodyPr>
          <a:lstStyle/>
          <a:p>
            <a:r>
              <a:rPr lang="zh-CN" altLang="zh-CN" sz="2000" b="1" dirty="0"/>
              <a:t>打印与输出文档</a:t>
            </a:r>
            <a:endParaRPr lang="zh-CN" altLang="en-US" sz="4800" b="1" dirty="0">
              <a:solidFill>
                <a:srgbClr val="AD6126"/>
              </a:solidFill>
              <a:latin typeface="站酷小薇LOGO体" panose="02010600010101010101" pitchFamily="2" charset="-122"/>
              <a:ea typeface="站酷小薇LOGO体" panose="02010600010101010101" pitchFamily="2" charset="-122"/>
            </a:endParaRPr>
          </a:p>
        </p:txBody>
      </p:sp>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63345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41666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304185" y="3972975"/>
            <a:ext cx="2646878" cy="830997"/>
          </a:xfrm>
          <a:prstGeom prst="rect">
            <a:avLst/>
          </a:prstGeom>
        </p:spPr>
        <p:txBody>
          <a:bodyPr wrap="none">
            <a:spAutoFit/>
          </a:bodyPr>
          <a:lstStyle/>
          <a:p>
            <a:r>
              <a:rPr lang="zh-CN" altLang="zh-CN" sz="4800" b="1" dirty="0"/>
              <a:t>创建文档</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64961" y="969547"/>
            <a:ext cx="8622308" cy="2127634"/>
          </a:xfrm>
          <a:prstGeom prst="rect">
            <a:avLst/>
          </a:prstGeom>
          <a:noFill/>
        </p:spPr>
        <p:txBody>
          <a:bodyPr wrap="square" rtlCol="0">
            <a:spAutoFit/>
          </a:bodyPr>
          <a:lstStyle/>
          <a:p>
            <a:pPr indent="457200">
              <a:lnSpc>
                <a:spcPct val="150000"/>
              </a:lnSpc>
            </a:pPr>
            <a:r>
              <a:rPr lang="zh-CN" altLang="zh-CN" dirty="0"/>
              <a:t>制作文档的前需要创建空白文档，用户可以根据需要创建空白文档或者根据系统自带的模板来创建文档。</a:t>
            </a:r>
          </a:p>
          <a:p>
            <a:pPr indent="457200">
              <a:lnSpc>
                <a:spcPct val="150000"/>
              </a:lnSpc>
            </a:pPr>
            <a:r>
              <a:rPr lang="en-US" altLang="zh-CN" b="1" dirty="0"/>
              <a:t>1.1.1  </a:t>
            </a:r>
            <a:r>
              <a:rPr lang="zh-CN" altLang="zh-CN" b="1" dirty="0"/>
              <a:t>空白文档的创建与保存</a:t>
            </a:r>
          </a:p>
          <a:p>
            <a:pPr indent="457200">
              <a:lnSpc>
                <a:spcPct val="150000"/>
              </a:lnSpc>
            </a:pPr>
            <a:r>
              <a:rPr lang="zh-CN" altLang="zh-CN" dirty="0"/>
              <a:t>启动</a:t>
            </a:r>
            <a:r>
              <a:rPr lang="en-US" altLang="zh-CN" dirty="0"/>
              <a:t>WPS </a:t>
            </a:r>
            <a:r>
              <a:rPr lang="en-US" altLang="zh-CN" dirty="0" err="1"/>
              <a:t>Ofice</a:t>
            </a:r>
            <a:r>
              <a:rPr lang="zh-CN" altLang="zh-CN" dirty="0"/>
              <a:t>软件后可进入“首页”界面，单击“新建”选项卡方可进入“新建”界面，单击“新建空白文档”选项，即可创建一份空白的文档。</a:t>
            </a:r>
          </a:p>
        </p:txBody>
      </p:sp>
      <p:pic>
        <p:nvPicPr>
          <p:cNvPr id="1026" name="图片 1">
            <a:extLst>
              <a:ext uri="{FF2B5EF4-FFF2-40B4-BE49-F238E27FC236}">
                <a16:creationId xmlns:a16="http://schemas.microsoft.com/office/drawing/2014/main" id="{BD2648F4-A067-47EE-A58E-A03B4257DF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2503" y="3268469"/>
            <a:ext cx="2997451" cy="2344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F4716910-B7A0-42BA-B9B4-6D1AF90BAA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7131" y="3268469"/>
            <a:ext cx="3487503" cy="2344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31467"/>
            <a:ext cx="8564807" cy="1712135"/>
          </a:xfrm>
          <a:prstGeom prst="rect">
            <a:avLst/>
          </a:prstGeom>
          <a:noFill/>
        </p:spPr>
        <p:txBody>
          <a:bodyPr wrap="square" rtlCol="0">
            <a:spAutoFit/>
          </a:bodyPr>
          <a:lstStyle/>
          <a:p>
            <a:pPr indent="457200">
              <a:lnSpc>
                <a:spcPct val="150000"/>
              </a:lnSpc>
            </a:pPr>
            <a:r>
              <a:rPr lang="en-US" altLang="zh-CN" b="1" dirty="0"/>
              <a:t>1.1.2  </a:t>
            </a:r>
            <a:r>
              <a:rPr lang="zh-CN" altLang="zh-CN" b="1" dirty="0"/>
              <a:t>创建模板文档</a:t>
            </a:r>
          </a:p>
          <a:p>
            <a:pPr indent="457200">
              <a:lnSpc>
                <a:spcPct val="150000"/>
              </a:lnSpc>
            </a:pPr>
            <a:r>
              <a:rPr lang="zh-CN" altLang="zh-CN" dirty="0"/>
              <a:t>利用模板可以快速的创建一份精美的文档。</a:t>
            </a:r>
            <a:r>
              <a:rPr lang="en-US" altLang="zh-CN" dirty="0"/>
              <a:t>WPS Office</a:t>
            </a:r>
            <a:r>
              <a:rPr lang="zh-CN" altLang="zh-CN" dirty="0"/>
              <a:t>为用户提供许多精美的联机模板，用户可以根据需求选择使用。在“新建”界面中根据需要在“品类专区”列表中选择好文档类型，在打开的模板界面中选择一份合适的文档下载即可。</a:t>
            </a:r>
          </a:p>
        </p:txBody>
      </p:sp>
      <p:pic>
        <p:nvPicPr>
          <p:cNvPr id="2050" name="图片 1">
            <a:extLst>
              <a:ext uri="{FF2B5EF4-FFF2-40B4-BE49-F238E27FC236}">
                <a16:creationId xmlns:a16="http://schemas.microsoft.com/office/drawing/2014/main" id="{42E1842F-DAD0-4B93-B8C2-D81DCFF31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421" y="2860503"/>
            <a:ext cx="3268401" cy="2895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5A3175F0-6A73-4A1B-ADFD-EEC479F65D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0395" y="2860503"/>
            <a:ext cx="3067710" cy="2895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31674" y="746223"/>
            <a:ext cx="7528652" cy="1296637"/>
          </a:xfrm>
          <a:prstGeom prst="rect">
            <a:avLst/>
          </a:prstGeom>
          <a:noFill/>
        </p:spPr>
        <p:txBody>
          <a:bodyPr wrap="square" rtlCol="0">
            <a:spAutoFit/>
          </a:bodyPr>
          <a:lstStyle/>
          <a:p>
            <a:pPr indent="457200">
              <a:lnSpc>
                <a:spcPct val="150000"/>
              </a:lnSpc>
            </a:pPr>
            <a:r>
              <a:rPr lang="zh-CN" altLang="zh-CN" b="1" dirty="0"/>
              <a:t>实例：创建劳动合同模板文档</a:t>
            </a:r>
          </a:p>
          <a:p>
            <a:pPr indent="457200">
              <a:lnSpc>
                <a:spcPct val="150000"/>
              </a:lnSpc>
            </a:pPr>
            <a:r>
              <a:rPr lang="zh-CN" altLang="zh-CN" dirty="0"/>
              <a:t>在职场中劳动合同文档经常会被使用到，像这类的文档用户可以直接对照着相应的模板来制作，提高制作效率。</a:t>
            </a:r>
          </a:p>
        </p:txBody>
      </p:sp>
      <p:pic>
        <p:nvPicPr>
          <p:cNvPr id="11" name="图片 1">
            <a:extLst>
              <a:ext uri="{FF2B5EF4-FFF2-40B4-BE49-F238E27FC236}">
                <a16:creationId xmlns:a16="http://schemas.microsoft.com/office/drawing/2014/main" id="{4C4716C4-2DE3-4F1C-B803-B353ED3314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431" y="2147272"/>
            <a:ext cx="4205137" cy="333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969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772561" y="3918327"/>
            <a:ext cx="2646878" cy="830997"/>
          </a:xfrm>
          <a:prstGeom prst="rect">
            <a:avLst/>
          </a:prstGeom>
        </p:spPr>
        <p:txBody>
          <a:bodyPr wrap="none">
            <a:spAutoFit/>
          </a:bodyPr>
          <a:lstStyle/>
          <a:p>
            <a:r>
              <a:rPr lang="zh-CN" altLang="zh-CN" sz="4800" b="1" dirty="0"/>
              <a:t>录入文本</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1186212"/>
            <a:ext cx="8055727" cy="2543132"/>
          </a:xfrm>
          <a:prstGeom prst="rect">
            <a:avLst/>
          </a:prstGeom>
          <a:noFill/>
        </p:spPr>
        <p:txBody>
          <a:bodyPr wrap="square" rtlCol="0">
            <a:spAutoFit/>
          </a:bodyPr>
          <a:lstStyle/>
          <a:p>
            <a:pPr indent="457200">
              <a:lnSpc>
                <a:spcPct val="150000"/>
              </a:lnSpc>
            </a:pPr>
            <a:r>
              <a:rPr lang="zh-CN" altLang="zh-CN" dirty="0"/>
              <a:t>文字输入的操作很简单，启动输入法即可输入。在输入过程中如遇到一些特殊的文本内容，就需要一定的输入技巧。</a:t>
            </a:r>
          </a:p>
          <a:p>
            <a:pPr indent="457200">
              <a:lnSpc>
                <a:spcPct val="150000"/>
              </a:lnSpc>
            </a:pPr>
            <a:r>
              <a:rPr lang="en-US" altLang="zh-CN" b="1" dirty="0"/>
              <a:t>1.2.1  </a:t>
            </a:r>
            <a:r>
              <a:rPr lang="zh-CN" altLang="zh-CN" b="1" dirty="0"/>
              <a:t>中、英文的输入技巧</a:t>
            </a:r>
          </a:p>
          <a:p>
            <a:pPr indent="457200">
              <a:lnSpc>
                <a:spcPct val="150000"/>
              </a:lnSpc>
            </a:pPr>
            <a:r>
              <a:rPr lang="zh-CN" altLang="zh-CN" dirty="0"/>
              <a:t>如果遇到中、英文混搭的文档，那么在输入时可使用</a:t>
            </a:r>
            <a:r>
              <a:rPr lang="en-US" altLang="zh-CN" dirty="0"/>
              <a:t>Shift</a:t>
            </a:r>
            <a:r>
              <a:rPr lang="zh-CN" altLang="zh-CN" dirty="0"/>
              <a:t>键进行切换输入。例如当前输入法状态为中文状态，按键盘上的</a:t>
            </a:r>
            <a:r>
              <a:rPr lang="en-US" altLang="zh-CN" dirty="0"/>
              <a:t>Shift</a:t>
            </a:r>
            <a:r>
              <a:rPr lang="zh-CN" altLang="zh-CN" dirty="0"/>
              <a:t>键后，输入法则会变为英文状态，此时即可输入英文。</a:t>
            </a:r>
          </a:p>
        </p:txBody>
      </p:sp>
      <p:pic>
        <p:nvPicPr>
          <p:cNvPr id="5122" name="图片 1">
            <a:extLst>
              <a:ext uri="{FF2B5EF4-FFF2-40B4-BE49-F238E27FC236}">
                <a16:creationId xmlns:a16="http://schemas.microsoft.com/office/drawing/2014/main" id="{AC817C52-5DB6-4163-8392-94861F4F32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7280" y="4154732"/>
            <a:ext cx="2673641" cy="632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F3C2BF56-7852-427B-9F54-2606B6B82F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8197" y="4154732"/>
            <a:ext cx="2324558" cy="632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828</TotalTime>
  <Words>1449</Words>
  <Application>Microsoft Office PowerPoint</Application>
  <PresentationFormat>宽屏</PresentationFormat>
  <Paragraphs>76</Paragraphs>
  <Slides>25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486</cp:revision>
  <dcterms:created xsi:type="dcterms:W3CDTF">2020-06-26T11:31:00Z</dcterms:created>
  <dcterms:modified xsi:type="dcterms:W3CDTF">2021-12-11T02:43:26Z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