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5" r:id="rId10"/>
    <p:sldId id="366" r:id="rId11"/>
    <p:sldId id="291" r:id="rId12"/>
    <p:sldId id="302" r:id="rId13"/>
    <p:sldId id="303" r:id="rId14"/>
    <p:sldId id="304" r:id="rId15"/>
    <p:sldId id="356" r:id="rId16"/>
    <p:sldId id="357" r:id="rId17"/>
    <p:sldId id="358" r:id="rId18"/>
    <p:sldId id="367" r:id="rId19"/>
    <p:sldId id="368" r:id="rId20"/>
    <p:sldId id="320" r:id="rId21"/>
    <p:sldId id="319" r:id="rId22"/>
    <p:sldId id="353" r:id="rId23"/>
    <p:sldId id="359" r:id="rId24"/>
    <p:sldId id="369" r:id="rId25"/>
    <p:sldId id="329" r:id="rId26"/>
    <p:sldId id="330" r:id="rId27"/>
    <p:sldId id="370" r:id="rId28"/>
    <p:sldId id="371" r:id="rId29"/>
    <p:sldId id="340" r:id="rId30"/>
    <p:sldId id="332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603399" y="4158126"/>
            <a:ext cx="898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4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表格的创建与处理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3679" y="918925"/>
            <a:ext cx="8427570" cy="176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实例：合并多个工作簿内容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在日常工作中经常会遇到要对多个工作表中数据进行综合分析。如果</a:t>
            </a:r>
            <a:r>
              <a:rPr lang="en-US" altLang="zh-CN" dirty="0"/>
              <a:t>1</a:t>
            </a:r>
            <a:r>
              <a:rPr lang="zh-CN" altLang="zh-CN" dirty="0"/>
              <a:t>张工作表以一个工作簿来保存的话，想必在做数据分析时，会带来不小的麻烦。为了避免这种情况的发生，用户可以将多张工作表合并到一个工作簿中。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D83C4BA8-FE9A-49C9-967F-327C3797F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265" y="2757268"/>
            <a:ext cx="4164518" cy="298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56A803BA-9BB4-466E-8AC9-BB2AFDE33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692" y="5547091"/>
            <a:ext cx="1019175" cy="2063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97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997644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数据输入的技巧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95613" y="698929"/>
            <a:ext cx="8649785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数据输入看似很简单，如果不了解其输入窍门，而只是盲目输入的话，其效率是非常低的。本小节将介绍一些数据输入技巧，以帮助新手用户提升工作效率。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4.2.1  </a:t>
            </a:r>
            <a:r>
              <a:rPr lang="zh-CN" altLang="zh-CN" b="1" dirty="0"/>
              <a:t>录入小数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在表格中需要输入带有固定位数小数点数据时，可以通过自动添加小数点方法来操作，以便提高工作效率。</a:t>
            </a:r>
          </a:p>
        </p:txBody>
      </p:sp>
      <p:pic>
        <p:nvPicPr>
          <p:cNvPr id="5123" name="图片 1">
            <a:extLst>
              <a:ext uri="{FF2B5EF4-FFF2-40B4-BE49-F238E27FC236}">
                <a16:creationId xmlns:a16="http://schemas.microsoft.com/office/drawing/2014/main" id="{EA07E3D8-5394-4440-9172-F28B1A301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077" y="2903823"/>
            <a:ext cx="1627090" cy="29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>
            <a:extLst>
              <a:ext uri="{FF2B5EF4-FFF2-40B4-BE49-F238E27FC236}">
                <a16:creationId xmlns:a16="http://schemas.microsoft.com/office/drawing/2014/main" id="{731BBFC4-F4A7-4394-89EB-AA524D523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068" y="2903823"/>
            <a:ext cx="3683724" cy="29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>
            <a:extLst>
              <a:ext uri="{FF2B5EF4-FFF2-40B4-BE49-F238E27FC236}">
                <a16:creationId xmlns:a16="http://schemas.microsoft.com/office/drawing/2014/main" id="{0354A012-E957-45DB-ADDA-4C2A1AA95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4578" y="3295870"/>
            <a:ext cx="1448752" cy="119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781172"/>
            <a:ext cx="806173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实例：只保留</a:t>
            </a:r>
            <a:r>
              <a:rPr lang="en-US" altLang="zh-CN" b="1" dirty="0"/>
              <a:t>1</a:t>
            </a:r>
            <a:r>
              <a:rPr lang="zh-CN" altLang="zh-CN" b="1" dirty="0"/>
              <a:t>位小数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如果需要对保留的小数位数进行修改，那么用户可以使用设置“单元格格式”命令进行操作。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D53D5CD5-56C0-414B-97B2-CD73CCF29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07" y="2231707"/>
            <a:ext cx="2751193" cy="318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A988FFA0-2D56-4ACD-BE6A-D1FD56179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796" y="2231707"/>
            <a:ext cx="1303532" cy="319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28495" y="961129"/>
            <a:ext cx="813500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4.2.2  </a:t>
            </a:r>
            <a:r>
              <a:rPr lang="zh-CN" altLang="zh-CN" b="1" dirty="0"/>
              <a:t>录入金额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在制作一些消费清单、销售报表、会计报表时，经常需要输入带有货币符号的数据。像这类数据用户可以通过“数字格式”命令来快速输入。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在工作表中选择所需数据区域，在“开始”选项卡中单击“数字格式”下拉按钮，从列表中选择“货币”选项即可。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8B93D038-F72C-4E1D-92AD-3C1252DF0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244" y="3299780"/>
            <a:ext cx="2806040" cy="2355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B4A60051-C35C-419D-A1DC-CEABFABAF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735" y="3312378"/>
            <a:ext cx="1764279" cy="234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>
            <a:extLst>
              <a:ext uri="{FF2B5EF4-FFF2-40B4-BE49-F238E27FC236}">
                <a16:creationId xmlns:a16="http://schemas.microsoft.com/office/drawing/2014/main" id="{D21CD69F-DBAD-4389-802A-6DDAA3BB7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465" y="3312378"/>
            <a:ext cx="2806039" cy="235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4482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71088" y="1228417"/>
            <a:ext cx="8351412" cy="2127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4.2.3  </a:t>
            </a:r>
            <a:r>
              <a:rPr lang="zh-CN" altLang="zh-CN" b="1" dirty="0"/>
              <a:t>录入以</a:t>
            </a:r>
            <a:r>
              <a:rPr lang="en-US" altLang="zh-CN" b="1" dirty="0"/>
              <a:t>0</a:t>
            </a:r>
            <a:r>
              <a:rPr lang="zh-CN" altLang="zh-CN" b="1" dirty="0"/>
              <a:t>开头的数据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在表格中输入以“</a:t>
            </a:r>
            <a:r>
              <a:rPr lang="en-US" altLang="zh-CN" dirty="0"/>
              <a:t>0</a:t>
            </a:r>
            <a:r>
              <a:rPr lang="zh-CN" altLang="zh-CN" dirty="0"/>
              <a:t>”开头的数字时，通常会省略掉“</a:t>
            </a:r>
            <a:r>
              <a:rPr lang="en-US" altLang="zh-CN" dirty="0"/>
              <a:t>0</a:t>
            </a:r>
            <a:r>
              <a:rPr lang="zh-CN" altLang="zh-CN" dirty="0"/>
              <a:t>”，而只显示数字。例如输入“</a:t>
            </a:r>
            <a:r>
              <a:rPr lang="en-US" altLang="zh-CN" dirty="0"/>
              <a:t>001</a:t>
            </a:r>
            <a:r>
              <a:rPr lang="zh-CN" altLang="zh-CN" dirty="0"/>
              <a:t>”，可在单元格中却只显示“</a:t>
            </a:r>
            <a:r>
              <a:rPr lang="en-US" altLang="zh-CN" dirty="0"/>
              <a:t>1</a:t>
            </a:r>
            <a:r>
              <a:rPr lang="zh-CN" altLang="zh-CN" dirty="0"/>
              <a:t>”。那么像这类数据该如何完整的输入呢？方法很简单，用户只需在输入之前，先输入“</a:t>
            </a:r>
            <a:r>
              <a:rPr lang="en-US" altLang="zh-CN" dirty="0"/>
              <a:t>’</a:t>
            </a:r>
            <a:r>
              <a:rPr lang="zh-CN" altLang="zh-CN" dirty="0"/>
              <a:t>”（分号），然后再输入数据即可完整显示出来。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A98860AA-9AD6-4EC9-83E9-6481A3B1B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610" y="3752558"/>
            <a:ext cx="3222244" cy="13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1A1BDE58-F83C-4CB5-B520-5CCD1B668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767" y="3752558"/>
            <a:ext cx="3338152" cy="13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901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96556" y="1523837"/>
            <a:ext cx="799888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4.2.4  </a:t>
            </a:r>
            <a:r>
              <a:rPr lang="zh-CN" altLang="zh-CN" b="1" dirty="0"/>
              <a:t>输入相同内容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在制作表格时，如果需要输入相同的内容，为了节省时间，则可以考虑使用便捷地方法来输入。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自动填充相同数据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在不连续区域中输入相同数据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9209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595368"/>
            <a:ext cx="872291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4.2.5  </a:t>
            </a:r>
            <a:r>
              <a:rPr lang="zh-CN" altLang="zh-CN" b="1" dirty="0"/>
              <a:t>输入有序数据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对于有一定规律的数据，例如</a:t>
            </a:r>
            <a:r>
              <a:rPr lang="en-US" altLang="zh-CN" dirty="0"/>
              <a:t>1</a:t>
            </a:r>
            <a:r>
              <a:rPr lang="zh-CN" altLang="zh-CN" dirty="0"/>
              <a:t>月、</a:t>
            </a:r>
            <a:r>
              <a:rPr lang="en-US" altLang="zh-CN" dirty="0"/>
              <a:t>2</a:t>
            </a:r>
            <a:r>
              <a:rPr lang="zh-CN" altLang="zh-CN" dirty="0"/>
              <a:t>月、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……</a:t>
            </a:r>
            <a:r>
              <a:rPr lang="zh-CN" altLang="zh-CN" dirty="0"/>
              <a:t>这种类型的数据，用户可采用“序列”功能来输入。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在工作表中先输入首个数据，例如输入</a:t>
            </a:r>
            <a:r>
              <a:rPr lang="en-US" altLang="zh-CN" dirty="0"/>
              <a:t>202001</a:t>
            </a:r>
            <a:r>
              <a:rPr lang="zh-CN" altLang="zh-CN" dirty="0"/>
              <a:t>，在“开始”选项卡中单击“填充”下拉按钮，从列表中选择“序列”选项。在打开“序列”对话框中，根据需求选择要输入的“行”或“列”，然后选择序列“类型”，设置好“步长值”和“终止值”，单击“确定”按钮。此时，可以看到数据填充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FC16EE-E7D3-4A5E-8F06-128CFD0D1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307" y="3553998"/>
            <a:ext cx="2432246" cy="21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72B16B02-99BC-4284-9A4C-BA87E7EDB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250" y="3717267"/>
            <a:ext cx="1318510" cy="1994216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BC97E587-6A54-4679-9989-BFF3611B0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294" y="3553997"/>
            <a:ext cx="2884155" cy="214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>
            <a:extLst>
              <a:ext uri="{FF2B5EF4-FFF2-40B4-BE49-F238E27FC236}">
                <a16:creationId xmlns:a16="http://schemas.microsoft.com/office/drawing/2014/main" id="{A8575466-3718-43DD-9F49-F21237A90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190" y="3553997"/>
            <a:ext cx="2391995" cy="215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202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924015"/>
            <a:ext cx="7901878" cy="2170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4.2.6  </a:t>
            </a:r>
            <a:r>
              <a:rPr lang="zh-CN" altLang="zh-CN" b="1" dirty="0"/>
              <a:t>设置日期和时间格式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规范的日期格式有“</a:t>
            </a:r>
            <a:r>
              <a:rPr lang="en-US" altLang="zh-CN" dirty="0"/>
              <a:t>2021/3/5</a:t>
            </a:r>
            <a:r>
              <a:rPr lang="zh-CN" altLang="zh-CN" dirty="0"/>
              <a:t>”、“</a:t>
            </a:r>
            <a:r>
              <a:rPr lang="en-US" altLang="zh-CN" dirty="0"/>
              <a:t>2021-3-5</a:t>
            </a:r>
            <a:r>
              <a:rPr lang="zh-CN" altLang="zh-CN" dirty="0"/>
              <a:t>”以及“</a:t>
            </a:r>
            <a:r>
              <a:rPr lang="en-US" altLang="zh-CN" dirty="0"/>
              <a:t>2021</a:t>
            </a:r>
            <a:r>
              <a:rPr lang="zh-CN" altLang="zh-CN" dirty="0"/>
              <a:t>年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5</a:t>
            </a:r>
            <a:r>
              <a:rPr lang="zh-CN" altLang="zh-CN" dirty="0"/>
              <a:t>日”这三种。无论输入哪种日期格式，系统会默认显示</a:t>
            </a:r>
            <a:r>
              <a:rPr lang="en-US" altLang="zh-CN" dirty="0"/>
              <a:t>2021/3/5</a:t>
            </a:r>
            <a:r>
              <a:rPr lang="zh-CN" altLang="zh-CN" dirty="0"/>
              <a:t>。如果想要切换其他的日期格式，可在“开始”选项卡中单击“数字格式”下拉按钮，从列表中选择“长日期”选项即可。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7082E2F9-F717-4747-9B1B-20D0EE86D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065" y="3166161"/>
            <a:ext cx="2596273" cy="246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5A703726-E0A9-44B1-A649-0745C46C4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357" y="3090705"/>
            <a:ext cx="1831264" cy="26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1">
            <a:extLst>
              <a:ext uri="{FF2B5EF4-FFF2-40B4-BE49-F238E27FC236}">
                <a16:creationId xmlns:a16="http://schemas.microsoft.com/office/drawing/2014/main" id="{A7B18769-4E2C-4428-A205-F9CA8A85B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640" y="3166162"/>
            <a:ext cx="2655033" cy="246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924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31935" y="591479"/>
            <a:ext cx="9545509" cy="3000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4.2.7  </a:t>
            </a:r>
            <a:r>
              <a:rPr lang="zh-CN" altLang="zh-CN" b="1" dirty="0"/>
              <a:t>自定义单元格格式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如果系统内置的单元格格式无法满足用户需求的话，那么用户可以对其格式进行自定义操作。例如，想要将表格中的手机号码设定成“保密”格式，可以通过以下方法来操作。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在表格中选择所有的手机号码，按</a:t>
            </a:r>
            <a:r>
              <a:rPr lang="en-US" altLang="zh-CN" dirty="0"/>
              <a:t>Ctrl+1</a:t>
            </a:r>
            <a:r>
              <a:rPr lang="zh-CN" altLang="zh-CN" dirty="0"/>
              <a:t>组合键打开“单元格格式”对话框，在“分类”列表中选择“自定义”选项，在“类型”方框中输入“保密”，单击“确定”按钮。此时，被选中的手机号码均以“保密”字样代替，而选中该列任意单元格，用户可在编辑栏中查看到当前被替代的手机号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5F8CA5B7-9F06-4E38-A511-422AA996D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204" y="3578282"/>
            <a:ext cx="1976930" cy="23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CBFE6FFB-E27B-4C29-B691-3DAB18E2F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69" y="3578282"/>
            <a:ext cx="4527625" cy="23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3F1BFAF-FEC8-49CE-8F34-38E2A9198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752" y="3717479"/>
            <a:ext cx="1424115" cy="545031"/>
          </a:xfrm>
          <a:prstGeom prst="rect">
            <a:avLst/>
          </a:prstGeom>
        </p:spPr>
      </p:pic>
      <p:sp>
        <p:nvSpPr>
          <p:cNvPr id="4" name="Arc 4">
            <a:extLst>
              <a:ext uri="{FF2B5EF4-FFF2-40B4-BE49-F238E27FC236}">
                <a16:creationId xmlns:a16="http://schemas.microsoft.com/office/drawing/2014/main" id="{26D51BF1-C831-442B-B82A-0A8AD000308C}"/>
              </a:ext>
            </a:extLst>
          </p:cNvPr>
          <p:cNvSpPr>
            <a:spLocks/>
          </p:cNvSpPr>
          <p:nvPr/>
        </p:nvSpPr>
        <p:spPr bwMode="auto">
          <a:xfrm>
            <a:off x="8136109" y="3746679"/>
            <a:ext cx="579438" cy="1666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0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8" y="124757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999788" y="2321142"/>
            <a:ext cx="8192424" cy="133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创建表格是</a:t>
            </a:r>
            <a:r>
              <a:rPr lang="en-US" altLang="zh-CN" dirty="0"/>
              <a:t>WPS</a:t>
            </a:r>
            <a:r>
              <a:rPr lang="zh-CN" altLang="zh-CN" dirty="0"/>
              <a:t>表格中最基本的一项操作，它决定着后期数据分析处理的复杂程度。合理的数据表，会提升数据分析效率；而不合理的数据表只会增加分析难度，降低效率。本章将向用户介绍合理的数据表是如何创建的。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923699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保证输入有效数据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59440" y="890788"/>
            <a:ext cx="9002284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为了防止输入错误的数据，提高数据的输入效率，用户可以使用“有效性”功能来限制有误数据的输入。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4.3.1  </a:t>
            </a:r>
            <a:r>
              <a:rPr lang="zh-CN" altLang="zh-CN" b="1" dirty="0"/>
              <a:t>在指定范围内快速输入数据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为了确保数据输入的准确性，用户可以限制数据输入的范围。在工作表中选择好单元格区域，在“数据”选项卡中单击“有效性”按钮，打开“数据有效性”对话框，在“有效性条件”列表中设置限制范围即可。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E1EE0CED-303D-4E2E-95FE-53F41E61A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75" y="3504258"/>
            <a:ext cx="2344542" cy="2427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2650C099-6E7D-41C2-9FE8-2837BF589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923" y="3447986"/>
            <a:ext cx="2344542" cy="245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02965" y="990568"/>
            <a:ext cx="8100610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4.3.2  </a:t>
            </a:r>
            <a:r>
              <a:rPr lang="zh-CN" altLang="zh-CN" b="1" dirty="0"/>
              <a:t>从下拉列表中输入数据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在表格中需要反复输入某一类特定的序列内容时，可以利用下拉列表的方法进行操作。用户只需单击下拉按钮即可轻松输入。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DF53F987-B0BB-47E9-BAC3-9D96A4A56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911" y="2609510"/>
            <a:ext cx="2497228" cy="260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32FE1EB8-9A33-46B3-9A56-E48C68EA0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628" y="2609510"/>
            <a:ext cx="3479471" cy="260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82365" y="709480"/>
            <a:ext cx="8893427" cy="2617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4.3.4  </a:t>
            </a:r>
            <a:r>
              <a:rPr lang="zh-CN" altLang="zh-CN" b="1" dirty="0"/>
              <a:t>有效防止漏输或多输数字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在输入多位数据时，经常会出现遗漏或多输</a:t>
            </a:r>
            <a:r>
              <a:rPr lang="en-US" altLang="zh-CN" dirty="0"/>
              <a:t>1</a:t>
            </a:r>
            <a:r>
              <a:rPr lang="zh-CN" altLang="zh-CN" dirty="0"/>
              <a:t>位数字。为了防止这种情况的发生，用户可以设置数据的有效性，限制输入的位数。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单击“有效性”按钮，打开“数据有效性”对话框，将“允许”设为“文本长度”，将“数据”设为“等于”，并在“数值”方框中输入限制条件，例如输入“</a:t>
            </a:r>
            <a:r>
              <a:rPr lang="en-US" altLang="zh-CN" dirty="0"/>
              <a:t>18</a:t>
            </a:r>
            <a:r>
              <a:rPr lang="zh-CN" altLang="zh-CN" dirty="0"/>
              <a:t>”，单击“确定”按钮即可。当输入的数字位数大于或小于</a:t>
            </a:r>
            <a:r>
              <a:rPr lang="en-US" altLang="zh-CN" dirty="0"/>
              <a:t>18</a:t>
            </a:r>
            <a:r>
              <a:rPr lang="zh-CN" altLang="zh-CN" dirty="0"/>
              <a:t>位时，则会给出警告提示。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0D2C5A6F-A8AF-4FFB-AC14-CACE3FC67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707" y="3386796"/>
            <a:ext cx="2386746" cy="248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5D1F2D13-CE6F-45C2-8E13-5F62D6399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83743"/>
            <a:ext cx="3888480" cy="202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642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29415" y="600456"/>
            <a:ext cx="9264757" cy="2986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4.3.5  </a:t>
            </a:r>
            <a:r>
              <a:rPr lang="zh-CN" altLang="zh-CN" b="1" dirty="0"/>
              <a:t>圈释无效的数据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数据输入后，想要核查输入的数据是否符合要求，可在设置数据的有效性后，将不符合条件的数据标记出来。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工作表中选择所需的单元格区域，单击“有效性”按钮，先根据需要设置一下数据的有效性，例如设置日期数据的有效性，单击“确定”按钮，返回到工作表。单击“有效性”下拉按钮，从列表中选择“圈释无效数据”选项，此时，在表格中可以看到不符合条件的日期将被标记出来，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0CE0407B-15DA-4187-A523-A474FEC04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039" y="3559450"/>
            <a:ext cx="2377367" cy="247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72CDB993-B9BA-4E83-888B-49981938A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39" y="3705673"/>
            <a:ext cx="4440760" cy="218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">
            <a:extLst>
              <a:ext uri="{FF2B5EF4-FFF2-40B4-BE49-F238E27FC236}">
                <a16:creationId xmlns:a16="http://schemas.microsoft.com/office/drawing/2014/main" id="{9C76DC4E-55D3-43D2-AB39-CDF3F506C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484" y="3143908"/>
            <a:ext cx="1827115" cy="1484688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17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67457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578254" y="3972975"/>
            <a:ext cx="57246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4800" b="1" dirty="0"/>
              <a:t>表格样式的简单处理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98720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4242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65605" y="909946"/>
            <a:ext cx="872919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为了使表格更加美观，用户可在输入数据后，可对表格样式进行一些必要的调整与美化操作。其中包括调整行高和列宽、单元格的合并与拆分、设置边框和底纹等。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4.4.1  </a:t>
            </a:r>
            <a:r>
              <a:rPr lang="zh-CN" altLang="zh-CN" b="1" dirty="0"/>
              <a:t>调整行高和列宽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将光标放置行号或列标的分隔线上，当光标成双向箭头时，按住鼠标左键不放，将分隔线拖拽至合适位置，松开鼠标即可调整当前的行高或列宽。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341F7FA3-526A-46F8-88A4-9750E4AE4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013" y="3429000"/>
            <a:ext cx="3759353" cy="212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>
            <a:extLst>
              <a:ext uri="{FF2B5EF4-FFF2-40B4-BE49-F238E27FC236}">
                <a16:creationId xmlns:a16="http://schemas.microsoft.com/office/drawing/2014/main" id="{C39913CD-DACE-4EDE-9393-F8E42E9E7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636" y="3429000"/>
            <a:ext cx="4143287" cy="212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6CA8CFC-90B7-4D62-80A3-D5484ACC75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470" y="3717480"/>
            <a:ext cx="782477" cy="539040"/>
          </a:xfrm>
          <a:prstGeom prst="rect">
            <a:avLst/>
          </a:prstGeom>
        </p:spPr>
      </p:pic>
      <p:sp>
        <p:nvSpPr>
          <p:cNvPr id="12" name="Arc 7">
            <a:extLst>
              <a:ext uri="{FF2B5EF4-FFF2-40B4-BE49-F238E27FC236}">
                <a16:creationId xmlns:a16="http://schemas.microsoft.com/office/drawing/2014/main" id="{5AF13802-C740-49B9-9409-0FF76D28867D}"/>
              </a:ext>
            </a:extLst>
          </p:cNvPr>
          <p:cNvSpPr>
            <a:spLocks/>
          </p:cNvSpPr>
          <p:nvPr/>
        </p:nvSpPr>
        <p:spPr bwMode="auto">
          <a:xfrm flipH="1" flipV="1">
            <a:off x="3859244" y="3582541"/>
            <a:ext cx="517225" cy="342344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39B64A2-C52B-4E43-A83A-28E8F44360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806" y="5096114"/>
            <a:ext cx="668496" cy="460520"/>
          </a:xfrm>
          <a:prstGeom prst="rect">
            <a:avLst/>
          </a:prstGeom>
        </p:spPr>
      </p:pic>
      <p:sp>
        <p:nvSpPr>
          <p:cNvPr id="18" name="Arc 7">
            <a:extLst>
              <a:ext uri="{FF2B5EF4-FFF2-40B4-BE49-F238E27FC236}">
                <a16:creationId xmlns:a16="http://schemas.microsoft.com/office/drawing/2014/main" id="{1B666AFC-42C9-4B4C-B171-763140023F94}"/>
              </a:ext>
            </a:extLst>
          </p:cNvPr>
          <p:cNvSpPr>
            <a:spLocks/>
          </p:cNvSpPr>
          <p:nvPr/>
        </p:nvSpPr>
        <p:spPr bwMode="auto">
          <a:xfrm flipH="1" flipV="1">
            <a:off x="2387212" y="4924942"/>
            <a:ext cx="188594" cy="280104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4475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88207" y="642662"/>
            <a:ext cx="927600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4.4.2  </a:t>
            </a:r>
            <a:r>
              <a:rPr lang="zh-CN" altLang="zh-CN" b="1" dirty="0"/>
              <a:t>单元格的合并与拆分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合并单元格指的是将多个单元格合并成一个单元格。用户可在表格中选择要合并的单元格，在“开始”选项卡中单击“合并居中”按钮，即可将多个单元格进行合并操作。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拆分单元格是指将合并后的单元格取消合并的操作。选中所需单元格，在“开始”选项卡中单击“合并居中”下拉按钮，从列表中选择“取消合并单元格”选项即可。</a:t>
            </a:r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BBB4CCCD-B7C0-460E-A4D9-2327D31C6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954" y="3101062"/>
            <a:ext cx="3239534" cy="246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">
            <a:extLst>
              <a:ext uri="{FF2B5EF4-FFF2-40B4-BE49-F238E27FC236}">
                <a16:creationId xmlns:a16="http://schemas.microsoft.com/office/drawing/2014/main" id="{C6F70A00-54CB-47D5-A30A-0EDC7D5EC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791" y="4536147"/>
            <a:ext cx="1182170" cy="82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">
            <a:extLst>
              <a:ext uri="{FF2B5EF4-FFF2-40B4-BE49-F238E27FC236}">
                <a16:creationId xmlns:a16="http://schemas.microsoft.com/office/drawing/2014/main" id="{034C7FCD-8E73-4281-8614-03FB120DA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690" y="3101062"/>
            <a:ext cx="3087179" cy="24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">
            <a:extLst>
              <a:ext uri="{FF2B5EF4-FFF2-40B4-BE49-F238E27FC236}">
                <a16:creationId xmlns:a16="http://schemas.microsoft.com/office/drawing/2014/main" id="{5CCEFF8F-37A2-4AC4-A9AF-F0860ABF2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215" y="2742161"/>
            <a:ext cx="1480201" cy="316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931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6488" y="727068"/>
            <a:ext cx="8279024" cy="2114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4.4.3  </a:t>
            </a:r>
            <a:r>
              <a:rPr lang="zh-CN" altLang="zh-CN" b="1" dirty="0"/>
              <a:t>设置表格边框样式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默认情况下表格的是没有边框的，为了使表格看上去更加美观，用户可以为表格添加边框。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全选表格内容，按</a:t>
            </a:r>
            <a:r>
              <a:rPr lang="en-US" altLang="zh-CN" dirty="0"/>
              <a:t>Ctrl+1</a:t>
            </a:r>
            <a:r>
              <a:rPr lang="zh-CN" altLang="zh-CN" dirty="0"/>
              <a:t>组合键打开“单元格格式”对话框，切换到“边框”选项卡，在这里可以对边框的样式、边框的颜色以及应用的边框线进行设置。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123FB758-2AED-4D15-B13E-904DDEB33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469" y="2954215"/>
            <a:ext cx="2535431" cy="294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">
            <a:extLst>
              <a:ext uri="{FF2B5EF4-FFF2-40B4-BE49-F238E27FC236}">
                <a16:creationId xmlns:a16="http://schemas.microsoft.com/office/drawing/2014/main" id="{96B3EF34-E5E6-4E47-B82F-F7152E404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713" y="2954215"/>
            <a:ext cx="1860094" cy="294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150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99547" y="867744"/>
            <a:ext cx="679290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实战演练：制作员工入职统计表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本案例将综合本章所学的内容，来制作一张员工入职统计表。其中涉及操作输入有序数据、限制数据的输入、数字格式的设置、表格样式的美化等。</a:t>
            </a:r>
          </a:p>
        </p:txBody>
      </p:sp>
      <p:pic>
        <p:nvPicPr>
          <p:cNvPr id="19458" name="图片 1">
            <a:extLst>
              <a:ext uri="{FF2B5EF4-FFF2-40B4-BE49-F238E27FC236}">
                <a16:creationId xmlns:a16="http://schemas.microsoft.com/office/drawing/2014/main" id="{4A46FAAA-BE49-4B09-858A-9561AAEC0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51" y="2817463"/>
            <a:ext cx="5486376" cy="292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089023" y="1509504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238323" y="163883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118195" y="2551065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113035" y="3603523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277896" y="268240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222800" y="375010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110461" y="1438781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工作簿与工作表的基本操作</a:t>
            </a:r>
            <a:endParaRPr lang="zh-CN" altLang="en-US" sz="20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110461" y="246592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数据输入的技巧</a:t>
            </a:r>
            <a:endParaRPr lang="zh-CN" altLang="zh-CN" sz="2400" b="1" dirty="0"/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154122" y="3550047"/>
            <a:ext cx="231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保证输入有效数据</a:t>
            </a:r>
            <a:endParaRPr lang="zh-CN" altLang="en-US" sz="48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121843" y="4619647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262514" y="475108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154122" y="4540053"/>
            <a:ext cx="2511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表格样式的简单处理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12970" y="1419101"/>
            <a:ext cx="616605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输入申请表文本内容，并设置好其文本格式。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调整表格的行高和列宽。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根据需要合并单元格。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设置表格边框，包含外边框样式和内框线样式。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420960" y="837872"/>
            <a:ext cx="535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课后作业：制作预支工资申请表</a:t>
            </a:r>
          </a:p>
        </p:txBody>
      </p:sp>
      <p:pic>
        <p:nvPicPr>
          <p:cNvPr id="20482" name="图片 1">
            <a:extLst>
              <a:ext uri="{FF2B5EF4-FFF2-40B4-BE49-F238E27FC236}">
                <a16:creationId xmlns:a16="http://schemas.microsoft.com/office/drawing/2014/main" id="{0C71D4AB-7A87-4941-AC14-51679D33C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288" y="3414932"/>
            <a:ext cx="5865419" cy="216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3879394" y="3918327"/>
            <a:ext cx="7571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工作簿与工作表的基本操作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1073671"/>
            <a:ext cx="8622308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在创建表格前，需要先对表格的概念有一个大致的了解。例如什么是工作簿，什么又是工作表，以及工作簿或工作表的基本操作等。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4.1.1  </a:t>
            </a:r>
            <a:r>
              <a:rPr lang="zh-CN" altLang="zh-CN" b="1" dirty="0"/>
              <a:t>区分工作簿和工作表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工作簿是用来储存并处理工作数据的文件，它是一个或多个工作表的集合。常见的工作簿扩展名为</a:t>
            </a:r>
            <a:r>
              <a:rPr lang="en-US" altLang="zh-CN" dirty="0"/>
              <a:t>.</a:t>
            </a:r>
            <a:r>
              <a:rPr lang="en-US" altLang="zh-CN" dirty="0" err="1"/>
              <a:t>xls</a:t>
            </a:r>
            <a:r>
              <a:rPr lang="zh-CN" altLang="zh-CN" dirty="0"/>
              <a:t>或</a:t>
            </a:r>
            <a:r>
              <a:rPr lang="en-US" altLang="zh-CN" dirty="0"/>
              <a:t>.xlsx</a:t>
            </a:r>
            <a:r>
              <a:rPr lang="zh-CN" altLang="zh-CN" dirty="0"/>
              <a:t>两种。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15015167-E8B3-44E3-894C-F47DF82FD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780" y="3201305"/>
            <a:ext cx="4434440" cy="258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549275"/>
            <a:ext cx="8564807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4.1.2  </a:t>
            </a:r>
            <a:r>
              <a:rPr lang="zh-CN" altLang="zh-CN" b="1" dirty="0"/>
              <a:t>创建与保存工作簿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工作簿的创建很简单，启动</a:t>
            </a:r>
            <a:r>
              <a:rPr lang="en-US" altLang="zh-CN" dirty="0"/>
              <a:t>WPS Office</a:t>
            </a:r>
            <a:r>
              <a:rPr lang="zh-CN" altLang="zh-CN" dirty="0"/>
              <a:t>软件，进入“新建”界面，选择“表格”选项卡随即进入</a:t>
            </a:r>
            <a:r>
              <a:rPr lang="en-US" altLang="zh-CN" dirty="0"/>
              <a:t>WPS </a:t>
            </a:r>
            <a:r>
              <a:rPr lang="zh-CN" altLang="zh-CN" dirty="0"/>
              <a:t>表格创建界面。单击“新建空白文档”按钮即可创建一张空白的工作簿。此外，用户也可以利用系统自带的模板表格来创建。在“新建”界面中选择所需的模板，单击“免费试用”按钮，系统会自定下载并打开该模板。用户只需在该模板的基础上创建内容即可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33A34544-9E30-4A20-9DC1-8D665E9F2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179" y="3092406"/>
            <a:ext cx="3345312" cy="277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66ADFB48-1228-421F-8624-EEA155142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559" y="3092406"/>
            <a:ext cx="3007262" cy="277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8324" y="1716865"/>
            <a:ext cx="857535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4.1.3  </a:t>
            </a:r>
            <a:r>
              <a:rPr lang="zh-CN" altLang="zh-CN" b="1" dirty="0"/>
              <a:t>新建与删除工作表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工作表是工作簿的组成部分，用户可以根据需要在工作簿中新建或删除工作表。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新建工作表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删除工作表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40304" y="1927910"/>
            <a:ext cx="762087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4.1.4  </a:t>
            </a:r>
            <a:r>
              <a:rPr lang="zh-CN" altLang="zh-CN" b="1" dirty="0"/>
              <a:t>移动与复制工作表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工作表的移动和复制操作是经常会被使用到。用户可以在同一工作簿中移动和复制工作表，也可以在不同工作簿中移动和复制工作表。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在同一工作簿中移动复制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在不同工作簿中移动复制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0926" y="1073671"/>
            <a:ext cx="8030148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4.1.5  </a:t>
            </a:r>
            <a:r>
              <a:rPr lang="zh-CN" altLang="zh-CN" b="1" dirty="0"/>
              <a:t>隐藏工作表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如果需要对某个工作表进行隐藏，可右击该工作表标签，在快捷菜单中选择“隐藏工作表”选项即可。相反，右键任意工作表标签，在快捷菜单中选择“取消隐藏工作表”选项，可显示隐藏的工作表。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A0AFB316-26B4-4E6A-AE0C-26E8A5493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760" y="3169993"/>
            <a:ext cx="3690240" cy="228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9750443B-AAB4-4D13-B5C0-2F6C5B2AA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554" y="3155926"/>
            <a:ext cx="3448520" cy="228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50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1809</Words>
  <Application>Microsoft Office PowerPoint</Application>
  <PresentationFormat>宽屏</PresentationFormat>
  <Paragraphs>85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509</cp:revision>
  <dcterms:created xsi:type="dcterms:W3CDTF">2020-06-26T11:31:00Z</dcterms:created>
  <dcterms:modified xsi:type="dcterms:W3CDTF">2021-12-10T07:19:05Z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