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347" r:id="rId7"/>
    <p:sldId id="354" r:id="rId8"/>
    <p:sldId id="355" r:id="rId9"/>
    <p:sldId id="365" r:id="rId10"/>
    <p:sldId id="374" r:id="rId11"/>
    <p:sldId id="291" r:id="rId12"/>
    <p:sldId id="302" r:id="rId13"/>
    <p:sldId id="303" r:id="rId14"/>
    <p:sldId id="375" r:id="rId15"/>
    <p:sldId id="376" r:id="rId16"/>
    <p:sldId id="320" r:id="rId17"/>
    <p:sldId id="319" r:id="rId18"/>
    <p:sldId id="372" r:id="rId19"/>
    <p:sldId id="353" r:id="rId20"/>
    <p:sldId id="359" r:id="rId21"/>
    <p:sldId id="369" r:id="rId22"/>
    <p:sldId id="340" r:id="rId23"/>
    <p:sldId id="332" r:id="rId24"/>
    <p:sldId id="286"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9" autoAdjust="0"/>
    <p:restoredTop sz="94660"/>
  </p:normalViewPr>
  <p:slideViewPr>
    <p:cSldViewPr snapToGrid="0">
      <p:cViewPr varScale="1">
        <p:scale>
          <a:sx n="68" d="100"/>
          <a:sy n="68" d="100"/>
        </p:scale>
        <p:origin x="90"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2021/12/10</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slide" Target="slid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730011" y="4158126"/>
            <a:ext cx="8985201"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6</a:t>
            </a:r>
            <a:r>
              <a:rPr lang="zh-CN" altLang="zh-CN" sz="6000" b="1" dirty="0">
                <a:solidFill>
                  <a:schemeClr val="bg1"/>
                </a:solidFill>
              </a:rPr>
              <a:t>章</a:t>
            </a:r>
            <a:r>
              <a:rPr lang="en-US" altLang="zh-CN" sz="6000" b="1" dirty="0">
                <a:solidFill>
                  <a:schemeClr val="bg1"/>
                </a:solidFill>
              </a:rPr>
              <a:t>  </a:t>
            </a:r>
            <a:r>
              <a:rPr lang="zh-CN" altLang="zh-CN" sz="6000" b="1" dirty="0">
                <a:solidFill>
                  <a:schemeClr val="bg1"/>
                </a:solidFill>
              </a:rPr>
              <a:t>数据的管理与分析</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80926" y="825541"/>
            <a:ext cx="8030148" cy="2127634"/>
          </a:xfrm>
          <a:prstGeom prst="rect">
            <a:avLst/>
          </a:prstGeom>
          <a:noFill/>
        </p:spPr>
        <p:txBody>
          <a:bodyPr wrap="square" rtlCol="0">
            <a:spAutoFit/>
          </a:bodyPr>
          <a:lstStyle/>
          <a:p>
            <a:pPr indent="457200">
              <a:lnSpc>
                <a:spcPct val="150000"/>
              </a:lnSpc>
            </a:pPr>
            <a:r>
              <a:rPr lang="en-US" altLang="zh-CN" b="1" dirty="0"/>
              <a:t>6.1.6  </a:t>
            </a:r>
            <a:r>
              <a:rPr lang="zh-CN" altLang="zh-CN" b="1" dirty="0"/>
              <a:t>高级筛选</a:t>
            </a:r>
            <a:endParaRPr lang="en-US" altLang="zh-CN" b="1" dirty="0"/>
          </a:p>
          <a:p>
            <a:pPr indent="457200">
              <a:lnSpc>
                <a:spcPct val="150000"/>
              </a:lnSpc>
            </a:pPr>
            <a:r>
              <a:rPr lang="zh-CN" altLang="zh-CN" dirty="0"/>
              <a:t>在对表格中的数据进行筛选时，可以同时根据多个字段设置筛选条件，各个条件之间可以是“与”和“或”的关系。在“开始”选项卡中单击“筛选”下拉按钮，从中选择“高级筛选”选项，打开“高级筛选”对话框，设置好筛选条件，单击“确定”按钮即可。</a:t>
            </a:r>
            <a:endParaRPr lang="zh-CN" altLang="zh-CN" b="1" dirty="0"/>
          </a:p>
        </p:txBody>
      </p:sp>
      <p:pic>
        <p:nvPicPr>
          <p:cNvPr id="6146" name="图片 1">
            <a:extLst>
              <a:ext uri="{FF2B5EF4-FFF2-40B4-BE49-F238E27FC236}">
                <a16:creationId xmlns:a16="http://schemas.microsoft.com/office/drawing/2014/main" id="{AA060427-22CE-41A7-B4F8-6396452225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1009" y="3009446"/>
            <a:ext cx="2558596" cy="263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8FA58CBC-A002-4A25-8975-5BC446E4A9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9221" y="3009446"/>
            <a:ext cx="2187600" cy="263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77214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39847" y="3972975"/>
            <a:ext cx="4493538" cy="830997"/>
          </a:xfrm>
          <a:prstGeom prst="rect">
            <a:avLst/>
          </a:prstGeom>
        </p:spPr>
        <p:txBody>
          <a:bodyPr wrap="none">
            <a:spAutoFit/>
          </a:bodyPr>
          <a:lstStyle/>
          <a:p>
            <a:r>
              <a:rPr lang="zh-CN" altLang="zh-CN" sz="4800" b="1" dirty="0"/>
              <a:t>分类与汇总数据</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02275" y="1340958"/>
            <a:ext cx="9046948" cy="3789627"/>
          </a:xfrm>
          <a:prstGeom prst="rect">
            <a:avLst/>
          </a:prstGeom>
          <a:noFill/>
        </p:spPr>
        <p:txBody>
          <a:bodyPr wrap="square" rtlCol="0">
            <a:spAutoFit/>
          </a:bodyPr>
          <a:lstStyle/>
          <a:p>
            <a:pPr indent="457200">
              <a:lnSpc>
                <a:spcPct val="150000"/>
              </a:lnSpc>
            </a:pPr>
            <a:r>
              <a:rPr lang="zh-CN" altLang="zh-CN" dirty="0"/>
              <a:t>在日常工作中，有时需要对表格中的数据进行汇总统计，这时可以使用“分类汇总”功能，下面将向用户介绍如何对数据进行分类汇总操作。</a:t>
            </a:r>
          </a:p>
          <a:p>
            <a:pPr indent="457200">
              <a:lnSpc>
                <a:spcPct val="150000"/>
              </a:lnSpc>
            </a:pPr>
            <a:r>
              <a:rPr lang="en-US" altLang="zh-CN" b="1" dirty="0"/>
              <a:t>6.2.1  </a:t>
            </a:r>
            <a:r>
              <a:rPr lang="zh-CN" altLang="zh-CN" b="1" dirty="0"/>
              <a:t>分类汇总</a:t>
            </a:r>
          </a:p>
          <a:p>
            <a:pPr indent="457200">
              <a:lnSpc>
                <a:spcPct val="150000"/>
              </a:lnSpc>
            </a:pPr>
            <a:r>
              <a:rPr lang="zh-CN" altLang="zh-CN" dirty="0"/>
              <a:t>用户可以根据需要对数据进行单项分类汇总和多项分类汇总。</a:t>
            </a:r>
          </a:p>
          <a:p>
            <a:pPr marL="342900">
              <a:lnSpc>
                <a:spcPct val="150000"/>
              </a:lnSpc>
            </a:pPr>
            <a:r>
              <a:rPr lang="en-US" altLang="zh-CN" b="1" dirty="0"/>
              <a:t>  1.   </a:t>
            </a:r>
            <a:r>
              <a:rPr lang="zh-CN" altLang="zh-CN" b="1" dirty="0"/>
              <a:t>单项分类汇总</a:t>
            </a:r>
            <a:endParaRPr lang="en-US" altLang="zh-CN" b="1" dirty="0"/>
          </a:p>
          <a:p>
            <a:pPr indent="457200">
              <a:lnSpc>
                <a:spcPct val="150000"/>
              </a:lnSpc>
            </a:pPr>
            <a:r>
              <a:rPr lang="zh-CN" altLang="zh-CN" dirty="0"/>
              <a:t>单项分类汇总是按某一个字段的内容进行分类，并统计出汇总结果。需要注意的是，在进行分类汇总前，先要对数据进行升序或降序排列。</a:t>
            </a:r>
            <a:endParaRPr lang="en-US" altLang="zh-CN" dirty="0"/>
          </a:p>
          <a:p>
            <a:pPr indent="457200">
              <a:lnSpc>
                <a:spcPct val="150000"/>
              </a:lnSpc>
            </a:pPr>
            <a:r>
              <a:rPr lang="en-US" altLang="zh-CN" b="1" dirty="0"/>
              <a:t> 2.   </a:t>
            </a:r>
            <a:r>
              <a:rPr lang="zh-CN" altLang="zh-CN" b="1" dirty="0"/>
              <a:t>嵌套分类汇总</a:t>
            </a:r>
            <a:endParaRPr lang="zh-CN" altLang="zh-CN" dirty="0"/>
          </a:p>
          <a:p>
            <a:pPr indent="457200">
              <a:lnSpc>
                <a:spcPct val="150000"/>
              </a:lnSpc>
            </a:pPr>
            <a:r>
              <a:rPr lang="zh-CN" altLang="zh-CN" dirty="0"/>
              <a:t>嵌套分类汇总是指在一个分类汇总的基础上，再对其他字段进行二次分类汇总操作。</a:t>
            </a:r>
          </a:p>
        </p:txBody>
      </p:sp>
    </p:spTree>
    <p:extLst>
      <p:ext uri="{BB962C8B-B14F-4D97-AF65-F5344CB8AC3E}">
        <p14:creationId xmlns:p14="http://schemas.microsoft.com/office/powerpoint/2010/main" val="2282708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62718" y="1433056"/>
            <a:ext cx="7466560" cy="1296637"/>
          </a:xfrm>
          <a:prstGeom prst="rect">
            <a:avLst/>
          </a:prstGeom>
          <a:noFill/>
        </p:spPr>
        <p:txBody>
          <a:bodyPr wrap="square" rtlCol="0">
            <a:spAutoFit/>
          </a:bodyPr>
          <a:lstStyle/>
          <a:p>
            <a:pPr indent="457200">
              <a:lnSpc>
                <a:spcPct val="150000"/>
              </a:lnSpc>
            </a:pPr>
            <a:r>
              <a:rPr lang="en-US" altLang="zh-CN" b="1" dirty="0"/>
              <a:t>6.2.2  </a:t>
            </a:r>
            <a:r>
              <a:rPr lang="zh-CN" altLang="zh-CN" b="1" dirty="0"/>
              <a:t>合并计算</a:t>
            </a:r>
          </a:p>
          <a:p>
            <a:pPr indent="457200">
              <a:lnSpc>
                <a:spcPct val="150000"/>
              </a:lnSpc>
            </a:pPr>
            <a:r>
              <a:rPr lang="zh-CN" altLang="zh-CN" dirty="0"/>
              <a:t>合并计算功能通常用于对多个工作表中的数据进行计算汇总，并将多个工作表中的数据合并到一个工作表中。</a:t>
            </a:r>
          </a:p>
        </p:txBody>
      </p:sp>
      <p:pic>
        <p:nvPicPr>
          <p:cNvPr id="7170" name="图片 1">
            <a:extLst>
              <a:ext uri="{FF2B5EF4-FFF2-40B4-BE49-F238E27FC236}">
                <a16:creationId xmlns:a16="http://schemas.microsoft.com/office/drawing/2014/main" id="{5B943E5D-E884-4E91-B7DB-F2A0E59565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6428" y="3026869"/>
            <a:ext cx="6299139" cy="220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4723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83925" y="1334583"/>
            <a:ext cx="8624150" cy="3789627"/>
          </a:xfrm>
          <a:prstGeom prst="rect">
            <a:avLst/>
          </a:prstGeom>
          <a:noFill/>
        </p:spPr>
        <p:txBody>
          <a:bodyPr wrap="square" rtlCol="0">
            <a:spAutoFit/>
          </a:bodyPr>
          <a:lstStyle/>
          <a:p>
            <a:pPr indent="457200">
              <a:lnSpc>
                <a:spcPct val="150000"/>
              </a:lnSpc>
            </a:pPr>
            <a:r>
              <a:rPr lang="en-US" altLang="zh-CN" b="1" dirty="0"/>
              <a:t>6.2.3  </a:t>
            </a:r>
            <a:r>
              <a:rPr lang="zh-CN" altLang="zh-CN" b="1" dirty="0"/>
              <a:t>条件格式</a:t>
            </a:r>
          </a:p>
          <a:p>
            <a:pPr indent="457200">
              <a:lnSpc>
                <a:spcPct val="150000"/>
              </a:lnSpc>
            </a:pPr>
            <a:r>
              <a:rPr lang="zh-CN" altLang="zh-CN" dirty="0"/>
              <a:t>通过“条件格式”功能，用户可以根据条件使用数据条、色阶、图标集等，以便直观地突出显示某些单元格。</a:t>
            </a:r>
          </a:p>
          <a:p>
            <a:pPr indent="457200">
              <a:lnSpc>
                <a:spcPct val="150000"/>
              </a:lnSpc>
            </a:pPr>
            <a:r>
              <a:rPr lang="en-US" altLang="zh-CN" b="1" dirty="0"/>
              <a:t>1.</a:t>
            </a:r>
            <a:r>
              <a:rPr lang="zh-CN" altLang="zh-CN" b="1" dirty="0"/>
              <a:t>突出显示指定数据</a:t>
            </a:r>
            <a:endParaRPr lang="en-US" altLang="zh-CN" b="1" dirty="0"/>
          </a:p>
          <a:p>
            <a:pPr indent="457200">
              <a:lnSpc>
                <a:spcPct val="150000"/>
              </a:lnSpc>
            </a:pPr>
            <a:r>
              <a:rPr lang="zh-CN" altLang="zh-CN" dirty="0"/>
              <a:t>通过条件格式中的“突出显示单元格规则”功能，可以突出显示指定数据的单元格，让数据一目了然。</a:t>
            </a:r>
            <a:endParaRPr lang="en-US" altLang="zh-CN" dirty="0"/>
          </a:p>
          <a:p>
            <a:pPr indent="457200">
              <a:lnSpc>
                <a:spcPct val="150000"/>
              </a:lnSpc>
            </a:pPr>
            <a:r>
              <a:rPr lang="en-US" altLang="zh-CN" b="1" dirty="0"/>
              <a:t>2.</a:t>
            </a:r>
            <a:r>
              <a:rPr lang="zh-CN" altLang="zh-CN" b="1" dirty="0"/>
              <a:t>使用数据条突显数据</a:t>
            </a:r>
            <a:endParaRPr lang="zh-CN" altLang="zh-CN" dirty="0"/>
          </a:p>
          <a:p>
            <a:pPr indent="457200">
              <a:lnSpc>
                <a:spcPct val="150000"/>
              </a:lnSpc>
            </a:pPr>
            <a:r>
              <a:rPr lang="zh-CN" altLang="zh-CN" dirty="0"/>
              <a:t>使用数据条，可以快速为一组数据设置底纹颜色，并根据数值的大小，自动调整长度。数值越大，数据条越长；数值越小，数据条越短。</a:t>
            </a:r>
          </a:p>
        </p:txBody>
      </p:sp>
    </p:spTree>
    <p:extLst>
      <p:ext uri="{BB962C8B-B14F-4D97-AF65-F5344CB8AC3E}">
        <p14:creationId xmlns:p14="http://schemas.microsoft.com/office/powerpoint/2010/main" val="7914416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487495" y="1362719"/>
            <a:ext cx="9217010" cy="3789627"/>
          </a:xfrm>
          <a:prstGeom prst="rect">
            <a:avLst/>
          </a:prstGeom>
          <a:noFill/>
        </p:spPr>
        <p:txBody>
          <a:bodyPr wrap="square" rtlCol="0">
            <a:spAutoFit/>
          </a:bodyPr>
          <a:lstStyle/>
          <a:p>
            <a:pPr indent="457200">
              <a:lnSpc>
                <a:spcPct val="150000"/>
              </a:lnSpc>
            </a:pPr>
            <a:r>
              <a:rPr lang="en-US" altLang="zh-CN" b="1" dirty="0"/>
              <a:t>3.</a:t>
            </a:r>
            <a:r>
              <a:rPr lang="zh-CN" altLang="zh-CN" b="1" dirty="0"/>
              <a:t>使用色阶突显数据</a:t>
            </a:r>
            <a:endParaRPr lang="zh-CN" altLang="zh-CN" dirty="0"/>
          </a:p>
          <a:p>
            <a:pPr indent="457200">
              <a:lnSpc>
                <a:spcPct val="150000"/>
              </a:lnSpc>
            </a:pPr>
            <a:r>
              <a:rPr lang="zh-CN" altLang="zh-CN" dirty="0"/>
              <a:t>使用色阶功能，可以展示数据的整体分布情况，以便直观地了解整体效果。</a:t>
            </a:r>
            <a:endParaRPr lang="en-US" altLang="zh-CN" dirty="0"/>
          </a:p>
          <a:p>
            <a:pPr indent="457200">
              <a:lnSpc>
                <a:spcPct val="150000"/>
              </a:lnSpc>
            </a:pPr>
            <a:r>
              <a:rPr lang="en-US" altLang="zh-CN" b="1" dirty="0"/>
              <a:t>4.</a:t>
            </a:r>
            <a:r>
              <a:rPr lang="zh-CN" altLang="zh-CN" b="1" dirty="0"/>
              <a:t>新建和管理规则</a:t>
            </a:r>
            <a:endParaRPr lang="zh-CN" altLang="zh-CN" dirty="0"/>
          </a:p>
          <a:p>
            <a:pPr indent="457200">
              <a:lnSpc>
                <a:spcPct val="150000"/>
              </a:lnSpc>
            </a:pPr>
            <a:r>
              <a:rPr lang="zh-CN" altLang="zh-CN" dirty="0"/>
              <a:t>规则是用户在条件格式下查看数据、分析数据时的准则。主要用于筛选并突出显示所选单元格区域中的数据。</a:t>
            </a:r>
          </a:p>
          <a:p>
            <a:pPr indent="457200">
              <a:lnSpc>
                <a:spcPct val="150000"/>
              </a:lnSpc>
            </a:pPr>
            <a:r>
              <a:rPr lang="zh-CN" altLang="zh-CN" dirty="0"/>
              <a:t>（</a:t>
            </a:r>
            <a:r>
              <a:rPr lang="en-US" altLang="zh-CN" dirty="0"/>
              <a:t>1</a:t>
            </a:r>
            <a:r>
              <a:rPr lang="zh-CN" altLang="zh-CN" dirty="0"/>
              <a:t>）新建规则</a:t>
            </a:r>
          </a:p>
          <a:p>
            <a:pPr indent="457200">
              <a:lnSpc>
                <a:spcPct val="150000"/>
              </a:lnSpc>
            </a:pPr>
            <a:r>
              <a:rPr lang="zh-CN" altLang="zh-CN" dirty="0"/>
              <a:t>（</a:t>
            </a:r>
            <a:r>
              <a:rPr lang="en-US" altLang="zh-CN" dirty="0"/>
              <a:t>2</a:t>
            </a:r>
            <a:r>
              <a:rPr lang="zh-CN" altLang="zh-CN" dirty="0"/>
              <a:t>）管理规则</a:t>
            </a:r>
          </a:p>
          <a:p>
            <a:pPr indent="457200">
              <a:lnSpc>
                <a:spcPct val="150000"/>
              </a:lnSpc>
            </a:pPr>
            <a:r>
              <a:rPr lang="zh-CN" altLang="zh-CN" dirty="0"/>
              <a:t>在“条件格式”列表中选择“管理规则”选项，打开“条件格式规则管理器”对话框，在该对话框中选择某个规则，单击“编辑规则”按钮，可以对规则进行编辑操作。</a:t>
            </a:r>
          </a:p>
        </p:txBody>
      </p:sp>
    </p:spTree>
    <p:extLst>
      <p:ext uri="{BB962C8B-B14F-4D97-AF65-F5344CB8AC3E}">
        <p14:creationId xmlns:p14="http://schemas.microsoft.com/office/powerpoint/2010/main" val="27976330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22172" y="3972975"/>
            <a:ext cx="5109091" cy="830997"/>
          </a:xfrm>
          <a:prstGeom prst="rect">
            <a:avLst/>
          </a:prstGeom>
        </p:spPr>
        <p:txBody>
          <a:bodyPr wrap="none">
            <a:spAutoFit/>
          </a:bodyPr>
          <a:lstStyle/>
          <a:p>
            <a:r>
              <a:rPr lang="zh-CN" altLang="zh-CN" sz="4800" b="1" dirty="0"/>
              <a:t>数据分析高级应用</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02275" y="808892"/>
            <a:ext cx="9002284" cy="2543132"/>
          </a:xfrm>
          <a:prstGeom prst="rect">
            <a:avLst/>
          </a:prstGeom>
          <a:noFill/>
        </p:spPr>
        <p:txBody>
          <a:bodyPr wrap="square" rtlCol="0">
            <a:spAutoFit/>
          </a:bodyPr>
          <a:lstStyle/>
          <a:p>
            <a:pPr indent="457200">
              <a:lnSpc>
                <a:spcPct val="150000"/>
              </a:lnSpc>
            </a:pPr>
            <a:r>
              <a:rPr lang="zh-CN" altLang="zh-CN" dirty="0"/>
              <a:t>对于一些简单的数据报表来说，用户可以利用以上介绍的排序、筛选、分类汇总操作来对报表进行分析。而在日常工作中常常需要对一些较为繁杂的数据表进行统计分析，这时用户可使用数据透视表功能进行操作。</a:t>
            </a:r>
          </a:p>
          <a:p>
            <a:pPr indent="457200">
              <a:lnSpc>
                <a:spcPct val="150000"/>
              </a:lnSpc>
            </a:pPr>
            <a:r>
              <a:rPr lang="en-US" altLang="zh-CN" b="1" dirty="0"/>
              <a:t>6.3.1 </a:t>
            </a:r>
            <a:r>
              <a:rPr lang="zh-CN" altLang="zh-CN" b="1" dirty="0"/>
              <a:t>数据透视表的创建</a:t>
            </a:r>
          </a:p>
          <a:p>
            <a:pPr indent="457200">
              <a:lnSpc>
                <a:spcPct val="150000"/>
              </a:lnSpc>
            </a:pPr>
            <a:r>
              <a:rPr lang="zh-CN" altLang="zh-CN" dirty="0"/>
              <a:t>数据透视表是一种对大量数据快速汇总和建立交叉关系的交互式动态表格，可以帮助用户分析和组织数据。</a:t>
            </a:r>
          </a:p>
        </p:txBody>
      </p:sp>
      <p:pic>
        <p:nvPicPr>
          <p:cNvPr id="8194" name="图片 1">
            <a:extLst>
              <a:ext uri="{FF2B5EF4-FFF2-40B4-BE49-F238E27FC236}">
                <a16:creationId xmlns:a16="http://schemas.microsoft.com/office/drawing/2014/main" id="{796945B4-85C2-458C-A8EF-FB0039BE38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7613" y="3099655"/>
            <a:ext cx="4384335" cy="272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2880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547611"/>
            <a:ext cx="8887312" cy="2583933"/>
          </a:xfrm>
          <a:prstGeom prst="rect">
            <a:avLst/>
          </a:prstGeom>
          <a:noFill/>
        </p:spPr>
        <p:txBody>
          <a:bodyPr wrap="square" rtlCol="0">
            <a:spAutoFit/>
          </a:bodyPr>
          <a:lstStyle/>
          <a:p>
            <a:pPr indent="457200">
              <a:lnSpc>
                <a:spcPct val="150000"/>
              </a:lnSpc>
            </a:pPr>
            <a:r>
              <a:rPr lang="en-US" altLang="zh-CN" b="1" dirty="0"/>
              <a:t>6.2.2 </a:t>
            </a:r>
            <a:r>
              <a:rPr lang="zh-CN" altLang="zh-CN" b="1" dirty="0"/>
              <a:t>整理数据透视表字段</a:t>
            </a:r>
          </a:p>
          <a:p>
            <a:pPr indent="457200">
              <a:lnSpc>
                <a:spcPct val="150000"/>
              </a:lnSpc>
            </a:pPr>
            <a:r>
              <a:rPr lang="zh-CN" altLang="zh-CN" dirty="0"/>
              <a:t>在“数据透视表”窗格中单击“数据透视表区域”折叠按钮，在展开的区域中可对透视表中的字段进行设置。该区域分为</a:t>
            </a:r>
            <a:r>
              <a:rPr lang="en-US" altLang="zh-CN" dirty="0"/>
              <a:t>4</a:t>
            </a:r>
            <a:r>
              <a:rPr lang="zh-CN" altLang="zh-CN" dirty="0"/>
              <a:t>个区域，分别为：筛选器区域、列区域、行区域和值区域。行区域中的字段将作为数据透视表的行标签显示。列区域中的字段将作为数据透视表的列标签显示。值区域中的字段将作为数据透视表显示汇总的数据。将字段拖至“筛选器区域”，可以对数据透视表中的数据进行筛选。</a:t>
            </a:r>
          </a:p>
        </p:txBody>
      </p:sp>
      <p:pic>
        <p:nvPicPr>
          <p:cNvPr id="9218" name="图片 1">
            <a:extLst>
              <a:ext uri="{FF2B5EF4-FFF2-40B4-BE49-F238E27FC236}">
                <a16:creationId xmlns:a16="http://schemas.microsoft.com/office/drawing/2014/main" id="{D94503B4-2DED-4137-B5C1-E4AEEF5C7E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4060" y="3131543"/>
            <a:ext cx="1600271" cy="2829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523E24DE-426E-4D5B-BE1A-CBA611F2BD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4805" y="3131543"/>
            <a:ext cx="4608550" cy="2735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4">
            <a:extLst>
              <a:ext uri="{FF2B5EF4-FFF2-40B4-BE49-F238E27FC236}">
                <a16:creationId xmlns:a16="http://schemas.microsoft.com/office/drawing/2014/main" id="{9F4021AD-175B-4D27-83E8-2A30B84DFD34}"/>
              </a:ext>
            </a:extLst>
          </p:cNvPr>
          <p:cNvSpPr>
            <a:spLocks noChangeArrowheads="1"/>
          </p:cNvSpPr>
          <p:nvPr/>
        </p:nvSpPr>
        <p:spPr bwMode="auto">
          <a:xfrm>
            <a:off x="5434805" y="3457136"/>
            <a:ext cx="1472432" cy="18639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 name="Rectangle 5">
            <a:extLst>
              <a:ext uri="{FF2B5EF4-FFF2-40B4-BE49-F238E27FC236}">
                <a16:creationId xmlns:a16="http://schemas.microsoft.com/office/drawing/2014/main" id="{0AB6FAFA-7265-46E5-BA20-7A7C1A8D7104}"/>
              </a:ext>
            </a:extLst>
          </p:cNvPr>
          <p:cNvSpPr>
            <a:spLocks noChangeArrowheads="1"/>
          </p:cNvSpPr>
          <p:nvPr/>
        </p:nvSpPr>
        <p:spPr bwMode="auto">
          <a:xfrm>
            <a:off x="8539309" y="3912625"/>
            <a:ext cx="541337" cy="1587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920596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63964" y="1312822"/>
            <a:ext cx="7464065" cy="1296637"/>
          </a:xfrm>
          <a:prstGeom prst="rect">
            <a:avLst/>
          </a:prstGeom>
          <a:noFill/>
        </p:spPr>
        <p:txBody>
          <a:bodyPr wrap="square" rtlCol="0">
            <a:spAutoFit/>
          </a:bodyPr>
          <a:lstStyle/>
          <a:p>
            <a:pPr indent="457200">
              <a:lnSpc>
                <a:spcPct val="150000"/>
              </a:lnSpc>
            </a:pPr>
            <a:r>
              <a:rPr lang="zh-CN" altLang="zh-CN" b="1" dirty="0"/>
              <a:t>实例：为多张工作表创建数据透视表</a:t>
            </a:r>
          </a:p>
          <a:p>
            <a:pPr indent="457200">
              <a:lnSpc>
                <a:spcPct val="150000"/>
              </a:lnSpc>
            </a:pPr>
            <a:r>
              <a:rPr lang="zh-CN" altLang="zh-CN" dirty="0"/>
              <a:t>如果要对多张工作表中的数据进行统计分析，可使用多重合并计算区域功能，来创建一张汇总数据透视表。</a:t>
            </a:r>
          </a:p>
        </p:txBody>
      </p:sp>
      <p:pic>
        <p:nvPicPr>
          <p:cNvPr id="10242" name="Picture 2">
            <a:extLst>
              <a:ext uri="{FF2B5EF4-FFF2-40B4-BE49-F238E27FC236}">
                <a16:creationId xmlns:a16="http://schemas.microsoft.com/office/drawing/2014/main" id="{01235649-C069-4361-A0F5-B69872317F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9528" y="2858260"/>
            <a:ext cx="6032939" cy="214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0854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17" y="1317911"/>
            <a:ext cx="1620957" cy="523220"/>
          </a:xfrm>
          <a:prstGeom prst="rect">
            <a:avLst/>
          </a:prstGeom>
          <a:noFill/>
        </p:spPr>
        <p:txBody>
          <a:bodyPr wrap="none" rtlCol="0">
            <a:spAutoFit/>
          </a:bodyPr>
          <a:lstStyle/>
          <a:p>
            <a:r>
              <a:rPr lang="zh-CN" altLang="zh-CN" sz="2800" b="1" dirty="0"/>
              <a:t>内容概要</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1999783" y="2110126"/>
            <a:ext cx="8192424" cy="1712135"/>
          </a:xfrm>
          <a:prstGeom prst="rect">
            <a:avLst/>
          </a:prstGeom>
          <a:noFill/>
        </p:spPr>
        <p:txBody>
          <a:bodyPr wrap="square" rtlCol="0">
            <a:spAutoFit/>
          </a:bodyPr>
          <a:lstStyle/>
          <a:p>
            <a:pPr indent="457200">
              <a:lnSpc>
                <a:spcPct val="150000"/>
              </a:lnSpc>
            </a:pPr>
            <a:r>
              <a:rPr lang="zh-CN" altLang="zh-CN" dirty="0"/>
              <a:t>利用</a:t>
            </a:r>
            <a:r>
              <a:rPr lang="en-US" altLang="zh-CN" dirty="0"/>
              <a:t>WPS</a:t>
            </a:r>
            <a:r>
              <a:rPr lang="zh-CN" altLang="zh-CN" dirty="0"/>
              <a:t>表格中的数据分析功能可以对报表中的数据进行排序、筛选、合并计算等。当遇到复杂的数据时，使用这些功能可以大大减少处理数据的时间，提高工作效率。本章将对数据的排序、筛选、分类汇总，以及数据透视表</a:t>
            </a:r>
            <a:r>
              <a:rPr lang="en-US" altLang="zh-CN" dirty="0"/>
              <a:t>/</a:t>
            </a:r>
            <a:r>
              <a:rPr lang="zh-CN" altLang="zh-CN" dirty="0"/>
              <a:t>透视图的创建操作进行全面的介绍。</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61335" y="698932"/>
            <a:ext cx="7950683" cy="2127634"/>
          </a:xfrm>
          <a:prstGeom prst="rect">
            <a:avLst/>
          </a:prstGeom>
          <a:noFill/>
        </p:spPr>
        <p:txBody>
          <a:bodyPr wrap="square" rtlCol="0">
            <a:spAutoFit/>
          </a:bodyPr>
          <a:lstStyle/>
          <a:p>
            <a:pPr indent="457200">
              <a:lnSpc>
                <a:spcPct val="150000"/>
              </a:lnSpc>
            </a:pPr>
            <a:r>
              <a:rPr lang="en-US" altLang="zh-CN" b="1" dirty="0"/>
              <a:t>6.3.3 </a:t>
            </a:r>
            <a:r>
              <a:rPr lang="zh-CN" altLang="zh-CN" b="1" dirty="0"/>
              <a:t>使用数据透视表筛选数据</a:t>
            </a:r>
          </a:p>
          <a:p>
            <a:pPr indent="457200">
              <a:lnSpc>
                <a:spcPct val="150000"/>
              </a:lnSpc>
            </a:pPr>
            <a:r>
              <a:rPr lang="zh-CN" altLang="zh-CN" dirty="0"/>
              <a:t>在创建的数据透视表中进行数据筛选，可通过切片器功能来操作。在透视表中选择任意单元格，在“分析”选项卡中单击“插入切片器”按钮，在打开的对话框中根据需求勾选字段选项，单击“确定”按钮，可在透视表中插入相应字段的切片器。</a:t>
            </a:r>
          </a:p>
        </p:txBody>
      </p:sp>
      <p:pic>
        <p:nvPicPr>
          <p:cNvPr id="11266" name="图片 1">
            <a:extLst>
              <a:ext uri="{FF2B5EF4-FFF2-40B4-BE49-F238E27FC236}">
                <a16:creationId xmlns:a16="http://schemas.microsoft.com/office/drawing/2014/main" id="{2E78F301-47A9-4BBA-936A-E4EB16E171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5453" y="2995377"/>
            <a:ext cx="1866240" cy="25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a16="http://schemas.microsoft.com/office/drawing/2014/main" id="{76FE6334-DAC2-4B58-A8FC-4866B13853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8161" y="2990878"/>
            <a:ext cx="3545639" cy="260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56427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464538" y="736046"/>
            <a:ext cx="7782043" cy="2127634"/>
          </a:xfrm>
          <a:prstGeom prst="rect">
            <a:avLst/>
          </a:prstGeom>
          <a:noFill/>
        </p:spPr>
        <p:txBody>
          <a:bodyPr wrap="square" rtlCol="0">
            <a:spAutoFit/>
          </a:bodyPr>
          <a:lstStyle/>
          <a:p>
            <a:pPr indent="457200">
              <a:lnSpc>
                <a:spcPct val="150000"/>
              </a:lnSpc>
            </a:pPr>
            <a:r>
              <a:rPr lang="en-US" altLang="zh-CN" b="1" dirty="0"/>
              <a:t>6.3.4 </a:t>
            </a:r>
            <a:r>
              <a:rPr lang="zh-CN" altLang="zh-CN" b="1" dirty="0"/>
              <a:t>创建数据透视图</a:t>
            </a:r>
          </a:p>
          <a:p>
            <a:pPr indent="457200">
              <a:lnSpc>
                <a:spcPct val="150000"/>
              </a:lnSpc>
            </a:pPr>
            <a:r>
              <a:rPr lang="zh-CN" altLang="zh-CN" dirty="0"/>
              <a:t>利用数据透视图可以很直观的表达出各数据之间的关联。创建的方法很简单，在报表中选择任意单元格，在“插入”选项卡中单击“数据透视图”按钮，在打开的“创建数据透视图”对话框中，单击“确定”按钮，即可创建一张空白透视图。</a:t>
            </a:r>
          </a:p>
        </p:txBody>
      </p:sp>
      <p:pic>
        <p:nvPicPr>
          <p:cNvPr id="12290" name="图片 1">
            <a:extLst>
              <a:ext uri="{FF2B5EF4-FFF2-40B4-BE49-F238E27FC236}">
                <a16:creationId xmlns:a16="http://schemas.microsoft.com/office/drawing/2014/main" id="{96EFF871-1C2E-4EC7-A9CE-4182E10CA3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7623" y="3013905"/>
            <a:ext cx="2396613" cy="276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12E463B8-C01C-4BE8-96E3-DA554A895B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3291" y="3013905"/>
            <a:ext cx="4544477" cy="276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17173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67336" y="1172145"/>
            <a:ext cx="7457327" cy="1712135"/>
          </a:xfrm>
          <a:prstGeom prst="rect">
            <a:avLst/>
          </a:prstGeom>
          <a:noFill/>
        </p:spPr>
        <p:txBody>
          <a:bodyPr wrap="square" rtlCol="0">
            <a:spAutoFit/>
          </a:bodyPr>
          <a:lstStyle/>
          <a:p>
            <a:pPr indent="457200">
              <a:lnSpc>
                <a:spcPct val="150000"/>
              </a:lnSpc>
            </a:pPr>
            <a:r>
              <a:rPr lang="zh-CN" altLang="zh-CN" b="1" dirty="0"/>
              <a:t>实战演练：分析第</a:t>
            </a:r>
            <a:r>
              <a:rPr lang="en-US" altLang="zh-CN" b="1" dirty="0"/>
              <a:t>4</a:t>
            </a:r>
            <a:r>
              <a:rPr lang="zh-CN" altLang="zh-CN" b="1" dirty="0"/>
              <a:t>季度婴儿用品销售报表</a:t>
            </a:r>
          </a:p>
          <a:p>
            <a:pPr indent="457200">
              <a:lnSpc>
                <a:spcPct val="150000"/>
              </a:lnSpc>
            </a:pPr>
            <a:r>
              <a:rPr lang="zh-CN" altLang="zh-CN" dirty="0"/>
              <a:t>综合利用本章所学知识点来对婴儿用品销售报表进行数据分析。例如，对“销售总额”进行排序、对“退款金额”进行筛选，以及根据该报表创建数据透视表等。</a:t>
            </a:r>
          </a:p>
        </p:txBody>
      </p:sp>
      <p:pic>
        <p:nvPicPr>
          <p:cNvPr id="13314" name="图片 1">
            <a:extLst>
              <a:ext uri="{FF2B5EF4-FFF2-40B4-BE49-F238E27FC236}">
                <a16:creationId xmlns:a16="http://schemas.microsoft.com/office/drawing/2014/main" id="{C37D7680-24B1-4E20-9219-DF7433D8EB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1719" y="3029317"/>
            <a:ext cx="5288560" cy="235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92070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23708" y="1459468"/>
            <a:ext cx="7537799" cy="1712135"/>
          </a:xfrm>
          <a:prstGeom prst="rect">
            <a:avLst/>
          </a:prstGeom>
          <a:noFill/>
        </p:spPr>
        <p:txBody>
          <a:bodyPr wrap="square" rtlCol="0">
            <a:spAutoFit/>
          </a:bodyPr>
          <a:lstStyle/>
          <a:p>
            <a:pPr indent="457200">
              <a:lnSpc>
                <a:spcPct val="150000"/>
              </a:lnSpc>
            </a:pPr>
            <a:r>
              <a:rPr lang="zh-CN" altLang="zh-CN" dirty="0"/>
              <a:t>学习本章内容后，读者可利用数据透视图功能来制作一张</a:t>
            </a:r>
            <a:r>
              <a:rPr lang="en-US" altLang="zh-CN" dirty="0"/>
              <a:t>12</a:t>
            </a:r>
            <a:r>
              <a:rPr lang="zh-CN" altLang="zh-CN" dirty="0"/>
              <a:t>月份婴儿用品销售数据图，结果如图</a:t>
            </a:r>
            <a:r>
              <a:rPr lang="en-US" altLang="zh-CN" dirty="0"/>
              <a:t>6-85</a:t>
            </a:r>
            <a:r>
              <a:rPr lang="zh-CN" altLang="zh-CN" dirty="0"/>
              <a:t>所示。该数据图具体制作要求介绍如下：</a:t>
            </a:r>
            <a:endParaRPr lang="en-US" altLang="zh-CN" dirty="0"/>
          </a:p>
          <a:p>
            <a:pPr indent="457200">
              <a:lnSpc>
                <a:spcPct val="150000"/>
              </a:lnSpc>
            </a:pPr>
            <a:r>
              <a:rPr lang="zh-CN" altLang="en-US" dirty="0"/>
              <a:t>（</a:t>
            </a:r>
            <a:r>
              <a:rPr lang="en-US" altLang="zh-CN" dirty="0"/>
              <a:t>1</a:t>
            </a:r>
            <a:r>
              <a:rPr lang="zh-CN" altLang="en-US" dirty="0"/>
              <a:t>）</a:t>
            </a:r>
            <a:r>
              <a:rPr lang="zh-CN" altLang="zh-CN" dirty="0"/>
              <a:t>根据数据表创建数据透视图</a:t>
            </a:r>
          </a:p>
          <a:p>
            <a:pPr indent="457200">
              <a:lnSpc>
                <a:spcPct val="150000"/>
              </a:lnSpc>
            </a:pPr>
            <a:r>
              <a:rPr lang="zh-CN" altLang="en-US" dirty="0"/>
              <a:t>（</a:t>
            </a:r>
            <a:r>
              <a:rPr lang="en-US" altLang="zh-CN" dirty="0"/>
              <a:t>2</a:t>
            </a:r>
            <a:r>
              <a:rPr lang="zh-CN" altLang="en-US" dirty="0"/>
              <a:t>）</a:t>
            </a:r>
            <a:r>
              <a:rPr lang="zh-CN" altLang="zh-CN" dirty="0"/>
              <a:t>在数据透视图中筛选数据，并对其美化</a:t>
            </a:r>
          </a:p>
        </p:txBody>
      </p:sp>
      <p:sp>
        <p:nvSpPr>
          <p:cNvPr id="11" name="文本框 10">
            <a:extLst>
              <a:ext uri="{FF2B5EF4-FFF2-40B4-BE49-F238E27FC236}">
                <a16:creationId xmlns:a16="http://schemas.microsoft.com/office/drawing/2014/main" id="{A73C89EA-F343-4DA1-865F-B0DC78CF9DF7}"/>
              </a:ext>
            </a:extLst>
          </p:cNvPr>
          <p:cNvSpPr txBox="1"/>
          <p:nvPr/>
        </p:nvSpPr>
        <p:spPr>
          <a:xfrm>
            <a:off x="2512910" y="877100"/>
            <a:ext cx="7159393" cy="524010"/>
          </a:xfrm>
          <a:prstGeom prst="rect">
            <a:avLst/>
          </a:prstGeom>
          <a:noFill/>
        </p:spPr>
        <p:txBody>
          <a:bodyPr wrap="square" rtlCol="0">
            <a:spAutoFit/>
          </a:bodyPr>
          <a:lstStyle/>
          <a:p>
            <a:r>
              <a:rPr lang="zh-CN" altLang="zh-CN" sz="2800" b="1" dirty="0"/>
              <a:t>课后作业：制作</a:t>
            </a:r>
            <a:r>
              <a:rPr lang="en-US" altLang="zh-CN" sz="2800" b="1" dirty="0"/>
              <a:t>12</a:t>
            </a:r>
            <a:r>
              <a:rPr lang="zh-CN" altLang="zh-CN" sz="2800" b="1" dirty="0"/>
              <a:t>月份婴儿用品销售数据图</a:t>
            </a:r>
          </a:p>
        </p:txBody>
      </p:sp>
      <p:pic>
        <p:nvPicPr>
          <p:cNvPr id="14338" name="图片 1">
            <a:extLst>
              <a:ext uri="{FF2B5EF4-FFF2-40B4-BE49-F238E27FC236}">
                <a16:creationId xmlns:a16="http://schemas.microsoft.com/office/drawing/2014/main" id="{31745704-4346-4B4C-8907-8B2878D609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1224" y="3372728"/>
            <a:ext cx="4469551" cy="21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7722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68848" y="1917467"/>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618148" y="204679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98020" y="2959028"/>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92860" y="4011486"/>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657721" y="309036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602625" y="415806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518424" y="1856835"/>
            <a:ext cx="1980029" cy="400110"/>
          </a:xfrm>
          <a:prstGeom prst="rect">
            <a:avLst/>
          </a:prstGeom>
          <a:noFill/>
        </p:spPr>
        <p:txBody>
          <a:bodyPr wrap="none" rtlCol="0">
            <a:spAutoFit/>
          </a:bodyPr>
          <a:lstStyle/>
          <a:p>
            <a:r>
              <a:rPr lang="zh-CN" altLang="zh-CN" sz="2000" b="1" dirty="0"/>
              <a:t>排序与筛选数据</a:t>
            </a:r>
            <a:endParaRPr lang="zh-CN" altLang="en-US" sz="28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533947" y="2914442"/>
            <a:ext cx="1980029" cy="400110"/>
          </a:xfrm>
          <a:prstGeom prst="rect">
            <a:avLst/>
          </a:prstGeom>
          <a:noFill/>
        </p:spPr>
        <p:txBody>
          <a:bodyPr wrap="none" rtlCol="0">
            <a:spAutoFit/>
          </a:bodyPr>
          <a:lstStyle/>
          <a:p>
            <a:r>
              <a:rPr lang="zh-CN" altLang="zh-CN" sz="2000" b="1" dirty="0"/>
              <a:t>分类与汇总数据</a:t>
            </a:r>
            <a:endParaRPr lang="zh-CN" altLang="zh-CN" sz="3200" b="1"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533947" y="3972049"/>
            <a:ext cx="2314876" cy="400110"/>
          </a:xfrm>
          <a:prstGeom prst="rect">
            <a:avLst/>
          </a:prstGeom>
          <a:noFill/>
        </p:spPr>
        <p:txBody>
          <a:bodyPr wrap="square" rtlCol="0">
            <a:spAutoFit/>
          </a:bodyPr>
          <a:lstStyle/>
          <a:p>
            <a:r>
              <a:rPr lang="zh-CN" altLang="zh-CN" sz="2000" b="1" dirty="0"/>
              <a:t>数据分析高级应用</a:t>
            </a:r>
            <a:endParaRPr lang="zh-CN" altLang="en-US" sz="6000" b="1" dirty="0">
              <a:solidFill>
                <a:srgbClr val="AD6126"/>
              </a:solidFill>
              <a:latin typeface="站酷小薇LOGO体" panose="02010600010101010101" pitchFamily="2" charset="-122"/>
              <a:ea typeface="站酷小薇LOGO体" panose="02010600010101010101" pitchFamily="2" charset="-122"/>
            </a:endParaRPr>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15825" y="3918327"/>
            <a:ext cx="4493538" cy="830997"/>
          </a:xfrm>
          <a:prstGeom prst="rect">
            <a:avLst/>
          </a:prstGeom>
        </p:spPr>
        <p:txBody>
          <a:bodyPr wrap="none">
            <a:spAutoFit/>
          </a:bodyPr>
          <a:lstStyle/>
          <a:p>
            <a:r>
              <a:rPr lang="zh-CN" altLang="zh-CN" sz="4800" b="1" dirty="0"/>
              <a:t>排序与筛选数据</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693845"/>
            <a:ext cx="9127429" cy="3374129"/>
          </a:xfrm>
          <a:prstGeom prst="rect">
            <a:avLst/>
          </a:prstGeom>
          <a:noFill/>
        </p:spPr>
        <p:txBody>
          <a:bodyPr wrap="square" rtlCol="0">
            <a:spAutoFit/>
          </a:bodyPr>
          <a:lstStyle/>
          <a:p>
            <a:pPr indent="457200">
              <a:lnSpc>
                <a:spcPct val="150000"/>
              </a:lnSpc>
            </a:pPr>
            <a:r>
              <a:rPr lang="zh-CN" altLang="zh-CN" dirty="0"/>
              <a:t>对数据进行排序和筛选是日常处理数据最常规的操作。对数据进行排序可以将数据按照一定的排列方式进行有序排序；而数据筛选可以从各类复杂的报表中快速筛选出指定的数据信息。下面将对其操作方法进行介绍。</a:t>
            </a:r>
          </a:p>
          <a:p>
            <a:pPr indent="457200">
              <a:lnSpc>
                <a:spcPct val="150000"/>
              </a:lnSpc>
            </a:pPr>
            <a:r>
              <a:rPr lang="en-US" altLang="zh-CN" b="1" dirty="0"/>
              <a:t>6.1.1  </a:t>
            </a:r>
            <a:r>
              <a:rPr lang="zh-CN" altLang="zh-CN" b="1" dirty="0"/>
              <a:t>简单排序</a:t>
            </a:r>
          </a:p>
          <a:p>
            <a:pPr indent="457200">
              <a:lnSpc>
                <a:spcPct val="150000"/>
              </a:lnSpc>
            </a:pPr>
            <a:r>
              <a:rPr lang="zh-CN" altLang="zh-CN" dirty="0"/>
              <a:t>简单排序就是按照要求对表格中某一列数据进行升序或降序排列。将光标放置所需单元列中的任意单元格，在“开始”选项卡中单击“排序”下拉按钮，在列表中选择排序方式即可。当选择“升序”选项时，当前列中的数据会按照从小到大的顺序进行排列。选择“降序”选项时，数据会按照从大到小的顺序进行排列。</a:t>
            </a:r>
          </a:p>
        </p:txBody>
      </p:sp>
      <p:pic>
        <p:nvPicPr>
          <p:cNvPr id="1026" name="图片 1">
            <a:extLst>
              <a:ext uri="{FF2B5EF4-FFF2-40B4-BE49-F238E27FC236}">
                <a16:creationId xmlns:a16="http://schemas.microsoft.com/office/drawing/2014/main" id="{37CFB1DD-EE8B-435B-B36F-7E1D7A749A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8074" y="4067972"/>
            <a:ext cx="1975557" cy="175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44E9F53D-C9C4-411E-9159-36BC7373B7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1802" y="4067972"/>
            <a:ext cx="2579198" cy="175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图片 1">
            <a:extLst>
              <a:ext uri="{FF2B5EF4-FFF2-40B4-BE49-F238E27FC236}">
                <a16:creationId xmlns:a16="http://schemas.microsoft.com/office/drawing/2014/main" id="{9D80F917-8CBA-4A2B-895A-6D963B5C70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6809" y="4067972"/>
            <a:ext cx="2586430" cy="175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516208" y="1073671"/>
            <a:ext cx="9111096" cy="2543132"/>
          </a:xfrm>
          <a:prstGeom prst="rect">
            <a:avLst/>
          </a:prstGeom>
          <a:noFill/>
        </p:spPr>
        <p:txBody>
          <a:bodyPr wrap="square" rtlCol="0">
            <a:spAutoFit/>
          </a:bodyPr>
          <a:lstStyle/>
          <a:p>
            <a:pPr indent="457200">
              <a:lnSpc>
                <a:spcPct val="150000"/>
              </a:lnSpc>
            </a:pPr>
            <a:r>
              <a:rPr lang="en-US" altLang="zh-CN" b="1" dirty="0"/>
              <a:t>6.1.2  </a:t>
            </a:r>
            <a:r>
              <a:rPr lang="zh-CN" altLang="zh-CN" b="1" dirty="0"/>
              <a:t>复杂排序</a:t>
            </a:r>
          </a:p>
          <a:p>
            <a:pPr indent="457200">
              <a:lnSpc>
                <a:spcPct val="150000"/>
              </a:lnSpc>
            </a:pPr>
            <a:r>
              <a:rPr lang="zh-CN" altLang="zh-CN" dirty="0"/>
              <a:t>以上介绍的是按照单一条件进行排序的方法，但是日常工作中常常会遇到对多个条件进行排序。也就是说对表格中的数据按照两个或以上的关键字进行排序，这时就需要利用“排序”对话框中的相关功能进行操作了。</a:t>
            </a:r>
          </a:p>
          <a:p>
            <a:pPr indent="457200">
              <a:lnSpc>
                <a:spcPct val="150000"/>
              </a:lnSpc>
            </a:pPr>
            <a:r>
              <a:rPr lang="zh-CN" altLang="zh-CN" dirty="0"/>
              <a:t>在表格中选择任意单元格，在“排序”下拉列表中选择“自定义排序”选项，打开“排序”对话框，在打开的“排序”对话框中设置好排序的条件，单击“确定”按钮即可。</a:t>
            </a:r>
          </a:p>
        </p:txBody>
      </p:sp>
      <p:pic>
        <p:nvPicPr>
          <p:cNvPr id="2050" name="图片 1">
            <a:extLst>
              <a:ext uri="{FF2B5EF4-FFF2-40B4-BE49-F238E27FC236}">
                <a16:creationId xmlns:a16="http://schemas.microsoft.com/office/drawing/2014/main" id="{B8A12542-46BA-48AE-B428-0BC854A39D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7963" y="3687768"/>
            <a:ext cx="2320153" cy="192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BD869974-DF08-4D68-B2EC-374C6D2E89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7271" y="3772173"/>
            <a:ext cx="4525017" cy="1756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303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638319" y="1073671"/>
            <a:ext cx="7321608" cy="1712135"/>
          </a:xfrm>
          <a:prstGeom prst="rect">
            <a:avLst/>
          </a:prstGeom>
          <a:noFill/>
        </p:spPr>
        <p:txBody>
          <a:bodyPr wrap="square" rtlCol="0">
            <a:spAutoFit/>
          </a:bodyPr>
          <a:lstStyle/>
          <a:p>
            <a:pPr indent="457200">
              <a:lnSpc>
                <a:spcPct val="150000"/>
              </a:lnSpc>
            </a:pPr>
            <a:r>
              <a:rPr lang="en-US" altLang="zh-CN" b="1" dirty="0"/>
              <a:t>6.1.3  </a:t>
            </a:r>
            <a:r>
              <a:rPr lang="zh-CN" altLang="zh-CN" b="1" dirty="0"/>
              <a:t>自定义排序</a:t>
            </a:r>
          </a:p>
          <a:p>
            <a:pPr indent="457200">
              <a:lnSpc>
                <a:spcPct val="150000"/>
              </a:lnSpc>
            </a:pPr>
            <a:r>
              <a:rPr lang="zh-CN" altLang="zh-CN" dirty="0"/>
              <a:t>这里“自定义排序”指的是按照特定的序列进行排序，主要是针对文本数据进行排序。例如按照优、良、中、差等级进行排序，或按照第</a:t>
            </a:r>
            <a:r>
              <a:rPr lang="en-US" altLang="zh-CN" dirty="0"/>
              <a:t>1</a:t>
            </a:r>
            <a:r>
              <a:rPr lang="zh-CN" altLang="zh-CN" dirty="0"/>
              <a:t>季度、第</a:t>
            </a:r>
            <a:r>
              <a:rPr lang="en-US" altLang="zh-CN" dirty="0"/>
              <a:t>2</a:t>
            </a:r>
            <a:r>
              <a:rPr lang="zh-CN" altLang="zh-CN" dirty="0"/>
              <a:t>季度、第</a:t>
            </a:r>
            <a:r>
              <a:rPr lang="en-US" altLang="zh-CN" dirty="0"/>
              <a:t>3</a:t>
            </a:r>
            <a:r>
              <a:rPr lang="zh-CN" altLang="zh-CN" dirty="0"/>
              <a:t>季度、第</a:t>
            </a:r>
            <a:r>
              <a:rPr lang="en-US" altLang="zh-CN" dirty="0"/>
              <a:t>4</a:t>
            </a:r>
            <a:r>
              <a:rPr lang="zh-CN" altLang="zh-CN" dirty="0"/>
              <a:t>季度进行排序等。</a:t>
            </a:r>
          </a:p>
        </p:txBody>
      </p:sp>
      <p:pic>
        <p:nvPicPr>
          <p:cNvPr id="2" name="图片 1">
            <a:extLst>
              <a:ext uri="{FF2B5EF4-FFF2-40B4-BE49-F238E27FC236}">
                <a16:creationId xmlns:a16="http://schemas.microsoft.com/office/drawing/2014/main" id="{8588175F-7A76-4FE0-BF71-2F67026CC0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8319" y="3599768"/>
            <a:ext cx="3569439" cy="1382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
            <a:extLst>
              <a:ext uri="{FF2B5EF4-FFF2-40B4-BE49-F238E27FC236}">
                <a16:creationId xmlns:a16="http://schemas.microsoft.com/office/drawing/2014/main" id="{19783546-9EF1-4F33-9015-0C6D0A85AC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3714" y="2903867"/>
            <a:ext cx="3491098" cy="279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1969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535655" y="1444518"/>
            <a:ext cx="7430178" cy="1296637"/>
          </a:xfrm>
          <a:prstGeom prst="rect">
            <a:avLst/>
          </a:prstGeom>
          <a:noFill/>
        </p:spPr>
        <p:txBody>
          <a:bodyPr wrap="square" rtlCol="0">
            <a:spAutoFit/>
          </a:bodyPr>
          <a:lstStyle/>
          <a:p>
            <a:pPr indent="457200">
              <a:lnSpc>
                <a:spcPct val="150000"/>
              </a:lnSpc>
            </a:pPr>
            <a:r>
              <a:rPr lang="en-US" altLang="zh-CN" b="1" dirty="0"/>
              <a:t>6.1.4  </a:t>
            </a:r>
            <a:r>
              <a:rPr lang="zh-CN" altLang="zh-CN" b="1" dirty="0"/>
              <a:t>自动筛选</a:t>
            </a:r>
          </a:p>
          <a:p>
            <a:pPr indent="457200">
              <a:lnSpc>
                <a:spcPct val="150000"/>
              </a:lnSpc>
            </a:pPr>
            <a:r>
              <a:rPr lang="zh-CN" altLang="zh-CN" dirty="0"/>
              <a:t>自动筛选一般用来筛选条件比较简单的数据，筛选时将不满足条件的数据暂时隐藏起来，只显示符合条件的数据。</a:t>
            </a:r>
          </a:p>
        </p:txBody>
      </p:sp>
      <p:pic>
        <p:nvPicPr>
          <p:cNvPr id="4098" name="图片 1">
            <a:extLst>
              <a:ext uri="{FF2B5EF4-FFF2-40B4-BE49-F238E27FC236}">
                <a16:creationId xmlns:a16="http://schemas.microsoft.com/office/drawing/2014/main" id="{7486CD33-6AD7-440F-9930-21099C0488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2707" y="3115059"/>
            <a:ext cx="1727924" cy="146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269EC6CD-5277-47D3-874B-3FCE683A1E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2787" y="3115059"/>
            <a:ext cx="4795641" cy="146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10701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80926" y="1664514"/>
            <a:ext cx="8030148" cy="1712135"/>
          </a:xfrm>
          <a:prstGeom prst="rect">
            <a:avLst/>
          </a:prstGeom>
          <a:noFill/>
        </p:spPr>
        <p:txBody>
          <a:bodyPr wrap="square" rtlCol="0">
            <a:spAutoFit/>
          </a:bodyPr>
          <a:lstStyle/>
          <a:p>
            <a:pPr indent="457200">
              <a:lnSpc>
                <a:spcPct val="150000"/>
              </a:lnSpc>
            </a:pPr>
            <a:r>
              <a:rPr lang="en-US" altLang="zh-CN" b="1" dirty="0"/>
              <a:t>6.1.5  </a:t>
            </a:r>
            <a:r>
              <a:rPr lang="zh-CN" altLang="zh-CN" b="1" dirty="0"/>
              <a:t>模糊筛选</a:t>
            </a:r>
          </a:p>
          <a:p>
            <a:pPr indent="457200">
              <a:lnSpc>
                <a:spcPct val="150000"/>
              </a:lnSpc>
            </a:pPr>
            <a:r>
              <a:rPr lang="zh-CN" altLang="zh-CN" dirty="0"/>
              <a:t>如果要对指定形式或包含指定字符的文本进行筛选，可以在筛选数据的时候使用通配符来辅助筛选。例如，要在表格中筛选出“王”姓员工的考核数据，可通过以下方法进行操作。</a:t>
            </a:r>
          </a:p>
        </p:txBody>
      </p:sp>
      <p:pic>
        <p:nvPicPr>
          <p:cNvPr id="5122" name="图片 1">
            <a:extLst>
              <a:ext uri="{FF2B5EF4-FFF2-40B4-BE49-F238E27FC236}">
                <a16:creationId xmlns:a16="http://schemas.microsoft.com/office/drawing/2014/main" id="{50DE6AA6-DCC8-4EF5-B0EB-1A3482EF89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0674" y="3622029"/>
            <a:ext cx="3324993" cy="17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3450CF2E-2282-4D59-9A97-794EEDCE67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9723" y="3622030"/>
            <a:ext cx="4051460" cy="17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150075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911</TotalTime>
  <Words>1447</Words>
  <Application>Microsoft Office PowerPoint</Application>
  <PresentationFormat>宽屏</PresentationFormat>
  <Paragraphs>69</Paragraphs>
  <Slides>24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等线 Light</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534</cp:revision>
  <dcterms:created xsi:type="dcterms:W3CDTF">2020-06-26T11:31:00Z</dcterms:created>
  <dcterms:modified xsi:type="dcterms:W3CDTF">2021-12-10T09:10:36Z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