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293" r:id="rId3"/>
    <p:sldId id="292" r:id="rId4"/>
    <p:sldId id="290" r:id="rId5"/>
    <p:sldId id="273" r:id="rId6"/>
    <p:sldId id="347" r:id="rId7"/>
    <p:sldId id="388" r:id="rId8"/>
    <p:sldId id="389" r:id="rId9"/>
    <p:sldId id="390" r:id="rId10"/>
    <p:sldId id="291" r:id="rId11"/>
    <p:sldId id="302" r:id="rId12"/>
    <p:sldId id="303" r:id="rId13"/>
    <p:sldId id="376" r:id="rId14"/>
    <p:sldId id="377" r:id="rId15"/>
    <p:sldId id="378" r:id="rId16"/>
    <p:sldId id="380" r:id="rId17"/>
    <p:sldId id="381" r:id="rId18"/>
    <p:sldId id="382" r:id="rId19"/>
    <p:sldId id="332" r:id="rId20"/>
    <p:sldId id="286"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19" autoAdjust="0"/>
    <p:restoredTop sz="94660"/>
  </p:normalViewPr>
  <p:slideViewPr>
    <p:cSldViewPr snapToGrid="0">
      <p:cViewPr varScale="1">
        <p:scale>
          <a:sx n="68" d="100"/>
          <a:sy n="68" d="100"/>
        </p:scale>
        <p:origin x="90" y="31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2021/12/11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2021/12/11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2021/12/11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2021/12/11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2021/12/11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2021/12/11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2021/12/11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2021/12/11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2021/12/11</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2021/12/11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8.xml"/><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8.xml"/><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4.xml"/><Relationship Id="rId1" Type="http://schemas.openxmlformats.org/officeDocument/2006/relationships/slideLayout" Target="../slideLayouts/slideLayout7.xml"/><Relationship Id="rId4" Type="http://schemas.openxmlformats.org/officeDocument/2006/relationships/slide" Target="slide2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8.xml"/><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8.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1490860" y="4158126"/>
            <a:ext cx="9974309" cy="1015663"/>
          </a:xfrm>
          <a:prstGeom prst="rect">
            <a:avLst/>
          </a:prstGeom>
          <a:noFill/>
        </p:spPr>
        <p:txBody>
          <a:bodyPr wrap="square" rtlCol="0">
            <a:spAutoFit/>
          </a:bodyPr>
          <a:lstStyle/>
          <a:p>
            <a:r>
              <a:rPr lang="zh-CN" altLang="zh-CN" sz="6000" b="1" dirty="0">
                <a:solidFill>
                  <a:schemeClr val="bg1"/>
                </a:solidFill>
              </a:rPr>
              <a:t>第</a:t>
            </a:r>
            <a:r>
              <a:rPr lang="en-US" altLang="zh-CN" sz="6000" b="1" dirty="0">
                <a:solidFill>
                  <a:schemeClr val="bg1"/>
                </a:solidFill>
              </a:rPr>
              <a:t>10</a:t>
            </a:r>
            <a:r>
              <a:rPr lang="zh-CN" altLang="zh-CN" sz="6000" b="1" dirty="0">
                <a:solidFill>
                  <a:schemeClr val="bg1"/>
                </a:solidFill>
              </a:rPr>
              <a:t>章</a:t>
            </a:r>
            <a:r>
              <a:rPr lang="en-US" altLang="zh-CN" sz="6000" b="1" dirty="0">
                <a:solidFill>
                  <a:schemeClr val="bg1"/>
                </a:solidFill>
              </a:rPr>
              <a:t>  </a:t>
            </a:r>
            <a:r>
              <a:rPr lang="zh-CN" altLang="zh-CN" sz="6000" b="1" dirty="0">
                <a:solidFill>
                  <a:schemeClr val="bg1"/>
                </a:solidFill>
              </a:rPr>
              <a:t>动画和超链接的添加</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65A8B91-2543-4DF1-ADF2-76E7481B1A75}"/>
              </a:ext>
            </a:extLst>
          </p:cNvPr>
          <p:cNvGrpSpPr/>
          <p:nvPr/>
        </p:nvGrpSpPr>
        <p:grpSpPr>
          <a:xfrm>
            <a:off x="1494460" y="3429000"/>
            <a:ext cx="2057222" cy="1809652"/>
            <a:chOff x="5198984" y="1169522"/>
            <a:chExt cx="2057222" cy="1809652"/>
          </a:xfrm>
        </p:grpSpPr>
        <p:sp>
          <p:nvSpPr>
            <p:cNvPr id="3" name="矩形 2">
              <a:extLst>
                <a:ext uri="{FF2B5EF4-FFF2-40B4-BE49-F238E27FC236}">
                  <a16:creationId xmlns:a16="http://schemas.microsoft.com/office/drawing/2014/main" id="{03433D35-238D-4BA9-BF30-8CA00A8F7A9D}"/>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00BB20-FC31-4BBE-919A-2F1942BBC52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CE283661-8B6A-493A-BF7C-76DDA80FBD0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8AFACE2C-F493-4AF1-9D95-2B23499B686A}"/>
              </a:ext>
            </a:extLst>
          </p:cNvPr>
          <p:cNvSpPr/>
          <p:nvPr/>
        </p:nvSpPr>
        <p:spPr>
          <a:xfrm>
            <a:off x="5373921" y="3972975"/>
            <a:ext cx="5109091" cy="830997"/>
          </a:xfrm>
          <a:prstGeom prst="rect">
            <a:avLst/>
          </a:prstGeom>
        </p:spPr>
        <p:txBody>
          <a:bodyPr wrap="none">
            <a:spAutoFit/>
          </a:bodyPr>
          <a:lstStyle/>
          <a:p>
            <a:r>
              <a:rPr lang="zh-CN" altLang="zh-CN" sz="4800" b="1" dirty="0"/>
              <a:t>添加页面切换效果</a:t>
            </a:r>
          </a:p>
        </p:txBody>
      </p:sp>
      <p:sp>
        <p:nvSpPr>
          <p:cNvPr id="9" name="文本框 8">
            <a:extLst>
              <a:ext uri="{FF2B5EF4-FFF2-40B4-BE49-F238E27FC236}">
                <a16:creationId xmlns:a16="http://schemas.microsoft.com/office/drawing/2014/main" id="{2D07892B-112A-447F-A403-0FB3F531FC11}"/>
              </a:ext>
            </a:extLst>
          </p:cNvPr>
          <p:cNvSpPr txBox="1"/>
          <p:nvPr/>
        </p:nvSpPr>
        <p:spPr>
          <a:xfrm>
            <a:off x="180709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4864550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128188" y="769269"/>
            <a:ext cx="8084955" cy="2543132"/>
          </a:xfrm>
          <a:prstGeom prst="rect">
            <a:avLst/>
          </a:prstGeom>
          <a:noFill/>
        </p:spPr>
        <p:txBody>
          <a:bodyPr wrap="square" rtlCol="0">
            <a:spAutoFit/>
          </a:bodyPr>
          <a:lstStyle/>
          <a:p>
            <a:pPr indent="457200">
              <a:lnSpc>
                <a:spcPct val="150000"/>
              </a:lnSpc>
            </a:pPr>
            <a:r>
              <a:rPr lang="zh-CN" altLang="zh-CN" dirty="0"/>
              <a:t>用户除了使幻灯片中的对象活动起来外，还可以使幻灯片页面动起来，这就需要为幻灯片添加切换效果了。</a:t>
            </a:r>
          </a:p>
          <a:p>
            <a:pPr indent="457200">
              <a:lnSpc>
                <a:spcPct val="150000"/>
              </a:lnSpc>
            </a:pPr>
            <a:r>
              <a:rPr lang="en-US" altLang="zh-CN" b="1" dirty="0"/>
              <a:t>10.2.1  </a:t>
            </a:r>
            <a:r>
              <a:rPr lang="zh-CN" altLang="zh-CN" b="1" dirty="0"/>
              <a:t>设置页面切换效果</a:t>
            </a:r>
          </a:p>
          <a:p>
            <a:pPr indent="457200">
              <a:lnSpc>
                <a:spcPct val="150000"/>
              </a:lnSpc>
            </a:pPr>
            <a:r>
              <a:rPr lang="zh-CN" altLang="zh-CN" dirty="0"/>
              <a:t>选中任意张幻灯片，在“切换”选项卡的切换列表中选择一种效果，即可为当前幻灯片添加切换效果。单击“应用到全部”按钮，可将该切换效果应用到其他幻灯片中。</a:t>
            </a:r>
          </a:p>
        </p:txBody>
      </p:sp>
      <p:pic>
        <p:nvPicPr>
          <p:cNvPr id="6146" name="图片 1">
            <a:extLst>
              <a:ext uri="{FF2B5EF4-FFF2-40B4-BE49-F238E27FC236}">
                <a16:creationId xmlns:a16="http://schemas.microsoft.com/office/drawing/2014/main" id="{94222542-DBE0-4E27-8C85-B018EAF7B59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4456" y="3030680"/>
            <a:ext cx="4521124" cy="2543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图片 1">
            <a:extLst>
              <a:ext uri="{FF2B5EF4-FFF2-40B4-BE49-F238E27FC236}">
                <a16:creationId xmlns:a16="http://schemas.microsoft.com/office/drawing/2014/main" id="{746A5A03-F1BF-43C3-A6F4-86B33B769C2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0418" y="4371954"/>
            <a:ext cx="3141174" cy="1184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827084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00914" y="1331980"/>
            <a:ext cx="8576403" cy="1712135"/>
          </a:xfrm>
          <a:prstGeom prst="rect">
            <a:avLst/>
          </a:prstGeom>
          <a:noFill/>
        </p:spPr>
        <p:txBody>
          <a:bodyPr wrap="square" rtlCol="0">
            <a:spAutoFit/>
          </a:bodyPr>
          <a:lstStyle/>
          <a:p>
            <a:pPr indent="457200">
              <a:lnSpc>
                <a:spcPct val="150000"/>
              </a:lnSpc>
            </a:pPr>
            <a:r>
              <a:rPr lang="en-US" altLang="zh-CN" b="1" dirty="0"/>
              <a:t>10.2.2  </a:t>
            </a:r>
            <a:r>
              <a:rPr lang="zh-CN" altLang="zh-CN" b="1" dirty="0"/>
              <a:t>设置页面切换方式</a:t>
            </a:r>
          </a:p>
          <a:p>
            <a:pPr indent="457200">
              <a:lnSpc>
                <a:spcPct val="150000"/>
              </a:lnSpc>
            </a:pPr>
            <a:r>
              <a:rPr lang="zh-CN" altLang="zh-CN" dirty="0"/>
              <a:t>为幻灯片页面应用切换效果后，用户还可以设置其切换方式，系统默认为“单击鼠标时切换”方式。在“切换”选项卡中勾选“自动换片”复选框，并设置好其切换的时间值后，系统将会根据设定的切换时间，自动进行幻灯片的切换操作。</a:t>
            </a:r>
          </a:p>
        </p:txBody>
      </p:sp>
      <p:pic>
        <p:nvPicPr>
          <p:cNvPr id="7170" name="图片 1">
            <a:extLst>
              <a:ext uri="{FF2B5EF4-FFF2-40B4-BE49-F238E27FC236}">
                <a16:creationId xmlns:a16="http://schemas.microsoft.com/office/drawing/2014/main" id="{D2EC1D40-FF50-4C35-BB31-5E9720107E3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9491" y="3429000"/>
            <a:ext cx="5233018" cy="1086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147230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65A8B91-2543-4DF1-ADF2-76E7481B1A75}"/>
              </a:ext>
            </a:extLst>
          </p:cNvPr>
          <p:cNvGrpSpPr/>
          <p:nvPr/>
        </p:nvGrpSpPr>
        <p:grpSpPr>
          <a:xfrm>
            <a:off x="1494460" y="3429000"/>
            <a:ext cx="2057222" cy="1809652"/>
            <a:chOff x="5198984" y="1169522"/>
            <a:chExt cx="2057222" cy="1809652"/>
          </a:xfrm>
        </p:grpSpPr>
        <p:sp>
          <p:nvSpPr>
            <p:cNvPr id="3" name="矩形 2">
              <a:extLst>
                <a:ext uri="{FF2B5EF4-FFF2-40B4-BE49-F238E27FC236}">
                  <a16:creationId xmlns:a16="http://schemas.microsoft.com/office/drawing/2014/main" id="{03433D35-238D-4BA9-BF30-8CA00A8F7A9D}"/>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00BB20-FC31-4BBE-919A-2F1942BBC52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CE283661-8B6A-493A-BF7C-76DDA80FBD0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8AFACE2C-F493-4AF1-9D95-2B23499B686A}"/>
              </a:ext>
            </a:extLst>
          </p:cNvPr>
          <p:cNvSpPr/>
          <p:nvPr/>
        </p:nvSpPr>
        <p:spPr>
          <a:xfrm>
            <a:off x="5176973" y="3972975"/>
            <a:ext cx="5109091" cy="830997"/>
          </a:xfrm>
          <a:prstGeom prst="rect">
            <a:avLst/>
          </a:prstGeom>
        </p:spPr>
        <p:txBody>
          <a:bodyPr wrap="none">
            <a:spAutoFit/>
          </a:bodyPr>
          <a:lstStyle/>
          <a:p>
            <a:r>
              <a:rPr lang="zh-CN" altLang="zh-CN" sz="4800" b="1" dirty="0"/>
              <a:t>设置幻灯片超链接</a:t>
            </a:r>
          </a:p>
        </p:txBody>
      </p:sp>
      <p:sp>
        <p:nvSpPr>
          <p:cNvPr id="9" name="文本框 8">
            <a:extLst>
              <a:ext uri="{FF2B5EF4-FFF2-40B4-BE49-F238E27FC236}">
                <a16:creationId xmlns:a16="http://schemas.microsoft.com/office/drawing/2014/main" id="{2D07892B-112A-447F-A403-0FB3F531FC11}"/>
              </a:ext>
            </a:extLst>
          </p:cNvPr>
          <p:cNvSpPr txBox="1"/>
          <p:nvPr/>
        </p:nvSpPr>
        <p:spPr>
          <a:xfrm>
            <a:off x="180709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42495623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98193" y="587961"/>
            <a:ext cx="8195613" cy="2543132"/>
          </a:xfrm>
          <a:prstGeom prst="rect">
            <a:avLst/>
          </a:prstGeom>
          <a:noFill/>
        </p:spPr>
        <p:txBody>
          <a:bodyPr wrap="square" rtlCol="0">
            <a:spAutoFit/>
          </a:bodyPr>
          <a:lstStyle/>
          <a:p>
            <a:pPr indent="457200">
              <a:lnSpc>
                <a:spcPct val="150000"/>
              </a:lnSpc>
            </a:pPr>
            <a:r>
              <a:rPr lang="zh-CN" altLang="zh-CN" dirty="0"/>
              <a:t>在幻灯片中添加超链接，可以使幻灯片在放映的过程中更容易掌控。用户可以连接到指定的幻灯片，也可以链接到其他文件或网页。本小节将介绍超链接的基本应用。</a:t>
            </a:r>
          </a:p>
          <a:p>
            <a:pPr indent="457200">
              <a:lnSpc>
                <a:spcPct val="150000"/>
              </a:lnSpc>
            </a:pPr>
            <a:r>
              <a:rPr lang="en-US" altLang="zh-CN" b="1" dirty="0"/>
              <a:t>10.3.1  </a:t>
            </a:r>
            <a:r>
              <a:rPr lang="zh-CN" altLang="zh-CN" b="1" dirty="0"/>
              <a:t>链接到指定幻灯片</a:t>
            </a:r>
          </a:p>
          <a:p>
            <a:pPr indent="457200">
              <a:lnSpc>
                <a:spcPct val="150000"/>
              </a:lnSpc>
            </a:pPr>
            <a:r>
              <a:rPr lang="zh-CN" altLang="zh-CN" dirty="0"/>
              <a:t>链接到幻灯片指的是，将幻灯片中的某个对象快速链接到指定的幻灯片页面中。在放映时，单击链接对象即可快速跳转到指定的页面。</a:t>
            </a:r>
          </a:p>
        </p:txBody>
      </p:sp>
      <p:pic>
        <p:nvPicPr>
          <p:cNvPr id="8194" name="图片 1">
            <a:extLst>
              <a:ext uri="{FF2B5EF4-FFF2-40B4-BE49-F238E27FC236}">
                <a16:creationId xmlns:a16="http://schemas.microsoft.com/office/drawing/2014/main" id="{511D1CFF-2435-4F28-924D-28CBD58D9C7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35840" y="3131093"/>
            <a:ext cx="3720320" cy="2670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图片 1">
            <a:extLst>
              <a:ext uri="{FF2B5EF4-FFF2-40B4-BE49-F238E27FC236}">
                <a16:creationId xmlns:a16="http://schemas.microsoft.com/office/drawing/2014/main" id="{60D7091D-408A-479E-9237-CDD30C2127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0115" y="4131590"/>
            <a:ext cx="1371947" cy="1143796"/>
          </a:xfrm>
          <a:prstGeom prst="rect">
            <a:avLst/>
          </a:prstGeom>
          <a:noFill/>
          <a:ln w="9525">
            <a:solidFill>
              <a:srgbClr val="D8D8D8"/>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21857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90463" y="1242483"/>
            <a:ext cx="8011074" cy="1296637"/>
          </a:xfrm>
          <a:prstGeom prst="rect">
            <a:avLst/>
          </a:prstGeom>
          <a:noFill/>
        </p:spPr>
        <p:txBody>
          <a:bodyPr wrap="square" rtlCol="0">
            <a:spAutoFit/>
          </a:bodyPr>
          <a:lstStyle/>
          <a:p>
            <a:pPr indent="457200">
              <a:lnSpc>
                <a:spcPct val="150000"/>
              </a:lnSpc>
            </a:pPr>
            <a:r>
              <a:rPr lang="zh-CN" altLang="zh-CN" b="1" dirty="0"/>
              <a:t>实例：为目录页创建超链接</a:t>
            </a:r>
          </a:p>
          <a:p>
            <a:pPr indent="457200">
              <a:lnSpc>
                <a:spcPct val="150000"/>
              </a:lnSpc>
            </a:pPr>
            <a:r>
              <a:rPr lang="zh-CN" altLang="zh-CN" dirty="0"/>
              <a:t>为目录页内容创建链接，可以方便用户在放映时，快速切换到所需幻灯片内容进行讲解，避免一页页的查找而带来的麻烦。</a:t>
            </a:r>
          </a:p>
        </p:txBody>
      </p:sp>
      <p:pic>
        <p:nvPicPr>
          <p:cNvPr id="9218" name="图片 1">
            <a:extLst>
              <a:ext uri="{FF2B5EF4-FFF2-40B4-BE49-F238E27FC236}">
                <a16:creationId xmlns:a16="http://schemas.microsoft.com/office/drawing/2014/main" id="{3E25B3FD-721F-4CC3-9085-EBAD6DD1EF7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3211" y="2930843"/>
            <a:ext cx="3672789" cy="2006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图片 1">
            <a:extLst>
              <a:ext uri="{FF2B5EF4-FFF2-40B4-BE49-F238E27FC236}">
                <a16:creationId xmlns:a16="http://schemas.microsoft.com/office/drawing/2014/main" id="{52940B8A-23C0-42C4-ADC0-299190E6382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08913" y="2910538"/>
            <a:ext cx="3259876" cy="204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638157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823644" y="736845"/>
            <a:ext cx="8544712" cy="2543132"/>
          </a:xfrm>
          <a:prstGeom prst="rect">
            <a:avLst/>
          </a:prstGeom>
          <a:noFill/>
        </p:spPr>
        <p:txBody>
          <a:bodyPr wrap="square" rtlCol="0">
            <a:spAutoFit/>
          </a:bodyPr>
          <a:lstStyle/>
          <a:p>
            <a:pPr indent="457200">
              <a:lnSpc>
                <a:spcPct val="150000"/>
              </a:lnSpc>
            </a:pPr>
            <a:r>
              <a:rPr lang="en-US" altLang="zh-CN" b="1" dirty="0"/>
              <a:t>10.3.2  </a:t>
            </a:r>
            <a:r>
              <a:rPr lang="zh-CN" altLang="zh-CN" b="1" dirty="0"/>
              <a:t>链接到其他文件</a:t>
            </a:r>
          </a:p>
          <a:p>
            <a:pPr indent="457200">
              <a:lnSpc>
                <a:spcPct val="150000"/>
              </a:lnSpc>
            </a:pPr>
            <a:r>
              <a:rPr lang="zh-CN" altLang="zh-CN" dirty="0"/>
              <a:t>在添加超链接时，不仅可链接到当前演示文稿中的页面，还可以链接到其它演示文稿或其他文件。例如，将幻灯片中的内容链接到</a:t>
            </a:r>
            <a:r>
              <a:rPr lang="en-US" altLang="zh-CN" dirty="0"/>
              <a:t>Word</a:t>
            </a:r>
            <a:r>
              <a:rPr lang="zh-CN" altLang="zh-CN" dirty="0"/>
              <a:t>文档中，那么可在幻灯片中选择要链接的文本，然后在“插入”选项卡中单击“超链接”下拉按钮，从列表中选择“文件或网页”选项。在打开的“插入超链接”对话框中选择要链接到的文件，这类选择</a:t>
            </a:r>
            <a:r>
              <a:rPr lang="en-US" altLang="zh-CN" dirty="0"/>
              <a:t>Word</a:t>
            </a:r>
            <a:r>
              <a:rPr lang="zh-CN" altLang="zh-CN" dirty="0"/>
              <a:t>文档。</a:t>
            </a:r>
          </a:p>
        </p:txBody>
      </p:sp>
      <p:pic>
        <p:nvPicPr>
          <p:cNvPr id="10242" name="图片 1">
            <a:extLst>
              <a:ext uri="{FF2B5EF4-FFF2-40B4-BE49-F238E27FC236}">
                <a16:creationId xmlns:a16="http://schemas.microsoft.com/office/drawing/2014/main" id="{9BA6B6D8-29FF-463C-869E-7489262B5F5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65084" y="3429000"/>
            <a:ext cx="3404363" cy="2287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图片 1">
            <a:extLst>
              <a:ext uri="{FF2B5EF4-FFF2-40B4-BE49-F238E27FC236}">
                <a16:creationId xmlns:a16="http://schemas.microsoft.com/office/drawing/2014/main" id="{92B5C310-E5EA-4555-AC3D-E2D13B361C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7265" y="4401819"/>
            <a:ext cx="1617211" cy="1070513"/>
          </a:xfrm>
          <a:prstGeom prst="rect">
            <a:avLst/>
          </a:prstGeom>
          <a:noFill/>
          <a:ln w="9525">
            <a:solidFill>
              <a:srgbClr val="D8D8D8"/>
            </a:solidFill>
            <a:miter lim="800000"/>
            <a:headEnd/>
            <a:tailEnd/>
          </a:ln>
          <a:extLst>
            <a:ext uri="{909E8E84-426E-40DD-AFC4-6F175D3DCCD1}">
              <a14:hiddenFill xmlns:a14="http://schemas.microsoft.com/office/drawing/2010/main">
                <a:solidFill>
                  <a:srgbClr val="FFFFFF"/>
                </a:solidFill>
              </a14:hiddenFill>
            </a:ext>
          </a:extLst>
        </p:spPr>
      </p:pic>
      <p:pic>
        <p:nvPicPr>
          <p:cNvPr id="10244" name="图片 1">
            <a:extLst>
              <a:ext uri="{FF2B5EF4-FFF2-40B4-BE49-F238E27FC236}">
                <a16:creationId xmlns:a16="http://schemas.microsoft.com/office/drawing/2014/main" id="{01ACCC65-A8F0-43E2-91FB-BCA5A650C23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10177" y="3429000"/>
            <a:ext cx="3188603" cy="2288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204874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57913" y="591479"/>
            <a:ext cx="8593482" cy="2949689"/>
          </a:xfrm>
          <a:prstGeom prst="rect">
            <a:avLst/>
          </a:prstGeom>
          <a:noFill/>
        </p:spPr>
        <p:txBody>
          <a:bodyPr wrap="square" rtlCol="0">
            <a:spAutoFit/>
          </a:bodyPr>
          <a:lstStyle/>
          <a:p>
            <a:pPr indent="457200">
              <a:lnSpc>
                <a:spcPct val="150000"/>
              </a:lnSpc>
            </a:pPr>
            <a:r>
              <a:rPr lang="en-US" altLang="zh-CN" b="1" dirty="0"/>
              <a:t>10.3.3  </a:t>
            </a:r>
            <a:r>
              <a:rPr lang="zh-CN" altLang="zh-CN" b="1" dirty="0"/>
              <a:t>添加动作按钮</a:t>
            </a:r>
          </a:p>
          <a:p>
            <a:pPr indent="457200">
              <a:lnSpc>
                <a:spcPct val="150000"/>
              </a:lnSpc>
            </a:pPr>
            <a:r>
              <a:rPr lang="zh-CN" altLang="zh-CN" dirty="0"/>
              <a:t>在放映幻灯片时，如果想从当前幻灯片返回到其他幻灯片，则可以通过动作按钮来实现。在“插入”选项卡中单击“形状”下拉按钮，在其列表中选择“动作按钮”组中的一款按钮形状。利用鼠标拖拽的方法绘制出该按钮，随即会打开“动作设置”对话框，单击“超链接到”下拉按钮，从列表中选择“幻灯片”选项，然后在打开的“超链接到幻灯片”对话框中选择要链接到的幻灯片，单击“确定”按钮即可完成动作按钮的添加操作。</a:t>
            </a:r>
          </a:p>
        </p:txBody>
      </p:sp>
      <p:pic>
        <p:nvPicPr>
          <p:cNvPr id="11266" name="图片 1">
            <a:extLst>
              <a:ext uri="{FF2B5EF4-FFF2-40B4-BE49-F238E27FC236}">
                <a16:creationId xmlns:a16="http://schemas.microsoft.com/office/drawing/2014/main" id="{6FEF892F-E2F6-4662-AE1C-E15FA38D8E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8136" y="3550147"/>
            <a:ext cx="2331644" cy="2371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图片 1">
            <a:extLst>
              <a:ext uri="{FF2B5EF4-FFF2-40B4-BE49-F238E27FC236}">
                <a16:creationId xmlns:a16="http://schemas.microsoft.com/office/drawing/2014/main" id="{C1CBA67C-6B4E-4CCB-A91C-F1C952F2B56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6149" y="3550147"/>
            <a:ext cx="1961079" cy="2371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图片 1">
            <a:extLst>
              <a:ext uri="{FF2B5EF4-FFF2-40B4-BE49-F238E27FC236}">
                <a16:creationId xmlns:a16="http://schemas.microsoft.com/office/drawing/2014/main" id="{2136C738-871C-4A38-805D-19E82779F6E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48958" y="3964370"/>
            <a:ext cx="2701518" cy="1957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361131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477791" y="1636379"/>
            <a:ext cx="8024208" cy="881139"/>
          </a:xfrm>
          <a:prstGeom prst="rect">
            <a:avLst/>
          </a:prstGeom>
          <a:noFill/>
        </p:spPr>
        <p:txBody>
          <a:bodyPr wrap="square" rtlCol="0">
            <a:spAutoFit/>
          </a:bodyPr>
          <a:lstStyle/>
          <a:p>
            <a:pPr>
              <a:lnSpc>
                <a:spcPct val="150000"/>
              </a:lnSpc>
            </a:pPr>
            <a:r>
              <a:rPr lang="zh-CN" altLang="zh-CN" b="1" dirty="0"/>
              <a:t>实战演练：为垃圾分类宣传文稿添加动画及链接</a:t>
            </a:r>
          </a:p>
          <a:p>
            <a:pPr>
              <a:lnSpc>
                <a:spcPct val="150000"/>
              </a:lnSpc>
            </a:pPr>
            <a:r>
              <a:rPr lang="zh-CN" altLang="zh-CN" dirty="0"/>
              <a:t>综合利用本章所学知识来为垃圾分类宣传文稿添加动画以及幻灯片超链接。</a:t>
            </a:r>
          </a:p>
        </p:txBody>
      </p:sp>
      <p:pic>
        <p:nvPicPr>
          <p:cNvPr id="12290" name="图片 1">
            <a:extLst>
              <a:ext uri="{FF2B5EF4-FFF2-40B4-BE49-F238E27FC236}">
                <a16:creationId xmlns:a16="http://schemas.microsoft.com/office/drawing/2014/main" id="{CA911555-7543-41E6-BA66-899F9888A64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23598" y="2882207"/>
            <a:ext cx="4144803" cy="148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292300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759307" y="1089579"/>
            <a:ext cx="8833956" cy="2127634"/>
          </a:xfrm>
          <a:prstGeom prst="rect">
            <a:avLst/>
          </a:prstGeom>
          <a:noFill/>
        </p:spPr>
        <p:txBody>
          <a:bodyPr wrap="square" rtlCol="0">
            <a:spAutoFit/>
          </a:bodyPr>
          <a:lstStyle/>
          <a:p>
            <a:pPr indent="457200">
              <a:lnSpc>
                <a:spcPct val="150000"/>
              </a:lnSpc>
            </a:pPr>
            <a:r>
              <a:rPr lang="zh-CN" altLang="zh-CN" dirty="0"/>
              <a:t>学习本章内容后，读者可利用动画功能来制作一组合动画效果。其要求为：将幻灯片中的元素从无到有，再逐渐消失的一个过程。具体制作方法介绍如下：</a:t>
            </a:r>
            <a:endParaRPr lang="en-US" altLang="zh-CN" dirty="0"/>
          </a:p>
          <a:p>
            <a:pPr indent="457200">
              <a:lnSpc>
                <a:spcPct val="150000"/>
              </a:lnSpc>
            </a:pPr>
            <a:r>
              <a:rPr lang="en-US" altLang="zh-CN" dirty="0"/>
              <a:t>(1) </a:t>
            </a:r>
            <a:r>
              <a:rPr lang="zh-CN" altLang="zh-CN" dirty="0"/>
              <a:t>设置进入动画</a:t>
            </a:r>
          </a:p>
          <a:p>
            <a:pPr indent="457200">
              <a:lnSpc>
                <a:spcPct val="150000"/>
              </a:lnSpc>
            </a:pPr>
            <a:r>
              <a:rPr lang="en-US" altLang="zh-CN" dirty="0"/>
              <a:t>(2) </a:t>
            </a:r>
            <a:r>
              <a:rPr lang="zh-CN" altLang="zh-CN" dirty="0"/>
              <a:t>添加退出动画</a:t>
            </a:r>
          </a:p>
          <a:p>
            <a:pPr indent="457200">
              <a:lnSpc>
                <a:spcPct val="150000"/>
              </a:lnSpc>
            </a:pPr>
            <a:r>
              <a:rPr lang="en-US" altLang="zh-CN" dirty="0"/>
              <a:t>(3) </a:t>
            </a:r>
            <a:r>
              <a:rPr lang="zh-CN" altLang="zh-CN" dirty="0"/>
              <a:t>设置动画参数</a:t>
            </a:r>
          </a:p>
        </p:txBody>
      </p:sp>
      <p:sp>
        <p:nvSpPr>
          <p:cNvPr id="11" name="文本框 10">
            <a:extLst>
              <a:ext uri="{FF2B5EF4-FFF2-40B4-BE49-F238E27FC236}">
                <a16:creationId xmlns:a16="http://schemas.microsoft.com/office/drawing/2014/main" id="{A73C89EA-F343-4DA1-865F-B0DC78CF9DF7}"/>
              </a:ext>
            </a:extLst>
          </p:cNvPr>
          <p:cNvSpPr txBox="1"/>
          <p:nvPr/>
        </p:nvSpPr>
        <p:spPr>
          <a:xfrm>
            <a:off x="3062694" y="657874"/>
            <a:ext cx="5983589" cy="523220"/>
          </a:xfrm>
          <a:prstGeom prst="rect">
            <a:avLst/>
          </a:prstGeom>
          <a:noFill/>
        </p:spPr>
        <p:txBody>
          <a:bodyPr wrap="square" rtlCol="0">
            <a:spAutoFit/>
          </a:bodyPr>
          <a:lstStyle/>
          <a:p>
            <a:r>
              <a:rPr lang="zh-CN" altLang="zh-CN" sz="2800" b="1" dirty="0"/>
              <a:t>课后作业：为页面内容设置组合动画</a:t>
            </a:r>
          </a:p>
        </p:txBody>
      </p:sp>
      <p:pic>
        <p:nvPicPr>
          <p:cNvPr id="2" name="图片 1">
            <a:extLst>
              <a:ext uri="{FF2B5EF4-FFF2-40B4-BE49-F238E27FC236}">
                <a16:creationId xmlns:a16="http://schemas.microsoft.com/office/drawing/2014/main" id="{C3A6F610-817A-4D36-963A-CC5AFEC3456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6140" y="2958109"/>
            <a:ext cx="5404141" cy="3048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图片 1">
            <a:extLst>
              <a:ext uri="{FF2B5EF4-FFF2-40B4-BE49-F238E27FC236}">
                <a16:creationId xmlns:a16="http://schemas.microsoft.com/office/drawing/2014/main" id="{A339DA94-3075-4692-B496-48067D9980C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1676" y="3330077"/>
            <a:ext cx="2072013" cy="2436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27722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285521" y="1472657"/>
            <a:ext cx="1620957" cy="523220"/>
          </a:xfrm>
          <a:prstGeom prst="rect">
            <a:avLst/>
          </a:prstGeom>
          <a:noFill/>
        </p:spPr>
        <p:txBody>
          <a:bodyPr wrap="none" rtlCol="0">
            <a:spAutoFit/>
          </a:bodyPr>
          <a:lstStyle/>
          <a:p>
            <a:r>
              <a:rPr lang="zh-CN" altLang="zh-CN" sz="2800" b="1" dirty="0"/>
              <a:t>内容概要</a:t>
            </a:r>
            <a:endParaRPr lang="zh-CN" altLang="zh-CN" sz="2800" dirty="0"/>
          </a:p>
        </p:txBody>
      </p:sp>
      <p:sp>
        <p:nvSpPr>
          <p:cNvPr id="11" name="文本框 10">
            <a:extLst>
              <a:ext uri="{FF2B5EF4-FFF2-40B4-BE49-F238E27FC236}">
                <a16:creationId xmlns:a16="http://schemas.microsoft.com/office/drawing/2014/main" id="{99E071AF-C086-4E56-96BE-D255ABC37703}"/>
              </a:ext>
            </a:extLst>
          </p:cNvPr>
          <p:cNvSpPr txBox="1"/>
          <p:nvPr/>
        </p:nvSpPr>
        <p:spPr>
          <a:xfrm>
            <a:off x="2407746" y="2297659"/>
            <a:ext cx="7594384" cy="1296637"/>
          </a:xfrm>
          <a:prstGeom prst="rect">
            <a:avLst/>
          </a:prstGeom>
          <a:noFill/>
        </p:spPr>
        <p:txBody>
          <a:bodyPr wrap="square" rtlCol="0">
            <a:spAutoFit/>
          </a:bodyPr>
          <a:lstStyle/>
          <a:p>
            <a:pPr indent="457200">
              <a:lnSpc>
                <a:spcPct val="150000"/>
              </a:lnSpc>
            </a:pPr>
            <a:r>
              <a:rPr lang="zh-CN" altLang="zh-CN" dirty="0"/>
              <a:t>动画是幻灯片的精髓，在幻灯片中加入动画效果，可以使整个页面变得更加生动，活泼。本章将对幻灯片中的动画设计、页面切换以及超链接进行全面介绍。</a:t>
            </a:r>
          </a:p>
        </p:txBody>
      </p:sp>
    </p:spTree>
    <p:extLst>
      <p:ext uri="{BB962C8B-B14F-4D97-AF65-F5344CB8AC3E}">
        <p14:creationId xmlns:p14="http://schemas.microsoft.com/office/powerpoint/2010/main" val="32347842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1462C79-EED8-4446-9394-C84809A93914}"/>
              </a:ext>
            </a:extLst>
          </p:cNvPr>
          <p:cNvSpPr txBox="1"/>
          <p:nvPr/>
        </p:nvSpPr>
        <p:spPr>
          <a:xfrm>
            <a:off x="7567322" y="1776796"/>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7716622" y="1906128"/>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E3E11741-E0AE-4C99-8BB0-FA2B455F1FD4}"/>
              </a:ext>
            </a:extLst>
          </p:cNvPr>
          <p:cNvSpPr txBox="1"/>
          <p:nvPr/>
        </p:nvSpPr>
        <p:spPr>
          <a:xfrm>
            <a:off x="7596494" y="2846493"/>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7756195" y="2977832"/>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0" name="文本框 9">
            <a:hlinkClick r:id="rId2" action="ppaction://hlinksldjump"/>
            <a:extLst>
              <a:ext uri="{FF2B5EF4-FFF2-40B4-BE49-F238E27FC236}">
                <a16:creationId xmlns:a16="http://schemas.microsoft.com/office/drawing/2014/main" id="{05B6A5CE-6A84-4F53-8C7A-8BA37259B15A}"/>
              </a:ext>
            </a:extLst>
          </p:cNvPr>
          <p:cNvSpPr txBox="1"/>
          <p:nvPr/>
        </p:nvSpPr>
        <p:spPr>
          <a:xfrm>
            <a:off x="8616898" y="1734209"/>
            <a:ext cx="1467068" cy="400110"/>
          </a:xfrm>
          <a:prstGeom prst="rect">
            <a:avLst/>
          </a:prstGeom>
          <a:noFill/>
        </p:spPr>
        <p:txBody>
          <a:bodyPr wrap="none" rtlCol="0">
            <a:spAutoFit/>
          </a:bodyPr>
          <a:lstStyle/>
          <a:p>
            <a:r>
              <a:rPr lang="zh-CN" altLang="zh-CN" sz="2000" b="1" dirty="0"/>
              <a:t>动画的设计</a:t>
            </a:r>
            <a:endParaRPr lang="zh-CN" altLang="en-US" sz="4400" b="1" dirty="0">
              <a:solidFill>
                <a:srgbClr val="AD6126"/>
              </a:solidFill>
              <a:latin typeface="站酷小薇LOGO体" panose="02010600010101010101" pitchFamily="2" charset="-122"/>
              <a:ea typeface="站酷小薇LOGO体" panose="02010600010101010101" pitchFamily="2" charset="-122"/>
            </a:endParaRPr>
          </a:p>
        </p:txBody>
      </p:sp>
      <p:sp>
        <p:nvSpPr>
          <p:cNvPr id="11" name="文本框 10">
            <a:hlinkClick r:id="rId3" action="ppaction://hlinksldjump"/>
            <a:extLst>
              <a:ext uri="{FF2B5EF4-FFF2-40B4-BE49-F238E27FC236}">
                <a16:creationId xmlns:a16="http://schemas.microsoft.com/office/drawing/2014/main" id="{9ABC2E97-B359-4AB2-848B-D2653B68151A}"/>
              </a:ext>
            </a:extLst>
          </p:cNvPr>
          <p:cNvSpPr txBox="1"/>
          <p:nvPr/>
        </p:nvSpPr>
        <p:spPr>
          <a:xfrm>
            <a:off x="8632421" y="2818960"/>
            <a:ext cx="2236510" cy="400110"/>
          </a:xfrm>
          <a:prstGeom prst="rect">
            <a:avLst/>
          </a:prstGeom>
          <a:noFill/>
        </p:spPr>
        <p:txBody>
          <a:bodyPr wrap="none" rtlCol="0">
            <a:spAutoFit/>
          </a:bodyPr>
          <a:lstStyle/>
          <a:p>
            <a:r>
              <a:rPr lang="zh-CN" altLang="zh-CN" sz="2000" b="1" dirty="0"/>
              <a:t>添加页面切换效果</a:t>
            </a:r>
            <a:endParaRPr lang="zh-CN" altLang="zh-CN" sz="4800" b="1" dirty="0"/>
          </a:p>
        </p:txBody>
      </p:sp>
      <p:sp>
        <p:nvSpPr>
          <p:cNvPr id="8" name="文本框 7">
            <a:extLst>
              <a:ext uri="{FF2B5EF4-FFF2-40B4-BE49-F238E27FC236}">
                <a16:creationId xmlns:a16="http://schemas.microsoft.com/office/drawing/2014/main" id="{BEB885F9-D1BB-4C3F-8CC5-5111D6BDC9BA}"/>
              </a:ext>
            </a:extLst>
          </p:cNvPr>
          <p:cNvSpPr txBox="1"/>
          <p:nvPr/>
        </p:nvSpPr>
        <p:spPr>
          <a:xfrm>
            <a:off x="7616839" y="4022741"/>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9" name="直接连接符 8">
            <a:extLst>
              <a:ext uri="{FF2B5EF4-FFF2-40B4-BE49-F238E27FC236}">
                <a16:creationId xmlns:a16="http://schemas.microsoft.com/office/drawing/2014/main" id="{160054F2-6236-4F0C-9275-4F9F12CCDC41}"/>
              </a:ext>
            </a:extLst>
          </p:cNvPr>
          <p:cNvCxnSpPr/>
          <p:nvPr/>
        </p:nvCxnSpPr>
        <p:spPr>
          <a:xfrm flipH="1">
            <a:off x="7726604" y="4169320"/>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2" name="文本框 11">
            <a:hlinkClick r:id="rId4" action="ppaction://hlinksldjump"/>
            <a:extLst>
              <a:ext uri="{FF2B5EF4-FFF2-40B4-BE49-F238E27FC236}">
                <a16:creationId xmlns:a16="http://schemas.microsoft.com/office/drawing/2014/main" id="{F72985BC-DA4A-4DBC-9433-9A26B0C0C8A7}"/>
              </a:ext>
            </a:extLst>
          </p:cNvPr>
          <p:cNvSpPr txBox="1"/>
          <p:nvPr/>
        </p:nvSpPr>
        <p:spPr>
          <a:xfrm>
            <a:off x="8642403" y="3969265"/>
            <a:ext cx="2236510" cy="400110"/>
          </a:xfrm>
          <a:prstGeom prst="rect">
            <a:avLst/>
          </a:prstGeom>
          <a:noFill/>
        </p:spPr>
        <p:txBody>
          <a:bodyPr wrap="square" rtlCol="0">
            <a:spAutoFit/>
          </a:bodyPr>
          <a:lstStyle/>
          <a:p>
            <a:r>
              <a:rPr lang="zh-CN" altLang="zh-CN" sz="2000" b="1" dirty="0"/>
              <a:t>设置幻灯片超链接</a:t>
            </a:r>
            <a:endParaRPr lang="zh-CN" altLang="en-US" sz="6000" b="1" dirty="0">
              <a:solidFill>
                <a:srgbClr val="AD6126"/>
              </a:solidFill>
              <a:latin typeface="站酷小薇LOGO体" panose="02010600010101010101" pitchFamily="2" charset="-122"/>
              <a:ea typeface="站酷小薇LOGO体" panose="02010600010101010101" pitchFamily="2" charset="-122"/>
            </a:endParaRPr>
          </a:p>
        </p:txBody>
      </p:sp>
    </p:spTree>
    <p:extLst>
      <p:ext uri="{BB962C8B-B14F-4D97-AF65-F5344CB8AC3E}">
        <p14:creationId xmlns:p14="http://schemas.microsoft.com/office/powerpoint/2010/main" val="3666219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45290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934472" y="3972975"/>
            <a:ext cx="3262432" cy="830997"/>
          </a:xfrm>
          <a:prstGeom prst="rect">
            <a:avLst/>
          </a:prstGeom>
        </p:spPr>
        <p:txBody>
          <a:bodyPr wrap="none">
            <a:spAutoFit/>
          </a:bodyPr>
          <a:lstStyle/>
          <a:p>
            <a:r>
              <a:rPr lang="zh-CN" altLang="zh-CN" sz="4800" b="1" dirty="0"/>
              <a:t>动画的设计</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176553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806517" y="562311"/>
            <a:ext cx="8895142" cy="2543132"/>
          </a:xfrm>
          <a:prstGeom prst="rect">
            <a:avLst/>
          </a:prstGeom>
          <a:noFill/>
        </p:spPr>
        <p:txBody>
          <a:bodyPr wrap="square" rtlCol="0">
            <a:spAutoFit/>
          </a:bodyPr>
          <a:lstStyle/>
          <a:p>
            <a:pPr indent="457200">
              <a:lnSpc>
                <a:spcPct val="150000"/>
              </a:lnSpc>
            </a:pPr>
            <a:r>
              <a:rPr lang="zh-CN" altLang="zh-CN" dirty="0"/>
              <a:t>在</a:t>
            </a:r>
            <a:r>
              <a:rPr lang="en-US" altLang="zh-CN" dirty="0"/>
              <a:t>WPS</a:t>
            </a:r>
            <a:r>
              <a:rPr lang="zh-CN" altLang="zh-CN" dirty="0"/>
              <a:t>演示中动画可分为进入、强调、动作路径以及退出这</a:t>
            </a:r>
            <a:r>
              <a:rPr lang="en-US" altLang="zh-CN" dirty="0"/>
              <a:t>4</a:t>
            </a:r>
            <a:r>
              <a:rPr lang="zh-CN" altLang="zh-CN" dirty="0"/>
              <a:t>种基本的动画类型。学会这些基本动画的操作，可为以后制作复杂动画奠定基础。</a:t>
            </a:r>
          </a:p>
          <a:p>
            <a:pPr indent="457200">
              <a:lnSpc>
                <a:spcPct val="150000"/>
              </a:lnSpc>
            </a:pPr>
            <a:r>
              <a:rPr lang="en-US" altLang="zh-CN" b="1" dirty="0"/>
              <a:t>10.1.1  </a:t>
            </a:r>
            <a:r>
              <a:rPr lang="zh-CN" altLang="zh-CN" b="1" dirty="0"/>
              <a:t>进入</a:t>
            </a:r>
            <a:r>
              <a:rPr lang="en-US" altLang="zh-CN" b="1" dirty="0"/>
              <a:t>/</a:t>
            </a:r>
            <a:r>
              <a:rPr lang="zh-CN" altLang="zh-CN" b="1" dirty="0"/>
              <a:t>退出动画</a:t>
            </a:r>
          </a:p>
          <a:p>
            <a:pPr indent="457200">
              <a:lnSpc>
                <a:spcPct val="150000"/>
              </a:lnSpc>
            </a:pPr>
            <a:r>
              <a:rPr lang="zh-CN" altLang="zh-CN" dirty="0"/>
              <a:t>进入动画是对象在幻灯片页面中从无到有、逐渐出现的动画过程。在幻灯片中选择所需设置的元素，在“动画”选项卡的动画列表中可以看到</a:t>
            </a:r>
            <a:r>
              <a:rPr lang="en-US" altLang="zh-CN" dirty="0"/>
              <a:t>4</a:t>
            </a:r>
            <a:r>
              <a:rPr lang="zh-CN" altLang="zh-CN" dirty="0"/>
              <a:t>组基本动画选项。在“进入”选项组中选择一款合适的动画效果，即可为当前元素添加进入效果。</a:t>
            </a:r>
          </a:p>
        </p:txBody>
      </p:sp>
      <p:pic>
        <p:nvPicPr>
          <p:cNvPr id="1026" name="图片 1">
            <a:extLst>
              <a:ext uri="{FF2B5EF4-FFF2-40B4-BE49-F238E27FC236}">
                <a16:creationId xmlns:a16="http://schemas.microsoft.com/office/drawing/2014/main" id="{4ED3F15C-C275-4102-9DC5-413933EBDE5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66610" y="3133580"/>
            <a:ext cx="3367553" cy="2543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1">
            <a:extLst>
              <a:ext uri="{FF2B5EF4-FFF2-40B4-BE49-F238E27FC236}">
                <a16:creationId xmlns:a16="http://schemas.microsoft.com/office/drawing/2014/main" id="{716E448A-70AE-4894-A352-C4C4E3C917E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52051" y="3133579"/>
            <a:ext cx="3949667" cy="2543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5">
            <a:extLst>
              <a:ext uri="{FF2B5EF4-FFF2-40B4-BE49-F238E27FC236}">
                <a16:creationId xmlns:a16="http://schemas.microsoft.com/office/drawing/2014/main" id="{EBCBA071-BFEE-4733-A838-51C35640A899}"/>
              </a:ext>
            </a:extLst>
          </p:cNvPr>
          <p:cNvSpPr>
            <a:spLocks noChangeArrowheads="1"/>
          </p:cNvSpPr>
          <p:nvPr/>
        </p:nvSpPr>
        <p:spPr bwMode="auto">
          <a:xfrm>
            <a:off x="2465775" y="3401428"/>
            <a:ext cx="3354318" cy="41484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Rectangle 6">
            <a:extLst>
              <a:ext uri="{FF2B5EF4-FFF2-40B4-BE49-F238E27FC236}">
                <a16:creationId xmlns:a16="http://schemas.microsoft.com/office/drawing/2014/main" id="{A4187605-163A-425E-9048-D4A877AB8B9C}"/>
              </a:ext>
            </a:extLst>
          </p:cNvPr>
          <p:cNvSpPr>
            <a:spLocks noChangeArrowheads="1"/>
          </p:cNvSpPr>
          <p:nvPr/>
        </p:nvSpPr>
        <p:spPr bwMode="auto">
          <a:xfrm>
            <a:off x="2465774" y="3913187"/>
            <a:ext cx="3340251" cy="414849"/>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Rectangle 7">
            <a:extLst>
              <a:ext uri="{FF2B5EF4-FFF2-40B4-BE49-F238E27FC236}">
                <a16:creationId xmlns:a16="http://schemas.microsoft.com/office/drawing/2014/main" id="{0D52C4A2-EF7B-43FA-AEDD-A94541BFBCAF}"/>
              </a:ext>
            </a:extLst>
          </p:cNvPr>
          <p:cNvSpPr>
            <a:spLocks noChangeArrowheads="1"/>
          </p:cNvSpPr>
          <p:nvPr/>
        </p:nvSpPr>
        <p:spPr bwMode="auto">
          <a:xfrm>
            <a:off x="2479843" y="4424947"/>
            <a:ext cx="3354319" cy="512814"/>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8">
            <a:extLst>
              <a:ext uri="{FF2B5EF4-FFF2-40B4-BE49-F238E27FC236}">
                <a16:creationId xmlns:a16="http://schemas.microsoft.com/office/drawing/2014/main" id="{B5B0B87F-FD4C-4ED9-BF7A-3C5D466F00A2}"/>
              </a:ext>
            </a:extLst>
          </p:cNvPr>
          <p:cNvSpPr>
            <a:spLocks noChangeArrowheads="1"/>
          </p:cNvSpPr>
          <p:nvPr/>
        </p:nvSpPr>
        <p:spPr bwMode="auto">
          <a:xfrm>
            <a:off x="2479843" y="5015279"/>
            <a:ext cx="3354320" cy="41485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15" name="图片 14">
            <a:extLst>
              <a:ext uri="{FF2B5EF4-FFF2-40B4-BE49-F238E27FC236}">
                <a16:creationId xmlns:a16="http://schemas.microsoft.com/office/drawing/2014/main" id="{3935EF49-25EA-4D87-8806-768198C3941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70599" y="5573897"/>
            <a:ext cx="1123288" cy="446435"/>
          </a:xfrm>
          <a:prstGeom prst="rect">
            <a:avLst/>
          </a:prstGeom>
        </p:spPr>
      </p:pic>
      <p:sp>
        <p:nvSpPr>
          <p:cNvPr id="16" name="Arc 9">
            <a:extLst>
              <a:ext uri="{FF2B5EF4-FFF2-40B4-BE49-F238E27FC236}">
                <a16:creationId xmlns:a16="http://schemas.microsoft.com/office/drawing/2014/main" id="{32A665C3-3BE2-4C94-B845-F2407596BE62}"/>
              </a:ext>
            </a:extLst>
          </p:cNvPr>
          <p:cNvSpPr>
            <a:spLocks/>
          </p:cNvSpPr>
          <p:nvPr/>
        </p:nvSpPr>
        <p:spPr bwMode="auto">
          <a:xfrm flipH="1" flipV="1">
            <a:off x="4342555" y="5430128"/>
            <a:ext cx="728044" cy="32410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9525">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18" name="图片 17">
            <a:extLst>
              <a:ext uri="{FF2B5EF4-FFF2-40B4-BE49-F238E27FC236}">
                <a16:creationId xmlns:a16="http://schemas.microsoft.com/office/drawing/2014/main" id="{C005151B-D123-43D7-B3A7-DDC844D7919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47448" y="3214469"/>
            <a:ext cx="2155883" cy="498749"/>
          </a:xfrm>
          <a:prstGeom prst="rect">
            <a:avLst/>
          </a:prstGeom>
        </p:spPr>
      </p:pic>
      <p:sp>
        <p:nvSpPr>
          <p:cNvPr id="19" name="Arc 10">
            <a:extLst>
              <a:ext uri="{FF2B5EF4-FFF2-40B4-BE49-F238E27FC236}">
                <a16:creationId xmlns:a16="http://schemas.microsoft.com/office/drawing/2014/main" id="{9CADD81B-6395-47E6-97EB-85B7430B80B0}"/>
              </a:ext>
            </a:extLst>
          </p:cNvPr>
          <p:cNvSpPr>
            <a:spLocks/>
          </p:cNvSpPr>
          <p:nvPr/>
        </p:nvSpPr>
        <p:spPr bwMode="auto">
          <a:xfrm flipH="1">
            <a:off x="8286933" y="3429000"/>
            <a:ext cx="360515" cy="28421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9525">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57913" y="1064798"/>
            <a:ext cx="8575440" cy="1317837"/>
          </a:xfrm>
          <a:prstGeom prst="rect">
            <a:avLst/>
          </a:prstGeom>
          <a:noFill/>
        </p:spPr>
        <p:txBody>
          <a:bodyPr wrap="square" rtlCol="0">
            <a:spAutoFit/>
          </a:bodyPr>
          <a:lstStyle/>
          <a:p>
            <a:pPr indent="457200">
              <a:lnSpc>
                <a:spcPct val="150000"/>
              </a:lnSpc>
            </a:pPr>
            <a:r>
              <a:rPr lang="zh-CN" altLang="zh-CN" b="1" dirty="0"/>
              <a:t>实例：为墨点元素添加缩放进入动画</a:t>
            </a:r>
          </a:p>
          <a:p>
            <a:pPr indent="457200">
              <a:lnSpc>
                <a:spcPct val="150000"/>
              </a:lnSpc>
            </a:pPr>
            <a:r>
              <a:rPr lang="zh-CN" altLang="zh-CN" dirty="0"/>
              <a:t>为幻灯片中的几个墨点添加缩放动画，并调整墨点间的“开始”方式，让墨点显示有错落感，而非逐个显示。</a:t>
            </a:r>
          </a:p>
        </p:txBody>
      </p:sp>
      <p:pic>
        <p:nvPicPr>
          <p:cNvPr id="2050" name="图片 1">
            <a:extLst>
              <a:ext uri="{FF2B5EF4-FFF2-40B4-BE49-F238E27FC236}">
                <a16:creationId xmlns:a16="http://schemas.microsoft.com/office/drawing/2014/main" id="{50CB6685-CE99-41A6-AB00-AE97DF96B81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72296" y="2835388"/>
            <a:ext cx="3548919" cy="2298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图片 1">
            <a:extLst>
              <a:ext uri="{FF2B5EF4-FFF2-40B4-BE49-F238E27FC236}">
                <a16:creationId xmlns:a16="http://schemas.microsoft.com/office/drawing/2014/main" id="{A2123E42-B120-4CE3-932D-4B954E8849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30313" y="3198129"/>
            <a:ext cx="2719483" cy="1936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图片 1">
            <a:extLst>
              <a:ext uri="{FF2B5EF4-FFF2-40B4-BE49-F238E27FC236}">
                <a16:creationId xmlns:a16="http://schemas.microsoft.com/office/drawing/2014/main" id="{E315CA27-AB80-4017-A75D-4AFB35BBA40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99702" y="2415483"/>
            <a:ext cx="2833651" cy="2027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63033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248222" y="741135"/>
            <a:ext cx="8353705" cy="2543132"/>
          </a:xfrm>
          <a:prstGeom prst="rect">
            <a:avLst/>
          </a:prstGeom>
          <a:noFill/>
        </p:spPr>
        <p:txBody>
          <a:bodyPr wrap="square" rtlCol="0">
            <a:spAutoFit/>
          </a:bodyPr>
          <a:lstStyle/>
          <a:p>
            <a:pPr indent="457200">
              <a:lnSpc>
                <a:spcPct val="150000"/>
              </a:lnSpc>
            </a:pPr>
            <a:r>
              <a:rPr lang="en-US" altLang="zh-CN" b="1" dirty="0"/>
              <a:t>10.1.2  </a:t>
            </a:r>
            <a:r>
              <a:rPr lang="zh-CN" altLang="zh-CN" b="1" dirty="0"/>
              <a:t>强调动画</a:t>
            </a:r>
          </a:p>
          <a:p>
            <a:pPr indent="457200">
              <a:lnSpc>
                <a:spcPct val="150000"/>
              </a:lnSpc>
            </a:pPr>
            <a:r>
              <a:rPr lang="zh-CN" altLang="zh-CN" dirty="0"/>
              <a:t>对于要重点强调的内容来说，为其添加强调动画是不错的选择。该动画可以重点突出所选对象，在放映的过程中更容易吸引观众的注意力。</a:t>
            </a:r>
          </a:p>
          <a:p>
            <a:pPr indent="457200">
              <a:lnSpc>
                <a:spcPct val="150000"/>
              </a:lnSpc>
            </a:pPr>
            <a:r>
              <a:rPr lang="zh-CN" altLang="zh-CN" dirty="0"/>
              <a:t>在幻灯片中选择所需的元素，在动画列表的“强调”组中选择合适的动画效果即可，例如，设置“更改字体颜色”强调效果。在“自定义动画”窗格中用户可以对其字体颜色进行设置。</a:t>
            </a:r>
          </a:p>
        </p:txBody>
      </p:sp>
      <p:pic>
        <p:nvPicPr>
          <p:cNvPr id="3074" name="图片 1">
            <a:extLst>
              <a:ext uri="{FF2B5EF4-FFF2-40B4-BE49-F238E27FC236}">
                <a16:creationId xmlns:a16="http://schemas.microsoft.com/office/drawing/2014/main" id="{14D6D3EA-2116-4566-AE23-885C5157B7B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49487" y="3429000"/>
            <a:ext cx="4084093" cy="2237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图片 1">
            <a:extLst>
              <a:ext uri="{FF2B5EF4-FFF2-40B4-BE49-F238E27FC236}">
                <a16:creationId xmlns:a16="http://schemas.microsoft.com/office/drawing/2014/main" id="{1D709BC1-610C-422F-AC9C-D3305CB0D94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71417" y="3284267"/>
            <a:ext cx="2161662" cy="262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207376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120026" y="1073671"/>
            <a:ext cx="8555766" cy="1296637"/>
          </a:xfrm>
          <a:prstGeom prst="rect">
            <a:avLst/>
          </a:prstGeom>
          <a:noFill/>
        </p:spPr>
        <p:txBody>
          <a:bodyPr wrap="square" rtlCol="0">
            <a:spAutoFit/>
          </a:bodyPr>
          <a:lstStyle/>
          <a:p>
            <a:pPr indent="457200">
              <a:lnSpc>
                <a:spcPct val="150000"/>
              </a:lnSpc>
            </a:pPr>
            <a:r>
              <a:rPr lang="en-US" altLang="zh-CN" b="1" dirty="0"/>
              <a:t>10.1.3  </a:t>
            </a:r>
            <a:r>
              <a:rPr lang="zh-CN" altLang="zh-CN" b="1" dirty="0"/>
              <a:t>动作路径</a:t>
            </a:r>
          </a:p>
          <a:p>
            <a:pPr indent="457200">
              <a:lnSpc>
                <a:spcPct val="150000"/>
              </a:lnSpc>
            </a:pPr>
            <a:r>
              <a:rPr lang="zh-CN" altLang="zh-CN" dirty="0"/>
              <a:t>动作路径动画是指让对象按照设定好的路径进行运动的动画效果。在“动画”列表中用户可以选择预设的路径，也可以选择自定义路径。</a:t>
            </a:r>
          </a:p>
        </p:txBody>
      </p:sp>
      <p:pic>
        <p:nvPicPr>
          <p:cNvPr id="4098" name="图片 1">
            <a:extLst>
              <a:ext uri="{FF2B5EF4-FFF2-40B4-BE49-F238E27FC236}">
                <a16:creationId xmlns:a16="http://schemas.microsoft.com/office/drawing/2014/main" id="{C2C69741-AEA6-4F37-9772-3D621B507F1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16809" y="2722893"/>
            <a:ext cx="5158382" cy="1748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11338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57913" y="503555"/>
            <a:ext cx="8555766" cy="2958630"/>
          </a:xfrm>
          <a:prstGeom prst="rect">
            <a:avLst/>
          </a:prstGeom>
          <a:noFill/>
        </p:spPr>
        <p:txBody>
          <a:bodyPr wrap="square" rtlCol="0">
            <a:spAutoFit/>
          </a:bodyPr>
          <a:lstStyle/>
          <a:p>
            <a:pPr indent="457200">
              <a:lnSpc>
                <a:spcPct val="150000"/>
              </a:lnSpc>
            </a:pPr>
            <a:r>
              <a:rPr lang="en-US" altLang="zh-CN" b="1" dirty="0"/>
              <a:t>10.1.4  </a:t>
            </a:r>
            <a:r>
              <a:rPr lang="zh-CN" altLang="zh-CN" b="1" dirty="0"/>
              <a:t>组合动画</a:t>
            </a:r>
          </a:p>
          <a:p>
            <a:pPr indent="457200">
              <a:lnSpc>
                <a:spcPct val="150000"/>
              </a:lnSpc>
            </a:pPr>
            <a:r>
              <a:rPr lang="zh-CN" altLang="zh-CN" dirty="0"/>
              <a:t>以上介绍的动画是为对象添加单个动画效果。为了丰富动画效果，使其更加流畅，用户可以在单个动画基础上再叠加一个或多个动画，从而形成组合动画。例如，以上介绍了如何为墨点添加缩放进入动画，下面将在该动画的基础上再叠加一个退出动画。使墨点先出现，再消失的一个动画过程。</a:t>
            </a:r>
          </a:p>
          <a:p>
            <a:pPr indent="457200">
              <a:lnSpc>
                <a:spcPct val="150000"/>
              </a:lnSpc>
            </a:pPr>
            <a:r>
              <a:rPr lang="zh-CN" altLang="zh-CN" dirty="0"/>
              <a:t>先在幻灯片中选择墨点动画，打开“自定义动画”窗格，单击“添加效果”按钮，在打开的动画列表中选择“退出”组的“缩放”效果。</a:t>
            </a:r>
          </a:p>
        </p:txBody>
      </p:sp>
      <p:pic>
        <p:nvPicPr>
          <p:cNvPr id="5122" name="图片 1">
            <a:extLst>
              <a:ext uri="{FF2B5EF4-FFF2-40B4-BE49-F238E27FC236}">
                <a16:creationId xmlns:a16="http://schemas.microsoft.com/office/drawing/2014/main" id="{38134DF2-FB16-4EFB-830D-DAB87236922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20954" y="3429000"/>
            <a:ext cx="4550091" cy="2404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87775984"/>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1030</TotalTime>
  <Words>1044</Words>
  <Application>Microsoft Office PowerPoint</Application>
  <PresentationFormat>宽屏</PresentationFormat>
  <Paragraphs>50</Paragraphs>
  <Slides>20</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20</vt:i4>
      </vt:variant>
    </vt:vector>
  </HeadingPairs>
  <TitlesOfParts>
    <vt:vector size="27" baseType="lpstr">
      <vt:lpstr>等线</vt:lpstr>
      <vt:lpstr>等线 Light</vt:lpstr>
      <vt:lpstr>幼圆</vt:lpstr>
      <vt:lpstr>站酷小薇LOGO体</vt:lpstr>
      <vt:lpstr>Arial</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587</cp:revision>
  <dcterms:created xsi:type="dcterms:W3CDTF">2020-06-26T11:31:00Z</dcterms:created>
  <dcterms:modified xsi:type="dcterms:W3CDTF">2021-12-11T01:48:26Z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