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354" r:id="rId8"/>
    <p:sldId id="355" r:id="rId9"/>
    <p:sldId id="365" r:id="rId10"/>
    <p:sldId id="291" r:id="rId11"/>
    <p:sldId id="302" r:id="rId12"/>
    <p:sldId id="303" r:id="rId13"/>
    <p:sldId id="320" r:id="rId14"/>
    <p:sldId id="319" r:id="rId15"/>
    <p:sldId id="372" r:id="rId16"/>
    <p:sldId id="353" r:id="rId17"/>
    <p:sldId id="359" r:id="rId18"/>
    <p:sldId id="369" r:id="rId19"/>
    <p:sldId id="373" r:id="rId20"/>
    <p:sldId id="340" r:id="rId21"/>
    <p:sldId id="332" r:id="rId22"/>
    <p:sldId id="28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9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603399" y="4158126"/>
            <a:ext cx="8985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</a:rPr>
              <a:t>5</a:t>
            </a:r>
            <a:r>
              <a:rPr lang="zh-CN" altLang="zh-CN" sz="6000" b="1" dirty="0">
                <a:solidFill>
                  <a:schemeClr val="bg1"/>
                </a:solidFill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</a:rPr>
              <a:t>公式与函数的使用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363404" y="3918327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认识函数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85175" y="961127"/>
            <a:ext cx="8649785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函数是预先编写的公式，按照特定的顺序、结构来执行数据的计算、分析等。可以对一个或多个值进行运算，并返回一个或多个值。函数可以简化和缩短工作表中的公式。下面将对函数的基本知识进行介绍。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5.2.1  </a:t>
            </a:r>
            <a:r>
              <a:rPr lang="zh-CN" altLang="zh-CN" b="1" dirty="0"/>
              <a:t>了解函数类型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函数种类有很多，比较常用有统计函数、查找与引用函数、逻辑函数、数学与三角函数、文本函数、日期和时间函数、财务函数等。这些函数在“公式”选项卡中就可以查找到。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802B7D4E-F268-4ECB-A342-E6A114CA4E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781" y="4032301"/>
            <a:ext cx="8016435" cy="1172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62720" y="1695572"/>
            <a:ext cx="7466560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5.2.2  </a:t>
            </a:r>
            <a:r>
              <a:rPr lang="zh-CN" altLang="zh-CN" b="1" dirty="0"/>
              <a:t>函数的输入技巧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函数的输入方法有</a:t>
            </a:r>
            <a:r>
              <a:rPr lang="en-US" altLang="zh-CN" dirty="0"/>
              <a:t>3</a:t>
            </a:r>
            <a:r>
              <a:rPr lang="zh-CN" altLang="zh-CN" dirty="0"/>
              <a:t>种，分别为手动输入、通过对话框输入、通过选项卡输入。</a:t>
            </a:r>
          </a:p>
          <a:p>
            <a:pPr marL="342900" indent="457200">
              <a:lnSpc>
                <a:spcPct val="150000"/>
              </a:lnSpc>
              <a:buAutoNum type="arabicPeriod"/>
            </a:pPr>
            <a:r>
              <a:rPr lang="zh-CN" altLang="zh-CN" b="1" dirty="0"/>
              <a:t>手动输入函数</a:t>
            </a:r>
            <a:endParaRPr lang="en-US" altLang="zh-CN" b="1" dirty="0"/>
          </a:p>
          <a:p>
            <a:pPr marL="342900" indent="457200">
              <a:lnSpc>
                <a:spcPct val="150000"/>
              </a:lnSpc>
              <a:buFontTx/>
              <a:buAutoNum type="arabicPeriod"/>
            </a:pPr>
            <a:r>
              <a:rPr lang="zh-CN" altLang="zh-CN" b="1" dirty="0"/>
              <a:t>通过“插入函数”对话框插入</a:t>
            </a:r>
            <a:endParaRPr lang="zh-CN" altLang="zh-CN" dirty="0"/>
          </a:p>
          <a:p>
            <a:pPr marL="342900" indent="457200">
              <a:lnSpc>
                <a:spcPct val="150000"/>
              </a:lnSpc>
              <a:buAutoNum type="arabicPeriod"/>
            </a:pPr>
            <a:r>
              <a:rPr lang="zh-CN" altLang="zh-CN" b="1" dirty="0"/>
              <a:t>通过选项卡插入函数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314723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6674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4965902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常用函数的应用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77938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548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70093" y="1509767"/>
            <a:ext cx="9002284" cy="337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以上简单的介绍了常用函数的种类，下面将分别对这些函数的结构及应用进行介绍。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5.3.1  </a:t>
            </a:r>
            <a:r>
              <a:rPr lang="zh-CN" altLang="zh-CN" b="1" dirty="0"/>
              <a:t>统计函数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统计函数是从各种角度去分析统计数据，并捕捉统计数据的所有特征。从简单的计数与求和，到多区域中多种条件下的计数与求和。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 AVERAGE</a:t>
            </a:r>
            <a:r>
              <a:rPr lang="zh-CN" altLang="zh-CN" b="1" dirty="0"/>
              <a:t>函数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AVERAGE</a:t>
            </a:r>
            <a:r>
              <a:rPr lang="zh-CN" altLang="zh-CN" dirty="0"/>
              <a:t>函数用于求参数的平均值。参数可以是数值、单元格引用、数组、名称等。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 COUNTIF</a:t>
            </a:r>
            <a:r>
              <a:rPr lang="zh-CN" altLang="zh-CN" b="1" dirty="0"/>
              <a:t>函数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COUNTIF</a:t>
            </a:r>
            <a:r>
              <a:rPr lang="zh-CN" altLang="zh-CN" dirty="0"/>
              <a:t>函数用于计算满足指定条件的数据个数。</a:t>
            </a:r>
          </a:p>
        </p:txBody>
      </p:sp>
    </p:spTree>
    <p:extLst>
      <p:ext uri="{BB962C8B-B14F-4D97-AF65-F5344CB8AC3E}">
        <p14:creationId xmlns:p14="http://schemas.microsoft.com/office/powerpoint/2010/main" val="30722880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41759" y="1706713"/>
            <a:ext cx="8161698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3.MAX/MIN</a:t>
            </a:r>
            <a:r>
              <a:rPr lang="zh-CN" altLang="zh-CN" b="1" dirty="0"/>
              <a:t>函数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MAX</a:t>
            </a:r>
            <a:r>
              <a:rPr lang="zh-CN" altLang="zh-CN" dirty="0"/>
              <a:t>和</a:t>
            </a:r>
            <a:r>
              <a:rPr lang="en-US" altLang="zh-CN" dirty="0"/>
              <a:t>MIN</a:t>
            </a:r>
            <a:r>
              <a:rPr lang="zh-CN" altLang="zh-CN" dirty="0"/>
              <a:t>函数是两个求极值函数。</a:t>
            </a:r>
            <a:r>
              <a:rPr lang="en-US" altLang="zh-CN" dirty="0"/>
              <a:t>MAX</a:t>
            </a:r>
            <a:r>
              <a:rPr lang="zh-CN" altLang="zh-CN" dirty="0"/>
              <a:t>函数可以返回一组数值中的最大值，</a:t>
            </a:r>
            <a:r>
              <a:rPr lang="en-US" altLang="zh-CN" dirty="0"/>
              <a:t>MIN</a:t>
            </a:r>
            <a:r>
              <a:rPr lang="zh-CN" altLang="zh-CN" dirty="0"/>
              <a:t>函数可以返回一组数值中的最小值。这两个函数的语法格式完全相同。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4.RANK</a:t>
            </a:r>
            <a:r>
              <a:rPr lang="zh-CN" altLang="zh-CN" b="1" dirty="0"/>
              <a:t>函数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RANK</a:t>
            </a:r>
            <a:r>
              <a:rPr lang="zh-CN" altLang="zh-CN" dirty="0"/>
              <a:t>函数是一个排名函数，它用于返回某数字在一列数字中相对于其他数值的大小排名。</a:t>
            </a:r>
          </a:p>
        </p:txBody>
      </p:sp>
    </p:spTree>
    <p:extLst>
      <p:ext uri="{BB962C8B-B14F-4D97-AF65-F5344CB8AC3E}">
        <p14:creationId xmlns:p14="http://schemas.microsoft.com/office/powerpoint/2010/main" val="39205969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45695" y="1073671"/>
            <a:ext cx="8100610" cy="420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5.3.2  </a:t>
            </a:r>
            <a:r>
              <a:rPr lang="zh-CN" altLang="zh-CN" b="1" dirty="0"/>
              <a:t>查找与引用函数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如果需要在计算过程中进行查找，或者引用某些符合要求的目标数据，则可以借助查找与引用函数。它也可以与多个函数组合使用，进行明确查找。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 VLOOKUP</a:t>
            </a:r>
            <a:r>
              <a:rPr lang="zh-CN" altLang="zh-CN" b="1" dirty="0"/>
              <a:t>函数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VLOOKUP</a:t>
            </a:r>
            <a:r>
              <a:rPr lang="zh-CN" altLang="zh-CN" dirty="0"/>
              <a:t>函数属于查找函数的一种，它可以按照指定的查找值从工作表中查找相应的数据。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 CHOOSE</a:t>
            </a:r>
            <a:r>
              <a:rPr lang="zh-CN" altLang="zh-CN" b="1" dirty="0"/>
              <a:t>函数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CHOOSE</a:t>
            </a:r>
            <a:r>
              <a:rPr lang="zh-CN" altLang="zh-CN" dirty="0"/>
              <a:t>函数用于根据给定的索引值，返回数值参数清单中的数值。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3. INDIRECT</a:t>
            </a:r>
            <a:r>
              <a:rPr lang="zh-CN" altLang="zh-CN" b="1" dirty="0"/>
              <a:t>函数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INDIRECT</a:t>
            </a:r>
            <a:r>
              <a:rPr lang="zh-CN" altLang="zh-CN" dirty="0"/>
              <a:t>函数用于返回由文本字符串指定的引用。</a:t>
            </a:r>
          </a:p>
        </p:txBody>
      </p:sp>
    </p:spTree>
    <p:extLst>
      <p:ext uri="{BB962C8B-B14F-4D97-AF65-F5344CB8AC3E}">
        <p14:creationId xmlns:p14="http://schemas.microsoft.com/office/powerpoint/2010/main" val="17108548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16208" y="811473"/>
            <a:ext cx="9556195" cy="5016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5.3.3  </a:t>
            </a:r>
            <a:r>
              <a:rPr lang="zh-CN" altLang="zh-CN" b="1" dirty="0"/>
              <a:t>逻辑函数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利用逻辑函数可以执行真假值判断。根据逻辑计算的真假值，返回值为逻辑值</a:t>
            </a:r>
            <a:r>
              <a:rPr lang="en-US" altLang="zh-CN" dirty="0"/>
              <a:t>TRUE</a:t>
            </a:r>
            <a:r>
              <a:rPr lang="zh-CN" altLang="zh-CN" dirty="0"/>
              <a:t>或</a:t>
            </a:r>
            <a:r>
              <a:rPr lang="en-US" altLang="zh-CN" dirty="0"/>
              <a:t>FALSE</a:t>
            </a:r>
            <a:r>
              <a:rPr lang="zh-CN" altLang="zh-CN" dirty="0"/>
              <a:t>。其中</a:t>
            </a:r>
            <a:r>
              <a:rPr lang="en-US" altLang="zh-CN" dirty="0"/>
              <a:t>TRUE</a:t>
            </a:r>
            <a:r>
              <a:rPr lang="zh-CN" altLang="zh-CN" dirty="0"/>
              <a:t>为真，表示“是”的意思，而</a:t>
            </a:r>
            <a:r>
              <a:rPr lang="en-US" altLang="zh-CN" dirty="0"/>
              <a:t>FALSE</a:t>
            </a:r>
            <a:r>
              <a:rPr lang="zh-CN" altLang="zh-CN" dirty="0"/>
              <a:t>为假，表示“不是”的意思。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1.IF</a:t>
            </a:r>
            <a:r>
              <a:rPr lang="zh-CN" altLang="zh-CN" b="1" dirty="0"/>
              <a:t>函数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IF</a:t>
            </a:r>
            <a:r>
              <a:rPr lang="zh-CN" altLang="zh-CN" dirty="0"/>
              <a:t>函数的作用是根据指定的条件来判断其</a:t>
            </a:r>
            <a:r>
              <a:rPr lang="en-US" altLang="zh-CN" dirty="0"/>
              <a:t>TRUE</a:t>
            </a:r>
            <a:r>
              <a:rPr lang="zh-CN" altLang="zh-CN" dirty="0"/>
              <a:t>或</a:t>
            </a:r>
            <a:r>
              <a:rPr lang="en-US" altLang="zh-CN" dirty="0"/>
              <a:t>FALSE</a:t>
            </a:r>
            <a:r>
              <a:rPr lang="zh-CN" altLang="zh-CN" dirty="0"/>
              <a:t>，根据逻辑计算的真假值，从而返回相应的内容。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2.OR</a:t>
            </a:r>
            <a:r>
              <a:rPr lang="zh-CN" altLang="zh-CN" b="1" dirty="0"/>
              <a:t>函数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OR</a:t>
            </a:r>
            <a:r>
              <a:rPr lang="zh-CN" altLang="zh-CN" dirty="0"/>
              <a:t>函数的作用是在其参数组中任何一个参数逻辑值为</a:t>
            </a:r>
            <a:r>
              <a:rPr lang="en-US" altLang="zh-CN" dirty="0"/>
              <a:t>TRUE</a:t>
            </a:r>
            <a:r>
              <a:rPr lang="zh-CN" altLang="zh-CN" dirty="0"/>
              <a:t>，即返回</a:t>
            </a:r>
            <a:r>
              <a:rPr lang="en-US" altLang="zh-CN" dirty="0"/>
              <a:t>TRUE</a:t>
            </a:r>
            <a:r>
              <a:rPr lang="zh-CN" altLang="zh-CN" dirty="0"/>
              <a:t>；所有参数的逻辑值为</a:t>
            </a:r>
            <a:r>
              <a:rPr lang="en-US" altLang="zh-CN" dirty="0"/>
              <a:t>FALSE</a:t>
            </a:r>
            <a:r>
              <a:rPr lang="zh-CN" altLang="zh-CN" dirty="0"/>
              <a:t>，才返回</a:t>
            </a:r>
            <a:r>
              <a:rPr lang="en-US" altLang="zh-CN" dirty="0"/>
              <a:t>FALSE</a:t>
            </a:r>
            <a:r>
              <a:rPr lang="zh-CN" altLang="zh-CN" dirty="0"/>
              <a:t>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3.AND</a:t>
            </a:r>
            <a:r>
              <a:rPr lang="zh-CN" altLang="zh-CN" b="1" dirty="0"/>
              <a:t>函数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AND</a:t>
            </a:r>
            <a:r>
              <a:rPr lang="zh-CN" altLang="zh-CN" dirty="0"/>
              <a:t>函数的作用是检查所有参数是否全部符合条件，如果全部符合条件，就返回</a:t>
            </a:r>
            <a:r>
              <a:rPr lang="en-US" altLang="zh-CN" dirty="0"/>
              <a:t>TRUE</a:t>
            </a:r>
            <a:r>
              <a:rPr lang="zh-CN" altLang="zh-CN" dirty="0"/>
              <a:t>，如果有一个不符合条件则返回</a:t>
            </a:r>
            <a:r>
              <a:rPr lang="en-US" altLang="zh-CN" dirty="0"/>
              <a:t>FALSE</a:t>
            </a:r>
            <a:r>
              <a:rPr lang="zh-CN" altLang="zh-CN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3156427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54499" y="1500788"/>
            <a:ext cx="8780677" cy="3394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5.3.4  </a:t>
            </a:r>
            <a:r>
              <a:rPr lang="zh-CN" altLang="zh-CN" b="1" dirty="0"/>
              <a:t>数学与三角函数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在工作表中对数据进行求和、乘积、取舍等运算时，通常会使用数学与三角函数。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1.SUM</a:t>
            </a:r>
            <a:r>
              <a:rPr lang="zh-CN" altLang="zh-CN" b="1" dirty="0"/>
              <a:t>函数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SUM</a:t>
            </a:r>
            <a:r>
              <a:rPr lang="zh-CN" altLang="zh-CN" dirty="0"/>
              <a:t>函数可以将单个值、单元格引用或是区域相加，或者将三者的组合相加。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2.PRODUCT</a:t>
            </a:r>
            <a:r>
              <a:rPr lang="zh-CN" altLang="zh-CN" b="1" dirty="0"/>
              <a:t>函数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PRODUCT</a:t>
            </a:r>
            <a:r>
              <a:rPr lang="zh-CN" altLang="zh-CN" dirty="0"/>
              <a:t>函数用于计算所有参数的乘积。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3.ROUND</a:t>
            </a:r>
            <a:r>
              <a:rPr lang="zh-CN" altLang="zh-CN" b="1" dirty="0"/>
              <a:t>函数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ROUND</a:t>
            </a:r>
            <a:r>
              <a:rPr lang="zh-CN" altLang="zh-CN" dirty="0"/>
              <a:t>函数将数字四舍五入到指定的位数。</a:t>
            </a:r>
          </a:p>
        </p:txBody>
      </p:sp>
    </p:spTree>
    <p:extLst>
      <p:ext uri="{BB962C8B-B14F-4D97-AF65-F5344CB8AC3E}">
        <p14:creationId xmlns:p14="http://schemas.microsoft.com/office/powerpoint/2010/main" val="38217173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05661" y="1534186"/>
            <a:ext cx="8780677" cy="378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5.3.5  </a:t>
            </a:r>
            <a:r>
              <a:rPr lang="zh-CN" altLang="zh-CN" b="1" dirty="0"/>
              <a:t>文本函数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使用文本函数，可以在公式中处理文字串。例如，提取字符、确定文字串的长度、转换文本格式、查找与替换文本、合并文本等。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1.MID</a:t>
            </a:r>
            <a:r>
              <a:rPr lang="zh-CN" altLang="zh-CN" b="1" dirty="0"/>
              <a:t>函数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MID</a:t>
            </a:r>
            <a:r>
              <a:rPr lang="zh-CN" altLang="zh-CN" dirty="0"/>
              <a:t>函数用于从任意位置提取指定数量的字符。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2.TEXT</a:t>
            </a:r>
            <a:r>
              <a:rPr lang="zh-CN" altLang="zh-CN" b="1" dirty="0"/>
              <a:t>函数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TEXT</a:t>
            </a:r>
            <a:r>
              <a:rPr lang="zh-CN" altLang="zh-CN" dirty="0"/>
              <a:t>函数用于将数值转换为指定格式的文本。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3. CONCAT</a:t>
            </a:r>
            <a:r>
              <a:rPr lang="zh-CN" altLang="zh-CN" b="1" dirty="0"/>
              <a:t>函数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CONCAT</a:t>
            </a:r>
            <a:r>
              <a:rPr lang="zh-CN" altLang="zh-CN" dirty="0"/>
              <a:t>函数用于将两个或多个文本字符串合并为一个字符串。</a:t>
            </a:r>
          </a:p>
        </p:txBody>
      </p:sp>
    </p:spTree>
    <p:extLst>
      <p:ext uri="{BB962C8B-B14F-4D97-AF65-F5344CB8AC3E}">
        <p14:creationId xmlns:p14="http://schemas.microsoft.com/office/powerpoint/2010/main" val="3380723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17" y="131791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1999784" y="2222668"/>
            <a:ext cx="8192424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利用公式与函数功能可以快速的对一些复杂的数据进行分析计算，灵活的运用公式和函数来处理工作，对提高工作效率会有很大的帮助。本章将对公式与函数的基础用法进行详细介绍，其中包括公式的组成、公式的输入、公式的复制、单元格的引用、函数的类型、函数的输入方法以及常用函数的应用等。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51743" y="1073671"/>
            <a:ext cx="7457327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实战演练：制作员工年度考核查询表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考核表制作完成后，为了方便员工查询考核结果，需建立一个查询系统，用户只需输入自己的编号就能一键查询到相应的考核成绩。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780FB4CD-7B73-4D69-AA1F-220DA51DF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095" y="2767600"/>
            <a:ext cx="2813016" cy="218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26BCEE80-33CD-4153-9A36-5F6DD7520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245" y="2767600"/>
            <a:ext cx="2742597" cy="218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1">
            <a:extLst>
              <a:ext uri="{FF2B5EF4-FFF2-40B4-BE49-F238E27FC236}">
                <a16:creationId xmlns:a16="http://schemas.microsoft.com/office/drawing/2014/main" id="{9F5A4646-0833-45E9-A271-9A63E43DB7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073" y="2767601"/>
            <a:ext cx="2779920" cy="218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92070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23710" y="1164046"/>
            <a:ext cx="7537799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学习本章内容后，读者可利用所学制表知识以及相关函数来制作一张员工工资表。该表的具体制作要求介绍如下：</a:t>
            </a:r>
            <a:endParaRPr lang="en-US" altLang="zh-CN" dirty="0"/>
          </a:p>
          <a:p>
            <a:pPr marL="342900"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zh-CN" altLang="zh-CN" dirty="0"/>
              <a:t>制作表格内容</a:t>
            </a:r>
          </a:p>
          <a:p>
            <a:pPr marL="342900"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zh-CN" altLang="zh-CN" dirty="0"/>
              <a:t>计算“工资合计”数据</a:t>
            </a:r>
          </a:p>
          <a:p>
            <a:pPr marL="342900"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zh-CN" altLang="zh-CN" dirty="0"/>
              <a:t>计算各部门工资总额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73C89EA-F343-4DA1-865F-B0DC78CF9DF7}"/>
              </a:ext>
            </a:extLst>
          </p:cNvPr>
          <p:cNvSpPr txBox="1"/>
          <p:nvPr/>
        </p:nvSpPr>
        <p:spPr>
          <a:xfrm>
            <a:off x="3779729" y="683030"/>
            <a:ext cx="4625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/>
              <a:t>课后作业：制作员工工资表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CC0EBCF5-5767-48B1-960F-4425B8CB8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729" y="3333884"/>
            <a:ext cx="462915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7722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468848" y="1917467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618148" y="2046799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498020" y="2959028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492860" y="4011486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657721" y="309036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602625" y="415806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490286" y="184674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熟悉公式</a:t>
            </a:r>
            <a:endParaRPr lang="zh-CN" altLang="en-US" sz="24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533947" y="29144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认识函数</a:t>
            </a:r>
            <a:endParaRPr lang="zh-CN" altLang="zh-CN" sz="2800" b="1" dirty="0"/>
          </a:p>
        </p:txBody>
      </p:sp>
      <p:sp>
        <p:nvSpPr>
          <p:cNvPr id="12" name="文本框 11">
            <a:hlinkClick r:id="rId4" action="ppaction://hlinksldjump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518424" y="3982140"/>
            <a:ext cx="2314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常用函数的应用</a:t>
            </a:r>
            <a:endParaRPr lang="zh-CN" altLang="en-US" sz="54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300231" y="3863679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熟悉公式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02275" y="1144011"/>
            <a:ext cx="9127429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公式是指进行数值计算的等式。它是由等号和计算式两部分组成，它能够自动完成设定的计算，并在单元格中返回计算结果。下面将对公式的基本用法进行介绍。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5.1.1  </a:t>
            </a:r>
            <a:r>
              <a:rPr lang="zh-CN" altLang="zh-CN" b="1" dirty="0"/>
              <a:t>公式的组成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一个完整的公式通常是由等号、函数、括号、单元格引用、常量、运算符等构成。其中常量可以是数字、文本、也可以是其他字符。如果常量不是数字就要加上引号。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BE856E1-D5A0-4FA4-ACDD-8B038A399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043" y="3429000"/>
            <a:ext cx="5141913" cy="1874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41959" y="1073671"/>
            <a:ext cx="8564807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5.1.2  </a:t>
            </a:r>
            <a:r>
              <a:rPr lang="zh-CN" altLang="zh-CN" b="1" dirty="0"/>
              <a:t>公式的输入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在单元格中输入公式的方法很简单，选中要输入的单元格，先输入“</a:t>
            </a:r>
            <a:r>
              <a:rPr lang="en-US" altLang="zh-CN" dirty="0"/>
              <a:t>=</a:t>
            </a:r>
            <a:r>
              <a:rPr lang="zh-CN" altLang="zh-CN" dirty="0"/>
              <a:t>”，然后选择首个要引用的单元格，手动输入运算符后，再选择第二个引用单元格，继续向公式中应用其他单元格，直到末尾单元格。按</a:t>
            </a:r>
            <a:r>
              <a:rPr lang="en-US" altLang="zh-CN" dirty="0"/>
              <a:t>Enter</a:t>
            </a:r>
            <a:r>
              <a:rPr lang="zh-CN" altLang="zh-CN" dirty="0"/>
              <a:t>键即可计算出结果。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5FF9B9A-9917-430B-B581-4AC4E383A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180" y="2956195"/>
            <a:ext cx="3042478" cy="2473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981326DF-B88A-4111-BDCD-06A1F3C25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384" y="2956195"/>
            <a:ext cx="2974792" cy="2473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08324" y="1301366"/>
            <a:ext cx="8575351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5.1.3  </a:t>
            </a:r>
            <a:r>
              <a:rPr lang="zh-CN" altLang="zh-CN" b="1" dirty="0"/>
              <a:t>公式的复制与填充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当需要输入大量具有相同计算规律的公式时，可使用</a:t>
            </a:r>
            <a:r>
              <a:rPr lang="en-US" altLang="zh-CN" dirty="0" err="1"/>
              <a:t>Ctrl+C</a:t>
            </a:r>
            <a:r>
              <a:rPr lang="zh-CN" altLang="zh-CN" dirty="0"/>
              <a:t>和</a:t>
            </a:r>
            <a:r>
              <a:rPr lang="en-US" altLang="zh-CN" dirty="0" err="1"/>
              <a:t>Ctrl+V</a:t>
            </a:r>
            <a:r>
              <a:rPr lang="zh-CN" altLang="zh-CN" dirty="0"/>
              <a:t>组合键来对公式进行复制操作。选中含有公式的单元格，按</a:t>
            </a:r>
            <a:r>
              <a:rPr lang="en-US" altLang="zh-CN" dirty="0" err="1"/>
              <a:t>Ctrl+C</a:t>
            </a:r>
            <a:r>
              <a:rPr lang="zh-CN" altLang="zh-CN" dirty="0"/>
              <a:t>组合键先进行复制，然后选择目标单元格区域，按</a:t>
            </a:r>
            <a:r>
              <a:rPr lang="en-US" altLang="zh-CN" dirty="0" err="1"/>
              <a:t>Ctrl+V</a:t>
            </a:r>
            <a:r>
              <a:rPr lang="zh-CN" altLang="zh-CN" dirty="0"/>
              <a:t>组合键进行粘贴，公式会粘贴到目标单元格中，并自动修改其中的引用单元格，完成计算操作。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B116C60F-0984-4F33-82B3-16076015E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573" y="3710353"/>
            <a:ext cx="4028793" cy="1565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7C5DE1BB-1E17-4AB0-9582-9B0EBA3B8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635" y="3710352"/>
            <a:ext cx="4112040" cy="156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FC353CF-595A-4B01-87E5-27838AFF40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876" y="4352375"/>
            <a:ext cx="743388" cy="500979"/>
          </a:xfrm>
          <a:prstGeom prst="rect">
            <a:avLst/>
          </a:prstGeom>
        </p:spPr>
      </p:pic>
      <p:sp>
        <p:nvSpPr>
          <p:cNvPr id="12" name="Arc 7">
            <a:extLst>
              <a:ext uri="{FF2B5EF4-FFF2-40B4-BE49-F238E27FC236}">
                <a16:creationId xmlns:a16="http://schemas.microsoft.com/office/drawing/2014/main" id="{52324B3D-BA2E-4428-9899-F5E6B24BB40E}"/>
              </a:ext>
            </a:extLst>
          </p:cNvPr>
          <p:cNvSpPr>
            <a:spLocks/>
          </p:cNvSpPr>
          <p:nvPr/>
        </p:nvSpPr>
        <p:spPr bwMode="auto">
          <a:xfrm flipH="1">
            <a:off x="4961791" y="4811150"/>
            <a:ext cx="186983" cy="30233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72148B9F-7662-44F7-8013-5C11038823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776" y="4512309"/>
            <a:ext cx="636390" cy="428872"/>
          </a:xfrm>
          <a:prstGeom prst="rect">
            <a:avLst/>
          </a:prstGeom>
        </p:spPr>
      </p:pic>
      <p:sp>
        <p:nvSpPr>
          <p:cNvPr id="15" name="Arc 8">
            <a:extLst>
              <a:ext uri="{FF2B5EF4-FFF2-40B4-BE49-F238E27FC236}">
                <a16:creationId xmlns:a16="http://schemas.microsoft.com/office/drawing/2014/main" id="{F62DC5D0-3680-468B-ACEF-DAB9B56108DC}"/>
              </a:ext>
            </a:extLst>
          </p:cNvPr>
          <p:cNvSpPr>
            <a:spLocks/>
          </p:cNvSpPr>
          <p:nvPr/>
        </p:nvSpPr>
        <p:spPr bwMode="auto">
          <a:xfrm flipH="1">
            <a:off x="8960671" y="4877909"/>
            <a:ext cx="174625" cy="24606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969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71619" y="839609"/>
            <a:ext cx="9181436" cy="5007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5.1.4  </a:t>
            </a:r>
            <a:r>
              <a:rPr lang="zh-CN" altLang="zh-CN" b="1" dirty="0"/>
              <a:t>单元格的引用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单元格的引用有三种，分别是相对引用、绝对引用和混合引用。这三种引用形式在公式中很常见。</a:t>
            </a:r>
          </a:p>
          <a:p>
            <a:pPr marL="342900">
              <a:lnSpc>
                <a:spcPct val="150000"/>
              </a:lnSpc>
            </a:pPr>
            <a:r>
              <a:rPr lang="en-US" altLang="zh-CN" b="1" dirty="0"/>
              <a:t>1. </a:t>
            </a:r>
            <a:r>
              <a:rPr lang="zh-CN" altLang="zh-CN" b="1" dirty="0"/>
              <a:t>相对引用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相对引用与单元格的位置是相对的。相对引用的单元格会随着公式的移动自动改变所引用的单元格地址。</a:t>
            </a:r>
            <a:endParaRPr lang="en-US" altLang="zh-CN" b="1" dirty="0"/>
          </a:p>
          <a:p>
            <a:pPr marL="342900">
              <a:lnSpc>
                <a:spcPct val="150000"/>
              </a:lnSpc>
            </a:pPr>
            <a:r>
              <a:rPr lang="en-US" altLang="zh-CN" b="1" dirty="0"/>
              <a:t>2. </a:t>
            </a:r>
            <a:r>
              <a:rPr lang="zh-CN" altLang="zh-CN" b="1" dirty="0"/>
              <a:t>绝对引用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绝对引用是在特定位置引用单元格，无论公式应用到哪里，其引用的单元格都不会变化。绝对引用最明显的特征就是在单元格的行号和列标前会显示“</a:t>
            </a:r>
            <a:r>
              <a:rPr lang="en-US" altLang="zh-CN" dirty="0"/>
              <a:t>$</a:t>
            </a:r>
            <a:r>
              <a:rPr lang="zh-CN" altLang="zh-CN" dirty="0"/>
              <a:t>”，</a:t>
            </a:r>
            <a:endParaRPr lang="en-US" altLang="zh-CN" b="1" dirty="0"/>
          </a:p>
          <a:p>
            <a:pPr marL="342900">
              <a:lnSpc>
                <a:spcPct val="150000"/>
              </a:lnSpc>
            </a:pPr>
            <a:r>
              <a:rPr lang="en-US" altLang="zh-CN" b="1" dirty="0"/>
              <a:t>3. </a:t>
            </a:r>
            <a:r>
              <a:rPr lang="zh-CN" altLang="zh-CN" b="1" dirty="0"/>
              <a:t>混合引用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混合引用包含了绝对列和相对行或相对列和绝对行两种形式，例如“</a:t>
            </a:r>
            <a:r>
              <a:rPr lang="en-US" altLang="zh-CN" dirty="0"/>
              <a:t>$A1</a:t>
            </a:r>
            <a:r>
              <a:rPr lang="zh-CN" altLang="zh-CN" dirty="0"/>
              <a:t>”和“</a:t>
            </a:r>
            <a:r>
              <a:rPr lang="en-US" altLang="zh-CN" dirty="0"/>
              <a:t>A$1</a:t>
            </a:r>
            <a:r>
              <a:rPr lang="zh-CN" altLang="zh-CN" dirty="0"/>
              <a:t>”。在公式位置发生变化时，只有相对引用的部分会变化，绝对引用的部分不变。</a:t>
            </a:r>
          </a:p>
        </p:txBody>
      </p:sp>
    </p:spTree>
    <p:extLst>
      <p:ext uri="{BB962C8B-B14F-4D97-AF65-F5344CB8AC3E}">
        <p14:creationId xmlns:p14="http://schemas.microsoft.com/office/powerpoint/2010/main" val="3881070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80926" y="1664514"/>
            <a:ext cx="8030148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5.1.5  </a:t>
            </a:r>
            <a:r>
              <a:rPr lang="zh-CN" altLang="zh-CN" b="1" dirty="0"/>
              <a:t>审核和检查公式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在输入公式时，难免会出现输入有误的情况，这时用户就可以利用公式审核功能来检查并修正有误的公式。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</a:t>
            </a:r>
            <a:r>
              <a:rPr lang="zh-CN" altLang="zh-CN" b="1" dirty="0"/>
              <a:t>显示公式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</a:t>
            </a:r>
            <a:r>
              <a:rPr lang="zh-CN" altLang="zh-CN" b="1" dirty="0"/>
              <a:t>追踪引用单元格和从属单元格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3.</a:t>
            </a:r>
            <a:r>
              <a:rPr lang="zh-CN" altLang="zh-CN" b="1" dirty="0"/>
              <a:t>错误检查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415007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</TotalTime>
  <Words>1454</Words>
  <Application>Microsoft Office PowerPoint</Application>
  <PresentationFormat>宽屏</PresentationFormat>
  <Paragraphs>94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等线 Light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520</cp:revision>
  <dcterms:created xsi:type="dcterms:W3CDTF">2020-06-26T11:31:00Z</dcterms:created>
  <dcterms:modified xsi:type="dcterms:W3CDTF">2021-12-10T08:47:59Z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