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8"/>
  </p:notesMasterIdLst>
  <p:handoutMasterIdLst>
    <p:handoutMasterId r:id="rId39"/>
  </p:handoutMasterIdLst>
  <p:sldIdLst>
    <p:sldId id="374" r:id="rId3"/>
    <p:sldId id="340" r:id="rId4"/>
    <p:sldId id="360" r:id="rId5"/>
    <p:sldId id="361" r:id="rId6"/>
    <p:sldId id="407" r:id="rId7"/>
    <p:sldId id="471" r:id="rId8"/>
    <p:sldId id="472" r:id="rId9"/>
    <p:sldId id="446" r:id="rId10"/>
    <p:sldId id="466" r:id="rId11"/>
    <p:sldId id="473" r:id="rId12"/>
    <p:sldId id="467" r:id="rId13"/>
    <p:sldId id="474" r:id="rId14"/>
    <p:sldId id="406" r:id="rId15"/>
    <p:sldId id="412" r:id="rId16"/>
    <p:sldId id="475" r:id="rId17"/>
    <p:sldId id="423" r:id="rId18"/>
    <p:sldId id="424" r:id="rId19"/>
    <p:sldId id="460" r:id="rId20"/>
    <p:sldId id="482" r:id="rId21"/>
    <p:sldId id="494" r:id="rId22"/>
    <p:sldId id="496" r:id="rId23"/>
    <p:sldId id="497" r:id="rId24"/>
    <p:sldId id="483" r:id="rId25"/>
    <p:sldId id="498" r:id="rId26"/>
    <p:sldId id="454" r:id="rId27"/>
    <p:sldId id="428" r:id="rId28"/>
    <p:sldId id="431" r:id="rId29"/>
    <p:sldId id="491" r:id="rId30"/>
    <p:sldId id="492" r:id="rId31"/>
    <p:sldId id="435" r:id="rId32"/>
    <p:sldId id="493" r:id="rId33"/>
    <p:sldId id="434" r:id="rId34"/>
    <p:sldId id="432" r:id="rId35"/>
    <p:sldId id="469" r:id="rId36"/>
    <p:sldId id="372" r:id="rId37"/>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14" autoAdjust="0"/>
  </p:normalViewPr>
  <p:slideViewPr>
    <p:cSldViewPr snapToGrid="0">
      <p:cViewPr varScale="1">
        <p:scale>
          <a:sx n="67" d="100"/>
          <a:sy n="67" d="100"/>
        </p:scale>
        <p:origin x="90" y="9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2564559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603853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6343891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870691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1599889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576805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30237734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65341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14480214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7160038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33456746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21051943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7273681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2438443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2283077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39635805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4059672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619163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13965300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35</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1241533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141806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787880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1970131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42563447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0.em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29.emf"/></Relationships>
</file>

<file path=ppt/slides/_rels/slide2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8034298"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9</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探索视频剪影与追踪</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5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颜色差值键</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“颜色差值键”效果可以创建明确定义的透明度值，它通过将图像分为“遮罩部分</a:t>
            </a:r>
            <a:r>
              <a:rPr lang="en-US" altLang="zh-CN">
                <a:latin typeface="微软雅黑" panose="020B0503020204020204" pitchFamily="34" charset="-122"/>
                <a:ea typeface="微软雅黑" panose="020B0503020204020204" pitchFamily="34" charset="-122"/>
              </a:rPr>
              <a:t>A”</a:t>
            </a:r>
            <a:r>
              <a:rPr lang="zh-CN" altLang="en-US">
                <a:latin typeface="微软雅黑" panose="020B0503020204020204" pitchFamily="34" charset="-122"/>
                <a:ea typeface="微软雅黑" panose="020B0503020204020204" pitchFamily="34" charset="-122"/>
              </a:rPr>
              <a:t>和“遮罩部分</a:t>
            </a:r>
            <a:r>
              <a:rPr lang="en-US" altLang="zh-CN">
                <a:latin typeface="微软雅黑" panose="020B0503020204020204" pitchFamily="34" charset="-122"/>
                <a:ea typeface="微软雅黑" panose="020B0503020204020204" pitchFamily="34" charset="-122"/>
              </a:rPr>
              <a:t>B”</a:t>
            </a:r>
            <a:r>
              <a:rPr lang="zh-CN" altLang="en-US">
                <a:latin typeface="微软雅黑" panose="020B0503020204020204" pitchFamily="34" charset="-122"/>
                <a:ea typeface="微软雅黑" panose="020B0503020204020204" pitchFamily="34" charset="-122"/>
              </a:rPr>
              <a:t>两个遮罩，在相对的起始点创建透明度，“遮罩部分</a:t>
            </a:r>
            <a:r>
              <a:rPr lang="en-US" altLang="zh-CN">
                <a:latin typeface="微软雅黑" panose="020B0503020204020204" pitchFamily="34" charset="-122"/>
                <a:ea typeface="微软雅黑" panose="020B0503020204020204" pitchFamily="34" charset="-122"/>
              </a:rPr>
              <a:t>B”</a:t>
            </a:r>
            <a:r>
              <a:rPr lang="zh-CN" altLang="en-US">
                <a:latin typeface="微软雅黑" panose="020B0503020204020204" pitchFamily="34" charset="-122"/>
                <a:ea typeface="微软雅黑" panose="020B0503020204020204" pitchFamily="34" charset="-122"/>
              </a:rPr>
              <a:t>使透明度基于指定的主色，而“遮罩部分</a:t>
            </a:r>
            <a:r>
              <a:rPr lang="en-US" altLang="zh-CN">
                <a:latin typeface="微软雅黑" panose="020B0503020204020204" pitchFamily="34" charset="-122"/>
                <a:ea typeface="微软雅黑" panose="020B0503020204020204" pitchFamily="34" charset="-122"/>
              </a:rPr>
              <a:t>A”</a:t>
            </a:r>
            <a:r>
              <a:rPr lang="zh-CN" altLang="en-US">
                <a:latin typeface="微软雅黑" panose="020B0503020204020204" pitchFamily="34" charset="-122"/>
                <a:ea typeface="微软雅黑" panose="020B0503020204020204" pitchFamily="34" charset="-122"/>
              </a:rPr>
              <a:t>使透明度基于不含第二种不同颜色的图像区域，通过将这两个遮罩合并为第三个遮罩（称为“</a:t>
            </a:r>
            <a:r>
              <a:rPr lang="en-US" altLang="zh-CN">
                <a:latin typeface="微软雅黑" panose="020B0503020204020204" pitchFamily="34" charset="-122"/>
                <a:ea typeface="微软雅黑" panose="020B0503020204020204" pitchFamily="34" charset="-122"/>
              </a:rPr>
              <a:t>Alpha</a:t>
            </a:r>
            <a:r>
              <a:rPr lang="zh-CN" altLang="en-US">
                <a:latin typeface="微软雅黑" panose="020B0503020204020204" pitchFamily="34" charset="-122"/>
                <a:ea typeface="微软雅黑" panose="020B0503020204020204" pitchFamily="34" charset="-122"/>
              </a:rPr>
              <a:t>遮罩”），制作抠像效果。</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F1ED45A-3428-4497-B13A-62D6FC07FF2D}"/>
              </a:ext>
            </a:extLst>
          </p:cNvPr>
          <p:cNvPicPr>
            <a:picLocks noChangeAspect="1"/>
          </p:cNvPicPr>
          <p:nvPr/>
        </p:nvPicPr>
        <p:blipFill>
          <a:blip r:embed="rId3"/>
          <a:stretch>
            <a:fillRect/>
          </a:stretch>
        </p:blipFill>
        <p:spPr>
          <a:xfrm>
            <a:off x="1794454" y="3644403"/>
            <a:ext cx="8135122" cy="2180844"/>
          </a:xfrm>
          <a:prstGeom prst="rect">
            <a:avLst/>
          </a:prstGeom>
        </p:spPr>
      </p:pic>
    </p:spTree>
    <p:extLst>
      <p:ext uri="{BB962C8B-B14F-4D97-AF65-F5344CB8AC3E}">
        <p14:creationId xmlns:p14="http://schemas.microsoft.com/office/powerpoint/2010/main" val="190487649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9.1.7 </a:t>
              </a:r>
              <a:r>
                <a:rPr lang="en-US" altLang="zh-CN" sz="2000" b="1" spc="300" dirty="0" err="1">
                  <a:solidFill>
                    <a:schemeClr val="tx1">
                      <a:lumMod val="75000"/>
                      <a:lumOff val="25000"/>
                    </a:schemeClr>
                  </a:solidFill>
                  <a:latin typeface="思源黑体" panose="020B0500000000000000" pitchFamily="34" charset="-122"/>
                  <a:ea typeface="思源黑体" panose="020B0500000000000000" pitchFamily="34" charset="-122"/>
                </a:rPr>
                <a:t>Keylight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Keylight</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1.2</a:t>
            </a:r>
            <a:r>
              <a:rPr lang="zh-CN" altLang="en-US">
                <a:latin typeface="微软雅黑" panose="020B0503020204020204" pitchFamily="34" charset="-122"/>
                <a:ea typeface="微软雅黑" panose="020B0503020204020204" pitchFamily="34" charset="-122"/>
              </a:rPr>
              <a:t>）是</a:t>
            </a:r>
            <a:r>
              <a:rPr lang="en-US" altLang="zh-CN">
                <a:latin typeface="微软雅黑" panose="020B0503020204020204" pitchFamily="34" charset="-122"/>
                <a:ea typeface="微软雅黑" panose="020B0503020204020204" pitchFamily="34" charset="-122"/>
              </a:rPr>
              <a:t>After Effects</a:t>
            </a:r>
            <a:r>
              <a:rPr lang="zh-CN" altLang="en-US">
                <a:latin typeface="微软雅黑" panose="020B0503020204020204" pitchFamily="34" charset="-122"/>
                <a:ea typeface="微软雅黑" panose="020B0503020204020204" pitchFamily="34" charset="-122"/>
              </a:rPr>
              <a:t>内置的第三方增效工具，在制作专业品质的抠色效果方面表现出色。它能够精确控制前景对象中的蓝幕或绿幕反光，并将其替换为新背景的环境光。</a:t>
            </a:r>
            <a:r>
              <a:rPr lang="en-US" altLang="zh-CN">
                <a:latin typeface="微软雅黑" panose="020B0503020204020204" pitchFamily="34" charset="-122"/>
                <a:ea typeface="微软雅黑" panose="020B0503020204020204" pitchFamily="34" charset="-122"/>
              </a:rPr>
              <a:t>Keylight</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1.2</a:t>
            </a:r>
            <a:r>
              <a:rPr lang="zh-CN" altLang="en-US">
                <a:latin typeface="微软雅黑" panose="020B0503020204020204" pitchFamily="34" charset="-122"/>
                <a:ea typeface="微软雅黑" panose="020B0503020204020204" pitchFamily="34" charset="-122"/>
              </a:rPr>
              <a:t>）还可以帮助用户轻松抠出所需的人像等内容，大大提高了影视后期制作的工作效率。</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9299A331-F268-44D5-9B27-958F519FD939}"/>
              </a:ext>
            </a:extLst>
          </p:cNvPr>
          <p:cNvPicPr>
            <a:picLocks noChangeAspect="1"/>
          </p:cNvPicPr>
          <p:nvPr/>
        </p:nvPicPr>
        <p:blipFill>
          <a:blip r:embed="rId3"/>
          <a:stretch>
            <a:fillRect/>
          </a:stretch>
        </p:blipFill>
        <p:spPr>
          <a:xfrm>
            <a:off x="1805619" y="3572966"/>
            <a:ext cx="8295012" cy="2223707"/>
          </a:xfrm>
          <a:prstGeom prst="rect">
            <a:avLst/>
          </a:prstGeom>
        </p:spPr>
      </p:pic>
    </p:spTree>
    <p:extLst>
      <p:ext uri="{BB962C8B-B14F-4D97-AF65-F5344CB8AC3E}">
        <p14:creationId xmlns:p14="http://schemas.microsoft.com/office/powerpoint/2010/main" val="15338864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 ： 去除背景中的绿幕</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b="1">
                <a:latin typeface="微软雅黑" panose="020B0503020204020204" pitchFamily="34" charset="-122"/>
                <a:ea typeface="微软雅黑" panose="020B0503020204020204" pitchFamily="34" charset="-122"/>
              </a:rPr>
              <a:t>利用“抠像”效果组中的效果，可以轻松去除背景中的绿幕，从而合成视频。下面将介绍如何通过“线性颜色键”效果、“</a:t>
            </a:r>
            <a:r>
              <a:rPr lang="en-US" altLang="zh-CN" b="1">
                <a:latin typeface="微软雅黑" panose="020B0503020204020204" pitchFamily="34" charset="-122"/>
                <a:ea typeface="微软雅黑" panose="020B0503020204020204" pitchFamily="34" charset="-122"/>
              </a:rPr>
              <a:t>Advanced Spill Suppressor”</a:t>
            </a:r>
            <a:r>
              <a:rPr lang="zh-CN" altLang="en-US" b="1">
                <a:latin typeface="微软雅黑" panose="020B0503020204020204" pitchFamily="34" charset="-122"/>
                <a:ea typeface="微软雅黑" panose="020B0503020204020204" pitchFamily="34" charset="-122"/>
              </a:rPr>
              <a:t>效果等，将绿幕中的小鸡放置在农场中。</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A839A15B-E71E-406C-A4CE-7040AA93F781}"/>
              </a:ext>
            </a:extLst>
          </p:cNvPr>
          <p:cNvPicPr>
            <a:picLocks noChangeAspect="1"/>
          </p:cNvPicPr>
          <p:nvPr/>
        </p:nvPicPr>
        <p:blipFill>
          <a:blip r:embed="rId3"/>
          <a:stretch>
            <a:fillRect/>
          </a:stretch>
        </p:blipFill>
        <p:spPr>
          <a:xfrm>
            <a:off x="1687861" y="3711668"/>
            <a:ext cx="8348307" cy="2237994"/>
          </a:xfrm>
          <a:prstGeom prst="rect">
            <a:avLst/>
          </a:prstGeom>
        </p:spPr>
      </p:pic>
    </p:spTree>
    <p:extLst>
      <p:ext uri="{BB962C8B-B14F-4D97-AF65-F5344CB8AC3E}">
        <p14:creationId xmlns:p14="http://schemas.microsoft.com/office/powerpoint/2010/main" val="2229875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3948667" y="3929872"/>
            <a:ext cx="539535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运动跟踪与稳定</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运动跟踪与稳定</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2693834"/>
            <a:ext cx="8535645" cy="170540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运动跟踪是一种通过对指定区域进行运动分析并自动创建关键帧的技术。它可以将跟踪结果应用到其他图层或效果上，从而制作出动画效果。例如，可以使图标跟随运动的对象，为移动的镜框加上照片效果等。运动跟踪能够追踪复杂的运动路径，包括加速、减速以及变化复杂的曲线等。</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跟踪器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提供了蒙版跟踪、人脸跟踪、点跟踪、变形稳定器</a:t>
            </a:r>
            <a:r>
              <a:rPr lang="en-US" altLang="zh-CN" dirty="0">
                <a:latin typeface="微软雅黑" panose="020B0503020204020204" pitchFamily="34" charset="-122"/>
                <a:ea typeface="微软雅黑" panose="020B0503020204020204" pitchFamily="34" charset="-122"/>
              </a:rPr>
              <a:t>VFX</a:t>
            </a:r>
            <a:r>
              <a:rPr lang="zh-CN" altLang="en-US" dirty="0">
                <a:latin typeface="微软雅黑" panose="020B0503020204020204" pitchFamily="34" charset="-122"/>
                <a:ea typeface="微软雅黑" panose="020B0503020204020204" pitchFamily="34" charset="-122"/>
              </a:rPr>
              <a:t>等多种跟踪方法，用户可以通过“跟踪器”面板设置、启动和应用运动跟踪，通过“图层”面板设置跟踪点来指定要跟踪的区域，每个跟踪点包括两个方框和一个交叉点，如图所示。一组跟踪点构成一个跟踪器。</a:t>
            </a:r>
          </a:p>
        </p:txBody>
      </p:sp>
      <p:pic>
        <p:nvPicPr>
          <p:cNvPr id="2" name="图片 1">
            <a:extLst>
              <a:ext uri="{FF2B5EF4-FFF2-40B4-BE49-F238E27FC236}">
                <a16:creationId xmlns:a16="http://schemas.microsoft.com/office/drawing/2014/main" id="{7B5B9D7E-317C-4A4E-B391-D44C7356F5B4}"/>
              </a:ext>
            </a:extLst>
          </p:cNvPr>
          <p:cNvPicPr>
            <a:picLocks noChangeAspect="1"/>
          </p:cNvPicPr>
          <p:nvPr/>
        </p:nvPicPr>
        <p:blipFill>
          <a:blip r:embed="rId3"/>
          <a:stretch>
            <a:fillRect/>
          </a:stretch>
        </p:blipFill>
        <p:spPr>
          <a:xfrm>
            <a:off x="2103500" y="3112048"/>
            <a:ext cx="8257022" cy="3473192"/>
          </a:xfrm>
          <a:prstGeom prst="rect">
            <a:avLst/>
          </a:prstGeom>
        </p:spPr>
      </p:pic>
    </p:spTree>
    <p:extLst>
      <p:ext uri="{BB962C8B-B14F-4D97-AF65-F5344CB8AC3E}">
        <p14:creationId xmlns:p14="http://schemas.microsoft.com/office/powerpoint/2010/main" val="244649328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500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032009" y="3929872"/>
            <a:ext cx="488100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形状和蒙版</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认识蒙版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蒙版是一种用于控制图层可见性的工具，可以隐藏、显示图层的部分区域，或进行特殊处理，制造出创意性的视觉效果。</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ED49F762-671F-44C8-82F2-6555193B8430}"/>
              </a:ext>
            </a:extLst>
          </p:cNvPr>
          <p:cNvPicPr>
            <a:picLocks noChangeAspect="1"/>
          </p:cNvPicPr>
          <p:nvPr/>
        </p:nvPicPr>
        <p:blipFill>
          <a:blip r:embed="rId3"/>
          <a:stretch>
            <a:fillRect/>
          </a:stretch>
        </p:blipFill>
        <p:spPr>
          <a:xfrm>
            <a:off x="1772581" y="2816219"/>
            <a:ext cx="8242023" cy="2522030"/>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形状工具组中包括矩形工具 、圆角矩形工具 、椭圆工具 、多边形工具 和星形工具 五种工具，可用于绘制常用的基础形状。长按“工具”面板中的矩形工具，将展开工具组以选择工具。</a:t>
            </a:r>
          </a:p>
        </p:txBody>
      </p:sp>
      <p:pic>
        <p:nvPicPr>
          <p:cNvPr id="5" name="图片 4">
            <a:extLst>
              <a:ext uri="{FF2B5EF4-FFF2-40B4-BE49-F238E27FC236}">
                <a16:creationId xmlns:a16="http://schemas.microsoft.com/office/drawing/2014/main" id="{73D1299A-EF6D-407F-91D2-125E20C7F32F}"/>
              </a:ext>
            </a:extLst>
          </p:cNvPr>
          <p:cNvPicPr>
            <a:picLocks noChangeAspect="1"/>
          </p:cNvPicPr>
          <p:nvPr/>
        </p:nvPicPr>
        <p:blipFill>
          <a:blip r:embed="rId3"/>
          <a:stretch>
            <a:fillRect/>
          </a:stretch>
        </p:blipFill>
        <p:spPr>
          <a:xfrm>
            <a:off x="4004228" y="3429000"/>
            <a:ext cx="3421544" cy="2299725"/>
          </a:xfrm>
          <a:prstGeom prst="rect">
            <a:avLst/>
          </a:prstGeom>
        </p:spPr>
      </p:pic>
    </p:spTree>
    <p:extLst>
      <p:ext uri="{BB962C8B-B14F-4D97-AF65-F5344CB8AC3E}">
        <p14:creationId xmlns:p14="http://schemas.microsoft.com/office/powerpoint/2010/main" val="67142841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钢笔工具组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钢笔工具组中包括钢笔工具 、添加“顶点”工具 、删除“顶点”工具 、转换“顶点”工具 和蒙版羽化工具 五种工具，通过这些工具，用户可以创建自定义形状或蒙版，并进行调整。</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钢笔工具</a:t>
            </a:r>
          </a:p>
          <a:p>
            <a:pPr indent="457200">
              <a:lnSpc>
                <a:spcPct val="150000"/>
              </a:lnSpc>
            </a:pPr>
            <a:r>
              <a:rPr lang="zh-CN" altLang="en-US" dirty="0">
                <a:latin typeface="微软雅黑" panose="020B0503020204020204" pitchFamily="34" charset="-122"/>
                <a:ea typeface="微软雅黑" panose="020B0503020204020204" pitchFamily="34" charset="-122"/>
              </a:rPr>
              <a:t>钢笔工具可以绘制不规则的形状或蒙版。</a:t>
            </a:r>
          </a:p>
        </p:txBody>
      </p:sp>
      <p:pic>
        <p:nvPicPr>
          <p:cNvPr id="7" name="图片 6">
            <a:extLst>
              <a:ext uri="{FF2B5EF4-FFF2-40B4-BE49-F238E27FC236}">
                <a16:creationId xmlns:a16="http://schemas.microsoft.com/office/drawing/2014/main" id="{565FC31D-5312-4E05-9EEC-45F0C7842E6F}"/>
              </a:ext>
            </a:extLst>
          </p:cNvPr>
          <p:cNvPicPr>
            <a:picLocks noChangeAspect="1"/>
          </p:cNvPicPr>
          <p:nvPr/>
        </p:nvPicPr>
        <p:blipFill>
          <a:blip r:embed="rId3"/>
          <a:stretch>
            <a:fillRect/>
          </a:stretch>
        </p:blipFill>
        <p:spPr>
          <a:xfrm>
            <a:off x="1016645" y="4209442"/>
            <a:ext cx="5184648" cy="1389888"/>
          </a:xfrm>
          <a:prstGeom prst="rect">
            <a:avLst/>
          </a:prstGeom>
        </p:spPr>
      </p:pic>
      <p:pic>
        <p:nvPicPr>
          <p:cNvPr id="8" name="图片 7">
            <a:extLst>
              <a:ext uri="{FF2B5EF4-FFF2-40B4-BE49-F238E27FC236}">
                <a16:creationId xmlns:a16="http://schemas.microsoft.com/office/drawing/2014/main" id="{CA2C738A-13E7-42B1-9DFC-A4C00FCE66C3}"/>
              </a:ext>
            </a:extLst>
          </p:cNvPr>
          <p:cNvPicPr>
            <a:picLocks noChangeAspect="1"/>
          </p:cNvPicPr>
          <p:nvPr/>
        </p:nvPicPr>
        <p:blipFill>
          <a:blip r:embed="rId4"/>
          <a:stretch>
            <a:fillRect/>
          </a:stretch>
        </p:blipFill>
        <p:spPr>
          <a:xfrm>
            <a:off x="5715000" y="4055709"/>
            <a:ext cx="5184648" cy="1586484"/>
          </a:xfrm>
          <a:prstGeom prst="rect">
            <a:avLst/>
          </a:prstGeom>
        </p:spPr>
      </p:pic>
    </p:spTree>
    <p:extLst>
      <p:ext uri="{BB962C8B-B14F-4D97-AF65-F5344CB8AC3E}">
        <p14:creationId xmlns:p14="http://schemas.microsoft.com/office/powerpoint/2010/main" val="37252410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6700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视频的创意合成主要依赖于抠像效果和蒙版实现，而</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After Effects</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提供了丰富的抠像工具。与</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Premiere</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不同，</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After Effects</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还包括“高级颜色溢出抑制”（</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Advanced Spill Suppressor</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）等效果，能够有效移除反射中的杂色。本章节将对抠像效果和蒙版进行介绍。</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47839" y="242448"/>
            <a:ext cx="8784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a:t>
            </a:r>
            <a:endPar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钢笔工具组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添加“顶点”工具</a:t>
            </a:r>
          </a:p>
          <a:p>
            <a:pPr indent="457200">
              <a:lnSpc>
                <a:spcPct val="150000"/>
              </a:lnSpc>
            </a:pPr>
            <a:r>
              <a:rPr lang="zh-CN" altLang="en-US" dirty="0">
                <a:latin typeface="微软雅黑" panose="020B0503020204020204" pitchFamily="34" charset="-122"/>
                <a:ea typeface="微软雅黑" panose="020B0503020204020204" pitchFamily="34" charset="-122"/>
              </a:rPr>
              <a:t>添加“顶点”工具可以在蒙版路径上添加锚点，增加路径细节。选择该工具，移动鼠标至蒙版路径上单击，将添加锚点。</a:t>
            </a:r>
          </a:p>
        </p:txBody>
      </p:sp>
      <p:pic>
        <p:nvPicPr>
          <p:cNvPr id="5" name="图片 4">
            <a:extLst>
              <a:ext uri="{FF2B5EF4-FFF2-40B4-BE49-F238E27FC236}">
                <a16:creationId xmlns:a16="http://schemas.microsoft.com/office/drawing/2014/main" id="{155CA18C-3774-42DB-96A2-C720ABBFECFB}"/>
              </a:ext>
            </a:extLst>
          </p:cNvPr>
          <p:cNvPicPr>
            <a:picLocks noChangeAspect="1"/>
          </p:cNvPicPr>
          <p:nvPr/>
        </p:nvPicPr>
        <p:blipFill>
          <a:blip r:embed="rId3"/>
          <a:stretch>
            <a:fillRect/>
          </a:stretch>
        </p:blipFill>
        <p:spPr>
          <a:xfrm>
            <a:off x="1780755" y="3234463"/>
            <a:ext cx="7868489" cy="2407730"/>
          </a:xfrm>
          <a:prstGeom prst="rect">
            <a:avLst/>
          </a:prstGeom>
        </p:spPr>
      </p:pic>
    </p:spTree>
    <p:extLst>
      <p:ext uri="{BB962C8B-B14F-4D97-AF65-F5344CB8AC3E}">
        <p14:creationId xmlns:p14="http://schemas.microsoft.com/office/powerpoint/2010/main" val="11927362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钢笔工具组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删除“顶点”工具</a:t>
            </a:r>
          </a:p>
          <a:p>
            <a:pPr indent="457200">
              <a:lnSpc>
                <a:spcPct val="150000"/>
              </a:lnSpc>
            </a:pPr>
            <a:r>
              <a:rPr lang="zh-CN" altLang="en-US" dirty="0">
                <a:latin typeface="微软雅黑" panose="020B0503020204020204" pitchFamily="34" charset="-122"/>
                <a:ea typeface="微软雅黑" panose="020B0503020204020204" pitchFamily="34" charset="-122"/>
              </a:rPr>
              <a:t>删除“顶点”工具的作用与添加“顶点”工具截然相反，它可以删除锚点。选择该工具，在锚点上单击即可。</a:t>
            </a:r>
          </a:p>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转换“顶点”工具</a:t>
            </a:r>
          </a:p>
          <a:p>
            <a:pPr indent="457200">
              <a:lnSpc>
                <a:spcPct val="150000"/>
              </a:lnSpc>
            </a:pPr>
            <a:r>
              <a:rPr lang="zh-CN" altLang="en-US" dirty="0">
                <a:latin typeface="微软雅黑" panose="020B0503020204020204" pitchFamily="34" charset="-122"/>
                <a:ea typeface="微软雅黑" panose="020B0503020204020204" pitchFamily="34" charset="-122"/>
              </a:rPr>
              <a:t>转换“顶点”工具可以转换顶点的类型为硬转角或平滑锚点。</a:t>
            </a:r>
          </a:p>
        </p:txBody>
      </p:sp>
      <p:pic>
        <p:nvPicPr>
          <p:cNvPr id="4" name="图片 3">
            <a:extLst>
              <a:ext uri="{FF2B5EF4-FFF2-40B4-BE49-F238E27FC236}">
                <a16:creationId xmlns:a16="http://schemas.microsoft.com/office/drawing/2014/main" id="{18D2D20A-8353-48A6-B023-D5882E881FC9}"/>
              </a:ext>
            </a:extLst>
          </p:cNvPr>
          <p:cNvPicPr>
            <a:picLocks noChangeAspect="1"/>
          </p:cNvPicPr>
          <p:nvPr/>
        </p:nvPicPr>
        <p:blipFill>
          <a:blip r:embed="rId3"/>
          <a:stretch>
            <a:fillRect/>
          </a:stretch>
        </p:blipFill>
        <p:spPr>
          <a:xfrm>
            <a:off x="2403538" y="3860725"/>
            <a:ext cx="7123530" cy="2179775"/>
          </a:xfrm>
          <a:prstGeom prst="rect">
            <a:avLst/>
          </a:prstGeom>
        </p:spPr>
      </p:pic>
    </p:spTree>
    <p:extLst>
      <p:ext uri="{BB962C8B-B14F-4D97-AF65-F5344CB8AC3E}">
        <p14:creationId xmlns:p14="http://schemas.microsoft.com/office/powerpoint/2010/main" val="81655480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钢笔工具组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 </a:t>
            </a:r>
            <a:r>
              <a:rPr lang="zh-CN" altLang="en-US" b="1" dirty="0">
                <a:latin typeface="微软雅黑" panose="020B0503020204020204" pitchFamily="34" charset="-122"/>
                <a:ea typeface="微软雅黑" panose="020B0503020204020204" pitchFamily="34" charset="-122"/>
              </a:rPr>
              <a:t>蒙版羽化工具</a:t>
            </a:r>
          </a:p>
          <a:p>
            <a:pPr indent="457200">
              <a:lnSpc>
                <a:spcPct val="150000"/>
              </a:lnSpc>
            </a:pPr>
            <a:r>
              <a:rPr lang="zh-CN" altLang="en-US" dirty="0">
                <a:latin typeface="微软雅黑" panose="020B0503020204020204" pitchFamily="34" charset="-122"/>
                <a:ea typeface="微软雅黑" panose="020B0503020204020204" pitchFamily="34" charset="-122"/>
              </a:rPr>
              <a:t>蒙版羽化工具可以柔化蒙版边缘</a:t>
            </a:r>
            <a:r>
              <a:rPr lang="zh-CN" altLang="en-US" b="1"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0DC6DADB-914E-4983-A556-BA3B6DEB78C4}"/>
              </a:ext>
            </a:extLst>
          </p:cNvPr>
          <p:cNvPicPr>
            <a:picLocks noChangeAspect="1"/>
          </p:cNvPicPr>
          <p:nvPr/>
        </p:nvPicPr>
        <p:blipFill>
          <a:blip r:embed="rId3"/>
          <a:stretch>
            <a:fillRect/>
          </a:stretch>
        </p:blipFill>
        <p:spPr>
          <a:xfrm>
            <a:off x="1502939" y="2787644"/>
            <a:ext cx="8335407" cy="2550605"/>
          </a:xfrm>
          <a:prstGeom prst="rect">
            <a:avLst/>
          </a:prstGeom>
        </p:spPr>
      </p:pic>
    </p:spTree>
    <p:extLst>
      <p:ext uri="{BB962C8B-B14F-4D97-AF65-F5344CB8AC3E}">
        <p14:creationId xmlns:p14="http://schemas.microsoft.com/office/powerpoint/2010/main" val="39805252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画笔和橡皮擦工具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画笔工具 和橡皮擦工具 都是绘画工具，用户可以在“图层”面板中使用绘画工具绘制图形，从而影响图层的显示效果。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画笔工具</a:t>
            </a:r>
          </a:p>
          <a:p>
            <a:pPr indent="457200">
              <a:lnSpc>
                <a:spcPct val="150000"/>
              </a:lnSpc>
            </a:pPr>
            <a:r>
              <a:rPr lang="zh-CN" altLang="en-US" dirty="0">
                <a:latin typeface="微软雅黑" panose="020B0503020204020204" pitchFamily="34" charset="-122"/>
                <a:ea typeface="微软雅黑" panose="020B0503020204020204" pitchFamily="34" charset="-122"/>
              </a:rPr>
              <a:t>画笔工具可以借助前景色在“图层”面板中的图层上绘画。</a:t>
            </a:r>
          </a:p>
        </p:txBody>
      </p:sp>
      <p:pic>
        <p:nvPicPr>
          <p:cNvPr id="4" name="图片 3">
            <a:extLst>
              <a:ext uri="{FF2B5EF4-FFF2-40B4-BE49-F238E27FC236}">
                <a16:creationId xmlns:a16="http://schemas.microsoft.com/office/drawing/2014/main" id="{82FB2C07-B302-4F0A-9909-9819E44DC724}"/>
              </a:ext>
            </a:extLst>
          </p:cNvPr>
          <p:cNvPicPr>
            <a:picLocks noChangeAspect="1"/>
          </p:cNvPicPr>
          <p:nvPr/>
        </p:nvPicPr>
        <p:blipFill>
          <a:blip r:embed="rId3"/>
          <a:stretch>
            <a:fillRect/>
          </a:stretch>
        </p:blipFill>
        <p:spPr>
          <a:xfrm>
            <a:off x="2417826" y="3168004"/>
            <a:ext cx="6211824" cy="3325024"/>
          </a:xfrm>
          <a:prstGeom prst="rect">
            <a:avLst/>
          </a:prstGeom>
        </p:spPr>
      </p:pic>
    </p:spTree>
    <p:extLst>
      <p:ext uri="{BB962C8B-B14F-4D97-AF65-F5344CB8AC3E}">
        <p14:creationId xmlns:p14="http://schemas.microsoft.com/office/powerpoint/2010/main" val="37261179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画笔和橡皮擦工具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橡皮擦工具</a:t>
            </a:r>
          </a:p>
          <a:p>
            <a:pPr indent="457200">
              <a:lnSpc>
                <a:spcPct val="150000"/>
              </a:lnSpc>
            </a:pPr>
            <a:r>
              <a:rPr lang="zh-CN" altLang="en-US" dirty="0">
                <a:latin typeface="微软雅黑" panose="020B0503020204020204" pitchFamily="34" charset="-122"/>
                <a:ea typeface="微软雅黑" panose="020B0503020204020204" pitchFamily="34" charset="-122"/>
              </a:rPr>
              <a:t>橡皮擦工具可以擦除当前图层的一部分，显示出下层图像的内容。</a:t>
            </a:r>
          </a:p>
        </p:txBody>
      </p:sp>
      <p:pic>
        <p:nvPicPr>
          <p:cNvPr id="5" name="图片 4">
            <a:extLst>
              <a:ext uri="{FF2B5EF4-FFF2-40B4-BE49-F238E27FC236}">
                <a16:creationId xmlns:a16="http://schemas.microsoft.com/office/drawing/2014/main" id="{380F674C-C567-4C63-B520-166578EC0DFE}"/>
              </a:ext>
            </a:extLst>
          </p:cNvPr>
          <p:cNvPicPr>
            <a:picLocks noChangeAspect="1"/>
          </p:cNvPicPr>
          <p:nvPr/>
        </p:nvPicPr>
        <p:blipFill>
          <a:blip r:embed="rId3"/>
          <a:stretch>
            <a:fillRect/>
          </a:stretch>
        </p:blipFill>
        <p:spPr>
          <a:xfrm>
            <a:off x="1326640" y="2939702"/>
            <a:ext cx="8831772" cy="2702491"/>
          </a:xfrm>
          <a:prstGeom prst="rect">
            <a:avLst/>
          </a:prstGeom>
        </p:spPr>
      </p:pic>
    </p:spTree>
    <p:extLst>
      <p:ext uri="{BB962C8B-B14F-4D97-AF65-F5344CB8AC3E}">
        <p14:creationId xmlns:p14="http://schemas.microsoft.com/office/powerpoint/2010/main" val="7014533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15865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从文本创建形状或蒙版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支持从文本创建形状和蒙版。选中“时间轴”面板中的文本图层，右击鼠标，在弹出的快捷菜单中执行“创建”命令，在其子菜单中，执行“从文字创建形状”或“从文字创建蒙版”命令即可。</a:t>
            </a:r>
          </a:p>
        </p:txBody>
      </p:sp>
      <p:pic>
        <p:nvPicPr>
          <p:cNvPr id="5" name="图片 4">
            <a:extLst>
              <a:ext uri="{FF2B5EF4-FFF2-40B4-BE49-F238E27FC236}">
                <a16:creationId xmlns:a16="http://schemas.microsoft.com/office/drawing/2014/main" id="{4AA6A680-50CF-4B50-8C58-355C192C0421}"/>
              </a:ext>
            </a:extLst>
          </p:cNvPr>
          <p:cNvPicPr>
            <a:picLocks noChangeAspect="1"/>
          </p:cNvPicPr>
          <p:nvPr/>
        </p:nvPicPr>
        <p:blipFill>
          <a:blip r:embed="rId3"/>
          <a:stretch>
            <a:fillRect/>
          </a:stretch>
        </p:blipFill>
        <p:spPr>
          <a:xfrm>
            <a:off x="3993261" y="2904393"/>
            <a:ext cx="3443478" cy="3246916"/>
          </a:xfrm>
          <a:prstGeom prst="rect">
            <a:avLst/>
          </a:prstGeom>
        </p:spPr>
      </p:pic>
    </p:spTree>
    <p:extLst>
      <p:ext uri="{BB962C8B-B14F-4D97-AF65-F5344CB8AC3E}">
        <p14:creationId xmlns:p14="http://schemas.microsoft.com/office/powerpoint/2010/main" val="381272982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3674822" y="3929872"/>
            <a:ext cx="5595384"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编辑蒙版属性</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蒙版路径</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蒙版路径影响着蒙版的形状，用户可以通过移动、增加或减少蒙版路径上的控制点，改变蒙版路径。通过为“蒙版路径”属性添加关键帧，还将创建蒙版形状变化的动画效果。</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0D46AD0B-A95F-4D58-9AF8-C911BD43AF90}"/>
              </a:ext>
            </a:extLst>
          </p:cNvPr>
          <p:cNvPicPr>
            <a:picLocks noChangeAspect="1"/>
          </p:cNvPicPr>
          <p:nvPr/>
        </p:nvPicPr>
        <p:blipFill>
          <a:blip r:embed="rId3"/>
          <a:stretch>
            <a:fillRect/>
          </a:stretch>
        </p:blipFill>
        <p:spPr>
          <a:xfrm>
            <a:off x="1832039" y="3178585"/>
            <a:ext cx="7775106" cy="2379155"/>
          </a:xfrm>
          <a:prstGeom prst="rect">
            <a:avLst/>
          </a:prstGeom>
        </p:spPr>
      </p:pic>
    </p:spTree>
    <p:extLst>
      <p:ext uri="{BB962C8B-B14F-4D97-AF65-F5344CB8AC3E}">
        <p14:creationId xmlns:p14="http://schemas.microsoft.com/office/powerpoint/2010/main" val="1739633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蒙版羽化</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“蒙版羽化”属性可以柔化蒙版边缘，使之呈现出边缘虚化的效果，与蒙版羽化工具不同的是，“蒙版羽化”属性设置的羽化将同时向内向外双向羽化。</a:t>
            </a:r>
          </a:p>
        </p:txBody>
      </p:sp>
      <p:pic>
        <p:nvPicPr>
          <p:cNvPr id="4" name="图片 3">
            <a:extLst>
              <a:ext uri="{FF2B5EF4-FFF2-40B4-BE49-F238E27FC236}">
                <a16:creationId xmlns:a16="http://schemas.microsoft.com/office/drawing/2014/main" id="{6E6DFC6C-8711-43AF-A324-1D14E43B6E88}"/>
              </a:ext>
            </a:extLst>
          </p:cNvPr>
          <p:cNvPicPr>
            <a:picLocks noChangeAspect="1"/>
          </p:cNvPicPr>
          <p:nvPr/>
        </p:nvPicPr>
        <p:blipFill>
          <a:blip r:embed="rId3"/>
          <a:stretch>
            <a:fillRect/>
          </a:stretch>
        </p:blipFill>
        <p:spPr>
          <a:xfrm>
            <a:off x="3301270" y="2782622"/>
            <a:ext cx="5184648" cy="1586484"/>
          </a:xfrm>
          <a:prstGeom prst="rect">
            <a:avLst/>
          </a:prstGeom>
        </p:spPr>
      </p:pic>
      <p:pic>
        <p:nvPicPr>
          <p:cNvPr id="6" name="图片 5">
            <a:extLst>
              <a:ext uri="{FF2B5EF4-FFF2-40B4-BE49-F238E27FC236}">
                <a16:creationId xmlns:a16="http://schemas.microsoft.com/office/drawing/2014/main" id="{A4B6BF75-3D36-4BF5-9C28-728E8C30247D}"/>
              </a:ext>
            </a:extLst>
          </p:cNvPr>
          <p:cNvPicPr>
            <a:picLocks noChangeAspect="1"/>
          </p:cNvPicPr>
          <p:nvPr/>
        </p:nvPicPr>
        <p:blipFill>
          <a:blip r:embed="rId4"/>
          <a:stretch>
            <a:fillRect/>
          </a:stretch>
        </p:blipFill>
        <p:spPr>
          <a:xfrm>
            <a:off x="3360801" y="4369106"/>
            <a:ext cx="5184648" cy="1586484"/>
          </a:xfrm>
          <a:prstGeom prst="rect">
            <a:avLst/>
          </a:prstGeom>
        </p:spPr>
      </p:pic>
    </p:spTree>
    <p:extLst>
      <p:ext uri="{BB962C8B-B14F-4D97-AF65-F5344CB8AC3E}">
        <p14:creationId xmlns:p14="http://schemas.microsoft.com/office/powerpoint/2010/main" val="348015853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26833"/>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蒙版不透明度</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创建蒙版后，默认蒙版内区域图像</a:t>
            </a:r>
            <a:r>
              <a:rPr lang="en-US" altLang="zh-CN">
                <a:latin typeface="微软雅黑" panose="020B0503020204020204" pitchFamily="34" charset="-122"/>
                <a:ea typeface="微软雅黑" panose="020B0503020204020204" pitchFamily="34" charset="-122"/>
              </a:rPr>
              <a:t>100%</a:t>
            </a:r>
            <a:r>
              <a:rPr lang="zh-CN" altLang="en-US">
                <a:latin typeface="微软雅黑" panose="020B0503020204020204" pitchFamily="34" charset="-122"/>
                <a:ea typeface="微软雅黑" panose="020B0503020204020204" pitchFamily="34" charset="-122"/>
              </a:rPr>
              <a:t>显示，而蒙版外的图像</a:t>
            </a:r>
            <a:r>
              <a:rPr lang="en-US" altLang="zh-CN">
                <a:latin typeface="微软雅黑" panose="020B0503020204020204" pitchFamily="34" charset="-122"/>
                <a:ea typeface="微软雅黑" panose="020B0503020204020204" pitchFamily="34" charset="-122"/>
              </a:rPr>
              <a:t>0%</a:t>
            </a:r>
            <a:r>
              <a:rPr lang="zh-CN" altLang="en-US">
                <a:latin typeface="微软雅黑" panose="020B0503020204020204" pitchFamily="34" charset="-122"/>
                <a:ea typeface="微软雅黑" panose="020B0503020204020204" pitchFamily="34" charset="-122"/>
              </a:rPr>
              <a:t>显示，用户可以通过调整“蒙版不透明度”属性，改变蒙版内区域的不透明度。</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8CCFD43A-8F3E-4649-9E5E-7D09829B71AC}"/>
              </a:ext>
            </a:extLst>
          </p:cNvPr>
          <p:cNvPicPr>
            <a:picLocks noChangeAspect="1"/>
          </p:cNvPicPr>
          <p:nvPr/>
        </p:nvPicPr>
        <p:blipFill>
          <a:blip r:embed="rId3"/>
          <a:stretch>
            <a:fillRect/>
          </a:stretch>
        </p:blipFill>
        <p:spPr>
          <a:xfrm>
            <a:off x="1502939" y="2876550"/>
            <a:ext cx="8522170" cy="2607754"/>
          </a:xfrm>
          <a:prstGeom prst="rect">
            <a:avLst/>
          </a:prstGeom>
        </p:spPr>
      </p:pic>
    </p:spTree>
    <p:extLst>
      <p:ext uri="{BB962C8B-B14F-4D97-AF65-F5344CB8AC3E}">
        <p14:creationId xmlns:p14="http://schemas.microsoft.com/office/powerpoint/2010/main" val="23413186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2011843"/>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常用抠像效果</a:t>
            </a:r>
          </a:p>
        </p:txBody>
      </p:sp>
      <p:sp>
        <p:nvSpPr>
          <p:cNvPr id="8" name="Rectangle 18"/>
          <p:cNvSpPr>
            <a:spLocks noChangeArrowheads="1"/>
          </p:cNvSpPr>
          <p:nvPr/>
        </p:nvSpPr>
        <p:spPr bwMode="auto">
          <a:xfrm>
            <a:off x="4313514" y="2653386"/>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运动跟踪与稳定</a:t>
            </a:r>
          </a:p>
        </p:txBody>
      </p:sp>
      <p:sp>
        <p:nvSpPr>
          <p:cNvPr id="9" name="Rectangle 18"/>
          <p:cNvSpPr>
            <a:spLocks noChangeArrowheads="1"/>
          </p:cNvSpPr>
          <p:nvPr/>
        </p:nvSpPr>
        <p:spPr bwMode="auto">
          <a:xfrm>
            <a:off x="4313514" y="329492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形状和蒙版</a:t>
            </a:r>
          </a:p>
        </p:txBody>
      </p:sp>
      <p:sp>
        <p:nvSpPr>
          <p:cNvPr id="10" name="Rectangle 18"/>
          <p:cNvSpPr>
            <a:spLocks noChangeArrowheads="1"/>
          </p:cNvSpPr>
          <p:nvPr/>
        </p:nvSpPr>
        <p:spPr bwMode="auto">
          <a:xfrm>
            <a:off x="4313514" y="3936472"/>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编辑蒙版属性 </a:t>
            </a:r>
          </a:p>
        </p:txBody>
      </p:sp>
      <p:sp>
        <p:nvSpPr>
          <p:cNvPr id="11" name="Rectangle 18">
            <a:extLst>
              <a:ext uri="{FF2B5EF4-FFF2-40B4-BE49-F238E27FC236}">
                <a16:creationId xmlns:a16="http://schemas.microsoft.com/office/drawing/2014/main" id="{779DCF86-1778-49F5-8563-8707A48C3DD9}"/>
              </a:ext>
            </a:extLst>
          </p:cNvPr>
          <p:cNvSpPr>
            <a:spLocks noChangeArrowheads="1"/>
          </p:cNvSpPr>
          <p:nvPr/>
        </p:nvSpPr>
        <p:spPr bwMode="auto">
          <a:xfrm>
            <a:off x="4313513" y="4578015"/>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课堂演练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“蒙版扩展”属性可以扩大或缩小受蒙版影响的区域，实际上是一个偏移量，不会影响底层蒙版路径。</a:t>
            </a:r>
            <a:endParaRPr lang="en-US" altLang="zh-CN" dirty="0"/>
          </a:p>
        </p:txBody>
      </p:sp>
      <p:grpSp>
        <p:nvGrpSpPr>
          <p:cNvPr id="65" name="组合 64"/>
          <p:cNvGrpSpPr/>
          <p:nvPr/>
        </p:nvGrpSpPr>
        <p:grpSpPr>
          <a:xfrm>
            <a:off x="1502939" y="272760"/>
            <a:ext cx="6098011" cy="748449"/>
            <a:chOff x="1502939" y="272760"/>
            <a:chExt cx="6098011" cy="748449"/>
          </a:xfrm>
        </p:grpSpPr>
        <p:sp>
          <p:nvSpPr>
            <p:cNvPr id="67" name="Rectangle 18"/>
            <p:cNvSpPr>
              <a:spLocks noChangeArrowheads="1"/>
            </p:cNvSpPr>
            <p:nvPr/>
          </p:nvSpPr>
          <p:spPr bwMode="auto">
            <a:xfrm>
              <a:off x="1502939" y="272760"/>
              <a:ext cx="609801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蒙版扩展</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“蒙版扩展”属性可以扩大或缩小受蒙版影响的区域，实际上是一个偏移量，不会影响底层蒙版路径。</a:t>
            </a:r>
            <a:endParaRPr lang="zh-CN" altLang="en-US"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3805E718-FB8C-4872-B4A1-7AD90E8EA20F}"/>
              </a:ext>
            </a:extLst>
          </p:cNvPr>
          <p:cNvPicPr>
            <a:picLocks noChangeAspect="1"/>
          </p:cNvPicPr>
          <p:nvPr/>
        </p:nvPicPr>
        <p:blipFill>
          <a:blip r:embed="rId3"/>
          <a:stretch>
            <a:fillRect/>
          </a:stretch>
        </p:blipFill>
        <p:spPr>
          <a:xfrm>
            <a:off x="1303401" y="3104245"/>
            <a:ext cx="8522170" cy="2607754"/>
          </a:xfrm>
          <a:prstGeom prst="rect">
            <a:avLst/>
          </a:prstGeom>
        </p:spPr>
      </p:pic>
    </p:spTree>
    <p:extLst>
      <p:ext uri="{BB962C8B-B14F-4D97-AF65-F5344CB8AC3E}">
        <p14:creationId xmlns:p14="http://schemas.microsoft.com/office/powerpoint/2010/main" val="425551447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098011" cy="748449"/>
            <a:chOff x="1502939" y="272760"/>
            <a:chExt cx="6098011" cy="748449"/>
          </a:xfrm>
        </p:grpSpPr>
        <p:sp>
          <p:nvSpPr>
            <p:cNvPr id="67" name="Rectangle 18"/>
            <p:cNvSpPr>
              <a:spLocks noChangeArrowheads="1"/>
            </p:cNvSpPr>
            <p:nvPr/>
          </p:nvSpPr>
          <p:spPr bwMode="auto">
            <a:xfrm>
              <a:off x="1502939" y="272760"/>
              <a:ext cx="609801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蒙版混合模式</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485260"/>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蒙版混合模式控制图层中的蒙版彼此间如何交互，默认为“相加”，</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680E3732-D5F6-427B-B44A-72D61364C687}"/>
              </a:ext>
            </a:extLst>
          </p:cNvPr>
          <p:cNvPicPr>
            <a:picLocks noChangeAspect="1"/>
          </p:cNvPicPr>
          <p:nvPr/>
        </p:nvPicPr>
        <p:blipFill>
          <a:blip r:embed="rId3"/>
          <a:stretch>
            <a:fillRect/>
          </a:stretch>
        </p:blipFill>
        <p:spPr>
          <a:xfrm>
            <a:off x="1738730" y="2650730"/>
            <a:ext cx="8428790" cy="2579180"/>
          </a:xfrm>
          <a:prstGeom prst="rect">
            <a:avLst/>
          </a:prstGeom>
        </p:spPr>
      </p:pic>
    </p:spTree>
    <p:extLst>
      <p:ext uri="{BB962C8B-B14F-4D97-AF65-F5344CB8AC3E}">
        <p14:creationId xmlns:p14="http://schemas.microsoft.com/office/powerpoint/2010/main" val="3857097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 ： 制作逐渐调色的效果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通过蒙版，可以使调色效果从中心逐渐显现。下面将通过蒙版及关键帧，制作逐渐调色的效果。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FF9C1ACA-FBBE-400B-9A46-72AAD911AFC0}"/>
              </a:ext>
            </a:extLst>
          </p:cNvPr>
          <p:cNvPicPr>
            <a:picLocks noChangeAspect="1"/>
          </p:cNvPicPr>
          <p:nvPr/>
        </p:nvPicPr>
        <p:blipFill>
          <a:blip r:embed="rId3"/>
          <a:stretch>
            <a:fillRect/>
          </a:stretch>
        </p:blipFill>
        <p:spPr>
          <a:xfrm>
            <a:off x="1535472" y="3347859"/>
            <a:ext cx="8835306" cy="1698498"/>
          </a:xfrm>
          <a:prstGeom prst="rect">
            <a:avLst/>
          </a:prstGeom>
        </p:spPr>
      </p:pic>
    </p:spTree>
    <p:extLst>
      <p:ext uri="{BB962C8B-B14F-4D97-AF65-F5344CB8AC3E}">
        <p14:creationId xmlns:p14="http://schemas.microsoft.com/office/powerpoint/2010/main" val="20154547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034391" y="3930681"/>
            <a:ext cx="509532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课堂演练</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297101409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屏幕替换效果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本章主要对视频合成进行了详细的介绍，下面将综合应用本章所学知识，制作屏幕替换的效果。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B951C0B-4722-4A2D-A7D7-0DE17442E3B4}"/>
              </a:ext>
            </a:extLst>
          </p:cNvPr>
          <p:cNvPicPr>
            <a:picLocks noChangeAspect="1"/>
          </p:cNvPicPr>
          <p:nvPr/>
        </p:nvPicPr>
        <p:blipFill>
          <a:blip r:embed="rId3"/>
          <a:stretch>
            <a:fillRect/>
          </a:stretch>
        </p:blipFill>
        <p:spPr>
          <a:xfrm>
            <a:off x="1641185" y="3244977"/>
            <a:ext cx="8909630" cy="1712786"/>
          </a:xfrm>
          <a:prstGeom prst="rect">
            <a:avLst/>
          </a:prstGeom>
        </p:spPr>
      </p:pic>
    </p:spTree>
    <p:extLst>
      <p:ext uri="{BB962C8B-B14F-4D97-AF65-F5344CB8AC3E}">
        <p14:creationId xmlns:p14="http://schemas.microsoft.com/office/powerpoint/2010/main" val="6733404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548741" y="3973544"/>
            <a:ext cx="40809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常用抠像效果</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355061" cy="748449"/>
            <a:chOff x="1502939" y="272760"/>
            <a:chExt cx="5355061" cy="748449"/>
          </a:xfrm>
        </p:grpSpPr>
        <p:sp>
          <p:nvSpPr>
            <p:cNvPr id="67" name="Rectangle 18"/>
            <p:cNvSpPr>
              <a:spLocks noChangeArrowheads="1"/>
            </p:cNvSpPr>
            <p:nvPr/>
          </p:nvSpPr>
          <p:spPr bwMode="auto">
            <a:xfrm>
              <a:off x="1502939" y="272760"/>
              <a:ext cx="5355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9.1.1 After Effects</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中的抠像技术</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63584" y="1636559"/>
            <a:ext cx="7702831"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抠像技术是</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中至关重要的一项技术，它提供了多种工具和插件，如</a:t>
            </a:r>
            <a:r>
              <a:rPr lang="en-US" altLang="zh-CN" dirty="0" err="1">
                <a:latin typeface="微软雅黑" panose="020B0503020204020204" pitchFamily="34" charset="-122"/>
                <a:ea typeface="微软雅黑" panose="020B0503020204020204" pitchFamily="34" charset="-122"/>
              </a:rPr>
              <a:t>Keylight</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）、“抠像”特效组等，以帮助用户精确地去除背景颜色并保留前景对象的细节。</a:t>
            </a:r>
          </a:p>
        </p:txBody>
      </p:sp>
      <p:pic>
        <p:nvPicPr>
          <p:cNvPr id="2" name="图片 1">
            <a:extLst>
              <a:ext uri="{FF2B5EF4-FFF2-40B4-BE49-F238E27FC236}">
                <a16:creationId xmlns:a16="http://schemas.microsoft.com/office/drawing/2014/main" id="{367A665C-FEA1-4419-9930-7BF48C65A458}"/>
              </a:ext>
            </a:extLst>
          </p:cNvPr>
          <p:cNvPicPr>
            <a:picLocks noChangeAspect="1"/>
          </p:cNvPicPr>
          <p:nvPr/>
        </p:nvPicPr>
        <p:blipFill>
          <a:blip r:embed="rId3"/>
          <a:stretch>
            <a:fillRect/>
          </a:stretch>
        </p:blipFill>
        <p:spPr>
          <a:xfrm>
            <a:off x="2125395" y="3429000"/>
            <a:ext cx="7655459" cy="2052257"/>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083724" cy="748449"/>
            <a:chOff x="1502939" y="272760"/>
            <a:chExt cx="6083724" cy="748449"/>
          </a:xfrm>
        </p:grpSpPr>
        <p:sp>
          <p:nvSpPr>
            <p:cNvPr id="67" name="Rectangle 18"/>
            <p:cNvSpPr>
              <a:spLocks noChangeArrowheads="1"/>
            </p:cNvSpPr>
            <p:nvPr/>
          </p:nvSpPr>
          <p:spPr bwMode="auto">
            <a:xfrm>
              <a:off x="1502939" y="272760"/>
              <a:ext cx="60837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9.1.2 Advanced Spill Suppressor</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63571" y="1494672"/>
            <a:ext cx="7702831" cy="1289905"/>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“Advanced Spill Suppressor</a:t>
            </a:r>
            <a:r>
              <a:rPr lang="zh-CN" altLang="en-US">
                <a:latin typeface="微软雅黑" panose="020B0503020204020204" pitchFamily="34" charset="-122"/>
                <a:ea typeface="微软雅黑" panose="020B0503020204020204" pitchFamily="34" charset="-122"/>
              </a:rPr>
              <a:t>（高级颜色溢出抑制）”效果可以从抠像图层中移除杂色，包括抠像边缘及主体中染上的环境色等，一般用于抠像操作之后。</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1564DFB2-58DA-4129-BEAB-87EB1828C7CC}"/>
              </a:ext>
            </a:extLst>
          </p:cNvPr>
          <p:cNvPicPr>
            <a:picLocks noChangeAspect="1"/>
          </p:cNvPicPr>
          <p:nvPr/>
        </p:nvPicPr>
        <p:blipFill>
          <a:blip r:embed="rId3"/>
          <a:stretch>
            <a:fillRect/>
          </a:stretch>
        </p:blipFill>
        <p:spPr>
          <a:xfrm>
            <a:off x="2275685" y="3293713"/>
            <a:ext cx="7354879" cy="2250567"/>
          </a:xfrm>
          <a:prstGeom prst="rect">
            <a:avLst/>
          </a:prstGeom>
        </p:spPr>
      </p:pic>
    </p:spTree>
    <p:extLst>
      <p:ext uri="{BB962C8B-B14F-4D97-AF65-F5344CB8AC3E}">
        <p14:creationId xmlns:p14="http://schemas.microsoft.com/office/powerpoint/2010/main" val="321976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540799" cy="748449"/>
            <a:chOff x="1502939" y="272760"/>
            <a:chExt cx="5540799" cy="748449"/>
          </a:xfrm>
        </p:grpSpPr>
        <p:sp>
          <p:nvSpPr>
            <p:cNvPr id="67" name="Rectangle 18"/>
            <p:cNvSpPr>
              <a:spLocks noChangeArrowheads="1"/>
            </p:cNvSpPr>
            <p:nvPr/>
          </p:nvSpPr>
          <p:spPr bwMode="auto">
            <a:xfrm>
              <a:off x="1502939" y="272760"/>
              <a:ext cx="5540799"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9.1.3 CC Simple Wire Removal</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63571" y="1494672"/>
            <a:ext cx="7702831"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CC Simple Wire Removal</a:t>
            </a:r>
            <a:r>
              <a:rPr lang="zh-CN" altLang="en-US">
                <a:latin typeface="微软雅黑" panose="020B0503020204020204" pitchFamily="34" charset="-122"/>
                <a:ea typeface="微软雅黑" panose="020B0503020204020204" pitchFamily="34" charset="-122"/>
              </a:rPr>
              <a:t>（简单金属丝移除）”效果可以简单地模糊或替换线性形状，多用于去除拍摄过程中出现的线，如威亚钢丝或一些吊着道具的细绳。</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CF6CB62-C8B8-48A0-8697-38AC45D3479E}"/>
              </a:ext>
            </a:extLst>
          </p:cNvPr>
          <p:cNvPicPr>
            <a:picLocks noChangeAspect="1"/>
          </p:cNvPicPr>
          <p:nvPr/>
        </p:nvPicPr>
        <p:blipFill>
          <a:blip r:embed="rId3"/>
          <a:stretch>
            <a:fillRect/>
          </a:stretch>
        </p:blipFill>
        <p:spPr>
          <a:xfrm>
            <a:off x="3552960" y="3195707"/>
            <a:ext cx="4823229" cy="2496233"/>
          </a:xfrm>
          <a:prstGeom prst="rect">
            <a:avLst/>
          </a:prstGeom>
        </p:spPr>
      </p:pic>
    </p:spTree>
    <p:extLst>
      <p:ext uri="{BB962C8B-B14F-4D97-AF65-F5344CB8AC3E}">
        <p14:creationId xmlns:p14="http://schemas.microsoft.com/office/powerpoint/2010/main" val="16729277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线性颜色键</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“线性颜色键”效果可将图像的每个像素与指定的主色进行比较，如果像素的颜色与主色近似匹配，则此像素将变得完全透明。</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0F6E9CAD-AEE5-40FE-AF88-051ED84891F2}"/>
              </a:ext>
            </a:extLst>
          </p:cNvPr>
          <p:cNvPicPr>
            <a:picLocks noChangeAspect="1"/>
          </p:cNvPicPr>
          <p:nvPr/>
        </p:nvPicPr>
        <p:blipFill>
          <a:blip r:embed="rId3"/>
          <a:stretch>
            <a:fillRect/>
          </a:stretch>
        </p:blipFill>
        <p:spPr>
          <a:xfrm>
            <a:off x="1794454" y="3040597"/>
            <a:ext cx="8135122" cy="2180844"/>
          </a:xfrm>
          <a:prstGeom prst="rect">
            <a:avLst/>
          </a:prstGeom>
        </p:spPr>
      </p:pic>
    </p:spTree>
    <p:extLst>
      <p:ext uri="{BB962C8B-B14F-4D97-AF65-F5344CB8AC3E}">
        <p14:creationId xmlns:p14="http://schemas.microsoft.com/office/powerpoint/2010/main" val="2912080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9.1.5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颜色范围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“颜色范围”效果可以在</a:t>
            </a:r>
            <a:r>
              <a:rPr lang="en-US" altLang="zh-CN">
                <a:latin typeface="微软雅黑" panose="020B0503020204020204" pitchFamily="34" charset="-122"/>
                <a:ea typeface="微软雅黑" panose="020B0503020204020204" pitchFamily="34" charset="-122"/>
              </a:rPr>
              <a:t>Lab</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YUV</a:t>
            </a:r>
            <a:r>
              <a:rPr lang="zh-CN" altLang="en-US">
                <a:latin typeface="微软雅黑" panose="020B0503020204020204" pitchFamily="34" charset="-122"/>
                <a:ea typeface="微软雅黑" panose="020B0503020204020204" pitchFamily="34" charset="-122"/>
              </a:rPr>
              <a:t>或</a:t>
            </a:r>
            <a:r>
              <a:rPr lang="en-US" altLang="zh-CN">
                <a:latin typeface="微软雅黑" panose="020B0503020204020204" pitchFamily="34" charset="-122"/>
                <a:ea typeface="微软雅黑" panose="020B0503020204020204" pitchFamily="34" charset="-122"/>
              </a:rPr>
              <a:t>RGB</a:t>
            </a:r>
            <a:r>
              <a:rPr lang="zh-CN" altLang="en-US">
                <a:latin typeface="微软雅黑" panose="020B0503020204020204" pitchFamily="34" charset="-122"/>
                <a:ea typeface="微软雅黑" panose="020B0503020204020204" pitchFamily="34" charset="-122"/>
              </a:rPr>
              <a:t>颜色空间中抠出指定的颜色范围，多用于亮度不均匀且包含同一颜色的不同阴影的蓝屏或绿屏上。</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7139C278-32A6-486B-A77A-77C23496104B}"/>
              </a:ext>
            </a:extLst>
          </p:cNvPr>
          <p:cNvPicPr>
            <a:picLocks noChangeAspect="1"/>
          </p:cNvPicPr>
          <p:nvPr/>
        </p:nvPicPr>
        <p:blipFill>
          <a:blip r:embed="rId3"/>
          <a:stretch>
            <a:fillRect/>
          </a:stretch>
        </p:blipFill>
        <p:spPr>
          <a:xfrm>
            <a:off x="1794454" y="3040597"/>
            <a:ext cx="8135122" cy="2180844"/>
          </a:xfrm>
          <a:prstGeom prst="rect">
            <a:avLst/>
          </a:prstGeom>
        </p:spPr>
      </p:pic>
    </p:spTree>
    <p:extLst>
      <p:ext uri="{BB962C8B-B14F-4D97-AF65-F5344CB8AC3E}">
        <p14:creationId xmlns:p14="http://schemas.microsoft.com/office/powerpoint/2010/main" val="104594164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1850</Words>
  <Application>Microsoft Office PowerPoint</Application>
  <PresentationFormat>宽屏</PresentationFormat>
  <Paragraphs>173</Paragraphs>
  <Slides>35</Slides>
  <Notes>34</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35</vt:i4>
      </vt:variant>
    </vt:vector>
  </HeadingPairs>
  <TitlesOfParts>
    <vt:vector size="48"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数字影音后期制作</dc:title>
  <dc:creator/>
  <cp:lastModifiedBy/>
  <cp:revision>2</cp:revision>
  <dcterms:created xsi:type="dcterms:W3CDTF">2021-05-01T02:52:20Z</dcterms:created>
  <dcterms:modified xsi:type="dcterms:W3CDTF">2024-11-21T06:06:23Z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