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5"/>
  </p:notesMasterIdLst>
  <p:handoutMasterIdLst>
    <p:handoutMasterId r:id="rId36"/>
  </p:handoutMasterIdLst>
  <p:sldIdLst>
    <p:sldId id="374" r:id="rId3"/>
    <p:sldId id="340" r:id="rId4"/>
    <p:sldId id="360" r:id="rId5"/>
    <p:sldId id="361" r:id="rId6"/>
    <p:sldId id="407" r:id="rId7"/>
    <p:sldId id="471" r:id="rId8"/>
    <p:sldId id="472" r:id="rId9"/>
    <p:sldId id="446" r:id="rId10"/>
    <p:sldId id="406" r:id="rId11"/>
    <p:sldId id="412" r:id="rId12"/>
    <p:sldId id="487" r:id="rId13"/>
    <p:sldId id="475" r:id="rId14"/>
    <p:sldId id="488" r:id="rId15"/>
    <p:sldId id="489" r:id="rId16"/>
    <p:sldId id="490" r:id="rId17"/>
    <p:sldId id="491" r:id="rId18"/>
    <p:sldId id="476" r:id="rId19"/>
    <p:sldId id="423" r:id="rId20"/>
    <p:sldId id="424" r:id="rId21"/>
    <p:sldId id="480" r:id="rId22"/>
    <p:sldId id="481" r:id="rId23"/>
    <p:sldId id="482" r:id="rId24"/>
    <p:sldId id="483" r:id="rId25"/>
    <p:sldId id="484" r:id="rId26"/>
    <p:sldId id="485" r:id="rId27"/>
    <p:sldId id="486" r:id="rId28"/>
    <p:sldId id="428" r:id="rId29"/>
    <p:sldId id="431" r:id="rId30"/>
    <p:sldId id="477" r:id="rId31"/>
    <p:sldId id="478" r:id="rId32"/>
    <p:sldId id="479" r:id="rId33"/>
    <p:sldId id="372"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832952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895112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807499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455626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00760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175410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34630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715680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945575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413331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014302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617292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4311440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41627296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1374154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323955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241533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141806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787880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1</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数字影音的学习准备</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数字影音的基本组成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数字影音由视频、音频、特效、字幕与图形等内容组成，这些元素共同协作，组合成了完整的视听作品。下面将对此进行介绍。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视频</a:t>
            </a:r>
          </a:p>
          <a:p>
            <a:pPr indent="457200">
              <a:lnSpc>
                <a:spcPct val="150000"/>
              </a:lnSpc>
            </a:pPr>
            <a:r>
              <a:rPr lang="zh-CN" altLang="en-US" dirty="0">
                <a:latin typeface="微软雅黑" panose="020B0503020204020204" pitchFamily="34" charset="-122"/>
                <a:ea typeface="微软雅黑" panose="020B0503020204020204" pitchFamily="34" charset="-122"/>
              </a:rPr>
              <a:t>视频是数字影音的核心，是一种通过连续播放静态图像（帧）和声音（音频）来记录和传达信息、故事或情感的多媒体形式。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音频</a:t>
            </a:r>
          </a:p>
          <a:p>
            <a:pPr indent="457200">
              <a:lnSpc>
                <a:spcPct val="150000"/>
              </a:lnSpc>
            </a:pPr>
            <a:r>
              <a:rPr lang="zh-CN" altLang="en-US" dirty="0">
                <a:latin typeface="微软雅黑" panose="020B0503020204020204" pitchFamily="34" charset="-122"/>
                <a:ea typeface="微软雅黑" panose="020B0503020204020204" pitchFamily="34" charset="-122"/>
              </a:rPr>
              <a:t>音频是指通过声波传播的声音信号，通常包括人声、音乐、环境音效等。在数字影音中，音频不仅是补充视觉内容的元素，还是推动情节发展、渲染情感氛围、提升观众体验的重要组成部分。</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数字影音的基本组成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特效</a:t>
            </a:r>
          </a:p>
          <a:p>
            <a:pPr indent="457200">
              <a:lnSpc>
                <a:spcPct val="150000"/>
              </a:lnSpc>
            </a:pPr>
            <a:r>
              <a:rPr lang="zh-CN" altLang="en-US" dirty="0">
                <a:latin typeface="微软雅黑" panose="020B0503020204020204" pitchFamily="34" charset="-122"/>
                <a:ea typeface="微软雅黑" panose="020B0503020204020204" pitchFamily="34" charset="-122"/>
              </a:rPr>
              <a:t>特效是在后期制作中添加的、用于增强视频表现力的视觉或音频效果，包括视觉特效（如</a:t>
            </a:r>
            <a:r>
              <a:rPr lang="en-US" altLang="zh-CN" dirty="0">
                <a:latin typeface="微软雅黑" panose="020B0503020204020204" pitchFamily="34" charset="-122"/>
                <a:ea typeface="微软雅黑" panose="020B0503020204020204" pitchFamily="34" charset="-122"/>
              </a:rPr>
              <a:t>CGI</a:t>
            </a:r>
            <a:r>
              <a:rPr lang="zh-CN" altLang="en-US" dirty="0">
                <a:latin typeface="微软雅黑" panose="020B0503020204020204" pitchFamily="34" charset="-122"/>
                <a:ea typeface="微软雅黑" panose="020B0503020204020204" pitchFamily="34" charset="-122"/>
              </a:rPr>
              <a:t>效果）、转场效果（如淡入淡出）和动画（如动态图形）。在数字影音中，特效可以增强视觉吸引力，创造无法通过实拍实现的效果，丰富画面。</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字幕与图形</a:t>
            </a:r>
          </a:p>
          <a:p>
            <a:pPr indent="457200">
              <a:lnSpc>
                <a:spcPct val="150000"/>
              </a:lnSpc>
            </a:pPr>
            <a:r>
              <a:rPr lang="zh-CN" altLang="en-US" dirty="0">
                <a:latin typeface="微软雅黑" panose="020B0503020204020204" pitchFamily="34" charset="-122"/>
                <a:ea typeface="微软雅黑" panose="020B0503020204020204" pitchFamily="34" charset="-122"/>
              </a:rPr>
              <a:t>字幕和图形主要用于补充视频内容。字幕传达对话和重要信息，帮助观众理解内容；图形元素（如标题、标志、图表）则传达关键信息并增强视觉效果。通过使用字幕与图形，可以提高信息的可读性，增强品牌识别，这一点对听力障碍者和非母语观众尤为重要。</a:t>
            </a:r>
          </a:p>
        </p:txBody>
      </p:sp>
    </p:spTree>
    <p:extLst>
      <p:ext uri="{BB962C8B-B14F-4D97-AF65-F5344CB8AC3E}">
        <p14:creationId xmlns:p14="http://schemas.microsoft.com/office/powerpoint/2010/main" val="12529269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数字影音常用名词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了解相关的专业术语，可以帮助用户理解其中的一些操作，下面将对此进行介绍。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线性编辑和非线性编辑</a:t>
            </a:r>
          </a:p>
          <a:p>
            <a:pPr indent="457200">
              <a:lnSpc>
                <a:spcPct val="150000"/>
              </a:lnSpc>
            </a:pPr>
            <a:r>
              <a:rPr lang="zh-CN" altLang="en-US" dirty="0">
                <a:latin typeface="微软雅黑" panose="020B0503020204020204" pitchFamily="34" charset="-122"/>
                <a:ea typeface="微软雅黑" panose="020B0503020204020204" pitchFamily="34" charset="-122"/>
              </a:rPr>
              <a:t>线性编辑和非线性编辑是两种截然不同的视频编辑方式，具有各自独特的特点和应用场景。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帧和关键帧</a:t>
            </a:r>
          </a:p>
          <a:p>
            <a:pPr indent="457200">
              <a:lnSpc>
                <a:spcPct val="150000"/>
              </a:lnSpc>
            </a:pPr>
            <a:r>
              <a:rPr lang="zh-CN" altLang="en-US" dirty="0">
                <a:latin typeface="微软雅黑" panose="020B0503020204020204" pitchFamily="34" charset="-122"/>
                <a:ea typeface="微软雅黑" panose="020B0503020204020204" pitchFamily="34" charset="-122"/>
              </a:rPr>
              <a:t>帧是动画或视频中的单一静态图像，是影视动画中的最小时间单位，每一秒的视频由多帧静态图像连续播放，从而产生运动的视觉效果。关键帧是指具有关键状态的帧，两个状态不同的关键帧之间就形成了动画，关键帧与关键帧之间的变化由软件生成，两个关键帧之间的帧又称过渡帧。在视频剪辑中，可以通过添加关键帧制作动态的变化效果。</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数字影音常用名词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帧速率</a:t>
            </a:r>
          </a:p>
          <a:p>
            <a:pPr indent="457200">
              <a:lnSpc>
                <a:spcPct val="150000"/>
              </a:lnSpc>
            </a:pPr>
            <a:r>
              <a:rPr lang="zh-CN" altLang="en-US" dirty="0">
                <a:latin typeface="微软雅黑" panose="020B0503020204020204" pitchFamily="34" charset="-122"/>
                <a:ea typeface="微软雅黑" panose="020B0503020204020204" pitchFamily="34" charset="-122"/>
              </a:rPr>
              <a:t>帧速率就是视频播放时每秒刷新的图片的帧数。电影的帧速率一般是</a:t>
            </a:r>
            <a:r>
              <a:rPr lang="en-US" altLang="zh-CN" dirty="0">
                <a:latin typeface="微软雅黑" panose="020B0503020204020204" pitchFamily="34" charset="-122"/>
                <a:ea typeface="微软雅黑" panose="020B0503020204020204" pitchFamily="34" charset="-122"/>
              </a:rPr>
              <a:t>24</a:t>
            </a:r>
            <a:r>
              <a:rPr lang="zh-CN" altLang="en-US" dirty="0">
                <a:latin typeface="微软雅黑" panose="020B0503020204020204" pitchFamily="34" charset="-122"/>
                <a:ea typeface="微软雅黑" panose="020B0503020204020204" pitchFamily="34" charset="-122"/>
              </a:rPr>
              <a:t>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秒，即每秒播放</a:t>
            </a:r>
            <a:r>
              <a:rPr lang="en-US" altLang="zh-CN" dirty="0">
                <a:latin typeface="微软雅黑" panose="020B0503020204020204" pitchFamily="34" charset="-122"/>
                <a:ea typeface="微软雅黑" panose="020B0503020204020204" pitchFamily="34" charset="-122"/>
              </a:rPr>
              <a:t>24</a:t>
            </a:r>
            <a:r>
              <a:rPr lang="zh-CN" altLang="en-US" dirty="0">
                <a:latin typeface="微软雅黑" panose="020B0503020204020204" pitchFamily="34" charset="-122"/>
                <a:ea typeface="微软雅黑" panose="020B0503020204020204" pitchFamily="34" charset="-122"/>
              </a:rPr>
              <a:t>幅图片；</a:t>
            </a:r>
            <a:r>
              <a:rPr lang="en-US" altLang="zh-CN" dirty="0">
                <a:latin typeface="微软雅黑" panose="020B0503020204020204" pitchFamily="34" charset="-122"/>
                <a:ea typeface="微软雅黑" panose="020B0503020204020204" pitchFamily="34" charset="-122"/>
              </a:rPr>
              <a:t>PAL</a:t>
            </a:r>
            <a:r>
              <a:rPr lang="zh-CN" altLang="en-US" dirty="0">
                <a:latin typeface="微软雅黑" panose="020B0503020204020204" pitchFamily="34" charset="-122"/>
                <a:ea typeface="微软雅黑" panose="020B0503020204020204" pitchFamily="34" charset="-122"/>
              </a:rPr>
              <a:t>制式的电视系统帧速率一般是</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NTSC</a:t>
            </a:r>
            <a:r>
              <a:rPr lang="zh-CN" altLang="en-US" dirty="0">
                <a:latin typeface="微软雅黑" panose="020B0503020204020204" pitchFamily="34" charset="-122"/>
                <a:ea typeface="微软雅黑" panose="020B0503020204020204" pitchFamily="34" charset="-122"/>
              </a:rPr>
              <a:t>制式的电视系统帧速率一般是</a:t>
            </a:r>
            <a:r>
              <a:rPr lang="en-US" altLang="zh-CN" dirty="0">
                <a:latin typeface="微软雅黑" panose="020B0503020204020204" pitchFamily="34" charset="-122"/>
                <a:ea typeface="微软雅黑" panose="020B0503020204020204" pitchFamily="34" charset="-122"/>
              </a:rPr>
              <a:t>29.97</a:t>
            </a:r>
            <a:r>
              <a:rPr lang="zh-CN" altLang="en-US" dirty="0">
                <a:latin typeface="微软雅黑" panose="020B0503020204020204" pitchFamily="34" charset="-122"/>
                <a:ea typeface="微软雅黑" panose="020B0503020204020204" pitchFamily="34" charset="-122"/>
              </a:rPr>
              <a:t>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秒。</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转场</a:t>
            </a:r>
          </a:p>
          <a:p>
            <a:pPr indent="457200">
              <a:lnSpc>
                <a:spcPct val="150000"/>
              </a:lnSpc>
            </a:pPr>
            <a:r>
              <a:rPr lang="zh-CN" altLang="en-US" dirty="0">
                <a:latin typeface="微软雅黑" panose="020B0503020204020204" pitchFamily="34" charset="-122"/>
                <a:ea typeface="微软雅黑" panose="020B0503020204020204" pitchFamily="34" charset="-122"/>
              </a:rPr>
              <a:t>又称过渡，指场景与场景、片段与片段之间的过渡或转换，它服务于影片的整体叙事结构，可以帮助观众自然平滑地从一个场景切换至另一个场景，保证了影片的流畅性。常见的转场包括硬切换、溶解、擦除、动态遮罩、缩放、匹配切换等：</a:t>
            </a:r>
          </a:p>
        </p:txBody>
      </p:sp>
    </p:spTree>
    <p:extLst>
      <p:ext uri="{BB962C8B-B14F-4D97-AF65-F5344CB8AC3E}">
        <p14:creationId xmlns:p14="http://schemas.microsoft.com/office/powerpoint/2010/main" val="10231983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数字影音常用名词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平行剪辑</a:t>
            </a:r>
          </a:p>
          <a:p>
            <a:pPr indent="457200">
              <a:lnSpc>
                <a:spcPct val="150000"/>
              </a:lnSpc>
            </a:pPr>
            <a:r>
              <a:rPr lang="zh-CN" altLang="en-US" dirty="0">
                <a:latin typeface="微软雅黑" panose="020B0503020204020204" pitchFamily="34" charset="-122"/>
                <a:ea typeface="微软雅黑" panose="020B0503020204020204" pitchFamily="34" charset="-122"/>
              </a:rPr>
              <a:t>平行剪辑又称交叉剪辑，是一种通过同时展示两个或多个不同空间发生的事件来强化剧情的紧张感和深度的剪辑手法，这种手法可以让观众同时置身多个故事线中，增加叙事的复杂性和观影的丰富度。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蒙太奇</a:t>
            </a:r>
          </a:p>
          <a:p>
            <a:pPr indent="457200">
              <a:lnSpc>
                <a:spcPct val="150000"/>
              </a:lnSpc>
            </a:pPr>
            <a:r>
              <a:rPr lang="zh-CN" altLang="en-US" dirty="0">
                <a:latin typeface="微软雅黑" panose="020B0503020204020204" pitchFamily="34" charset="-122"/>
                <a:ea typeface="微软雅黑" panose="020B0503020204020204" pitchFamily="34" charset="-122"/>
              </a:rPr>
              <a:t>蒙太奇源自法语，是一种剪辑理论。在电影艺术中，蒙太奇指通过有意识、有逻辑地排列与组合不同的镜头片段，从而产生各个镜头单独存在时所不具备的含义。蒙太奇的功能在于高度概括和集中表现内容，使其主次分明；同时，它能够跨越时空的限制，使影视内容获得更大的自由度。</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61748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数字影音常用名词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 </a:t>
            </a:r>
            <a:r>
              <a:rPr lang="zh-CN" altLang="en-US" b="1" dirty="0">
                <a:latin typeface="微软雅黑" panose="020B0503020204020204" pitchFamily="34" charset="-122"/>
                <a:ea typeface="微软雅黑" panose="020B0503020204020204" pitchFamily="34" charset="-122"/>
              </a:rPr>
              <a:t>多机位剪辑</a:t>
            </a:r>
          </a:p>
          <a:p>
            <a:pPr indent="457200">
              <a:lnSpc>
                <a:spcPct val="150000"/>
              </a:lnSpc>
            </a:pPr>
            <a:r>
              <a:rPr lang="zh-CN" altLang="en-US" dirty="0">
                <a:latin typeface="微软雅黑" panose="020B0503020204020204" pitchFamily="34" charset="-122"/>
                <a:ea typeface="微软雅黑" panose="020B0503020204020204" pitchFamily="34" charset="-122"/>
              </a:rPr>
              <a:t>多机位剪辑是指在视频制作过程中，使用摄像机在同一时段以不同的景别和角度拍摄同一个物体或场景，再从中选择最佳的镜头，进行组接和编辑，以创作出连贯的、视觉效果优异的作品。</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8. </a:t>
            </a:r>
            <a:r>
              <a:rPr lang="zh-CN" altLang="en-US" b="1" dirty="0">
                <a:latin typeface="微软雅黑" panose="020B0503020204020204" pitchFamily="34" charset="-122"/>
                <a:ea typeface="微软雅黑" panose="020B0503020204020204" pitchFamily="34" charset="-122"/>
              </a:rPr>
              <a:t>抠像</a:t>
            </a:r>
          </a:p>
          <a:p>
            <a:pPr indent="457200">
              <a:lnSpc>
                <a:spcPct val="150000"/>
              </a:lnSpc>
            </a:pPr>
            <a:r>
              <a:rPr lang="zh-CN" altLang="en-US" dirty="0">
                <a:latin typeface="微软雅黑" panose="020B0503020204020204" pitchFamily="34" charset="-122"/>
                <a:ea typeface="微软雅黑" panose="020B0503020204020204" pitchFamily="34" charset="-122"/>
              </a:rPr>
              <a:t>一种视频制作技术，可以将特定颜色背景替换为其他图像或视频，多用于特效制作、电视新闻、天气预报等领域。最常见的抠像颜色是绿色和蓝色，即俗称的绿幕和蓝幕，这两种颜色与人皮肤的颜色差异较大，便于分离。</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17012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数字影音常用名词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9. </a:t>
            </a:r>
            <a:r>
              <a:rPr lang="zh-CN" altLang="en-US" b="1" dirty="0">
                <a:latin typeface="微软雅黑" panose="020B0503020204020204" pitchFamily="34" charset="-122"/>
                <a:ea typeface="微软雅黑" panose="020B0503020204020204" pitchFamily="34" charset="-122"/>
              </a:rPr>
              <a:t>合成</a:t>
            </a:r>
          </a:p>
          <a:p>
            <a:pPr indent="457200">
              <a:lnSpc>
                <a:spcPct val="150000"/>
              </a:lnSpc>
            </a:pPr>
            <a:r>
              <a:rPr lang="zh-CN" altLang="en-US" dirty="0">
                <a:latin typeface="微软雅黑" panose="020B0503020204020204" pitchFamily="34" charset="-122"/>
                <a:ea typeface="微软雅黑" panose="020B0503020204020204" pitchFamily="34" charset="-122"/>
              </a:rPr>
              <a:t>在数字影音后期制作领域，合成是一种将多种视觉元素整合到一个画面中的编辑技术，它可以将不同来源的图像、视频片段、特效和动画等元素无缝结合，从而实现超现实的场景和独特的视觉体验。</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10. </a:t>
            </a:r>
            <a:r>
              <a:rPr lang="zh-CN" altLang="en-US" b="1" dirty="0">
                <a:latin typeface="微软雅黑" panose="020B0503020204020204" pitchFamily="34" charset="-122"/>
                <a:ea typeface="微软雅黑" panose="020B0503020204020204" pitchFamily="34" charset="-122"/>
              </a:rPr>
              <a:t>混音</a:t>
            </a:r>
          </a:p>
          <a:p>
            <a:pPr indent="457200">
              <a:lnSpc>
                <a:spcPct val="150000"/>
              </a:lnSpc>
            </a:pPr>
            <a:r>
              <a:rPr lang="zh-CN" altLang="en-US" dirty="0">
                <a:latin typeface="微软雅黑" panose="020B0503020204020204" pitchFamily="34" charset="-122"/>
                <a:ea typeface="微软雅黑" panose="020B0503020204020204" pitchFamily="34" charset="-122"/>
              </a:rPr>
              <a:t>混音是音频制作过程中的一个关键环节，涉及将多个音轨整合成一个和谐统一的最终音频作品。</a:t>
            </a:r>
          </a:p>
        </p:txBody>
      </p:sp>
    </p:spTree>
    <p:extLst>
      <p:ext uri="{BB962C8B-B14F-4D97-AF65-F5344CB8AC3E}">
        <p14:creationId xmlns:p14="http://schemas.microsoft.com/office/powerpoint/2010/main" val="193830260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常用的电视制式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电视制式是指用于实现电视图像或声音信号所采用的一种技术标准，不同国家选用不同的电视制式。常用的电视制式包括</a:t>
            </a:r>
            <a:r>
              <a:rPr lang="en-US" altLang="zh-CN" dirty="0">
                <a:latin typeface="微软雅黑" panose="020B0503020204020204" pitchFamily="34" charset="-122"/>
                <a:ea typeface="微软雅黑" panose="020B0503020204020204" pitchFamily="34" charset="-122"/>
              </a:rPr>
              <a:t>PAL</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NTSC</a:t>
            </a:r>
            <a:r>
              <a:rPr lang="zh-CN" altLang="en-US" dirty="0">
                <a:latin typeface="微软雅黑" panose="020B0503020204020204" pitchFamily="34" charset="-122"/>
                <a:ea typeface="微软雅黑" panose="020B0503020204020204" pitchFamily="34" charset="-122"/>
              </a:rPr>
              <a:t>及</a:t>
            </a:r>
            <a:r>
              <a:rPr lang="en-US" altLang="zh-CN" dirty="0">
                <a:latin typeface="微软雅黑" panose="020B0503020204020204" pitchFamily="34" charset="-122"/>
                <a:ea typeface="微软雅黑" panose="020B0503020204020204" pitchFamily="34" charset="-122"/>
              </a:rPr>
              <a:t>SECAM</a:t>
            </a:r>
            <a:r>
              <a:rPr lang="zh-CN" altLang="en-US" dirty="0">
                <a:latin typeface="微软雅黑" panose="020B0503020204020204" pitchFamily="34" charset="-122"/>
                <a:ea typeface="微软雅黑" panose="020B0503020204020204" pitchFamily="34" charset="-122"/>
              </a:rPr>
              <a:t>三种，其中</a:t>
            </a:r>
            <a:r>
              <a:rPr lang="en-US" altLang="zh-CN" dirty="0">
                <a:latin typeface="微软雅黑" panose="020B0503020204020204" pitchFamily="34" charset="-122"/>
                <a:ea typeface="微软雅黑" panose="020B0503020204020204" pitchFamily="34" charset="-122"/>
              </a:rPr>
              <a:t>PAL</a:t>
            </a:r>
            <a:r>
              <a:rPr lang="zh-CN" altLang="en-US" dirty="0">
                <a:latin typeface="微软雅黑" panose="020B0503020204020204" pitchFamily="34" charset="-122"/>
                <a:ea typeface="微软雅黑" panose="020B0503020204020204" pitchFamily="34" charset="-122"/>
              </a:rPr>
              <a:t>制式广泛应用于中国大部分地区；</a:t>
            </a:r>
            <a:r>
              <a:rPr lang="en-US" altLang="zh-CN" dirty="0">
                <a:latin typeface="微软雅黑" panose="020B0503020204020204" pitchFamily="34" charset="-122"/>
                <a:ea typeface="微软雅黑" panose="020B0503020204020204" pitchFamily="34" charset="-122"/>
              </a:rPr>
              <a:t>NTSC</a:t>
            </a:r>
            <a:r>
              <a:rPr lang="zh-CN" altLang="en-US" dirty="0">
                <a:latin typeface="微软雅黑" panose="020B0503020204020204" pitchFamily="34" charset="-122"/>
                <a:ea typeface="微软雅黑" panose="020B0503020204020204" pitchFamily="34" charset="-122"/>
              </a:rPr>
              <a:t>制式多为日本、韩国、东南亚地区及美国等欧美国家使用；</a:t>
            </a:r>
            <a:r>
              <a:rPr lang="en-US" altLang="zh-CN" dirty="0">
                <a:latin typeface="微软雅黑" panose="020B0503020204020204" pitchFamily="34" charset="-122"/>
                <a:ea typeface="微软雅黑" panose="020B0503020204020204" pitchFamily="34" charset="-122"/>
              </a:rPr>
              <a:t>SECAM</a:t>
            </a:r>
            <a:r>
              <a:rPr lang="zh-CN" altLang="en-US" dirty="0">
                <a:latin typeface="微软雅黑" panose="020B0503020204020204" pitchFamily="34" charset="-122"/>
                <a:ea typeface="微软雅黑" panose="020B0503020204020204" pitchFamily="34" charset="-122"/>
              </a:rPr>
              <a:t>制式则适用于俄罗斯。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PAL</a:t>
            </a:r>
            <a:r>
              <a:rPr lang="zh-CN" altLang="en-US" b="1" dirty="0">
                <a:latin typeface="微软雅黑" panose="020B0503020204020204" pitchFamily="34" charset="-122"/>
                <a:ea typeface="微软雅黑" panose="020B0503020204020204" pitchFamily="34" charset="-122"/>
              </a:rPr>
              <a:t>制式</a:t>
            </a:r>
          </a:p>
          <a:p>
            <a:pPr indent="457200">
              <a:lnSpc>
                <a:spcPct val="150000"/>
              </a:lnSpc>
            </a:pPr>
            <a:r>
              <a:rPr lang="en-US" altLang="zh-CN" b="1" dirty="0">
                <a:latin typeface="微软雅黑" panose="020B0503020204020204" pitchFamily="34" charset="-122"/>
                <a:ea typeface="微软雅黑" panose="020B0503020204020204" pitchFamily="34" charset="-122"/>
              </a:rPr>
              <a:t>2. NTSC</a:t>
            </a:r>
            <a:r>
              <a:rPr lang="zh-CN" altLang="en-US" b="1" dirty="0">
                <a:latin typeface="微软雅黑" panose="020B0503020204020204" pitchFamily="34" charset="-122"/>
                <a:ea typeface="微软雅黑" panose="020B0503020204020204" pitchFamily="34" charset="-122"/>
              </a:rPr>
              <a:t>制式</a:t>
            </a:r>
          </a:p>
          <a:p>
            <a:pPr indent="457200">
              <a:lnSpc>
                <a:spcPct val="150000"/>
              </a:lnSpc>
            </a:pPr>
            <a:r>
              <a:rPr lang="en-US" altLang="zh-CN" b="1" dirty="0">
                <a:latin typeface="微软雅黑" panose="020B0503020204020204" pitchFamily="34" charset="-122"/>
                <a:ea typeface="微软雅黑" panose="020B0503020204020204" pitchFamily="34" charset="-122"/>
              </a:rPr>
              <a:t>3. SECAM</a:t>
            </a:r>
            <a:r>
              <a:rPr lang="zh-CN" altLang="en-US" b="1" dirty="0">
                <a:latin typeface="微软雅黑" panose="020B0503020204020204" pitchFamily="34" charset="-122"/>
                <a:ea typeface="微软雅黑" panose="020B0503020204020204" pitchFamily="34" charset="-122"/>
              </a:rPr>
              <a:t>制式</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697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477304" y="3930681"/>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数字影音后期制作是一个成熟且不断发展的领域，涉及多个制作步骤，下面将对此进行介绍。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．素材剪辑</a:t>
            </a:r>
          </a:p>
          <a:p>
            <a:pPr indent="457200">
              <a:lnSpc>
                <a:spcPct val="150000"/>
              </a:lnSpc>
            </a:pPr>
            <a:r>
              <a:rPr lang="zh-CN" altLang="en-US" dirty="0">
                <a:latin typeface="微软雅黑" panose="020B0503020204020204" pitchFamily="34" charset="-122"/>
                <a:ea typeface="微软雅黑" panose="020B0503020204020204" pitchFamily="34" charset="-122"/>
              </a:rPr>
              <a:t>剪辑是数字影音成型的关键，决定了视频的情节发展，一般包括素材整理、粗剪和精剪</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个阶段。</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．特效制作</a:t>
            </a:r>
          </a:p>
          <a:p>
            <a:pPr indent="457200">
              <a:lnSpc>
                <a:spcPct val="150000"/>
              </a:lnSpc>
            </a:pPr>
            <a:r>
              <a:rPr lang="zh-CN" altLang="en-US" dirty="0">
                <a:latin typeface="微软雅黑" panose="020B0503020204020204" pitchFamily="34" charset="-122"/>
                <a:ea typeface="微软雅黑" panose="020B0503020204020204" pitchFamily="34" charset="-122"/>
              </a:rPr>
              <a:t>特效制作是指在影视、动画、游戏等媒体中，通过技术手段创造出视觉或听觉效果的过程，数字影音后期制作中的特效包括</a:t>
            </a:r>
            <a:r>
              <a:rPr lang="en-US" altLang="zh-CN" dirty="0">
                <a:latin typeface="微软雅黑" panose="020B0503020204020204" pitchFamily="34" charset="-122"/>
                <a:ea typeface="微软雅黑" panose="020B0503020204020204" pitchFamily="34" charset="-122"/>
              </a:rPr>
              <a:t>CGI</a:t>
            </a:r>
            <a:r>
              <a:rPr lang="zh-CN" altLang="en-US" dirty="0">
                <a:latin typeface="微软雅黑" panose="020B0503020204020204" pitchFamily="34" charset="-122"/>
                <a:ea typeface="微软雅黑" panose="020B0503020204020204" pitchFamily="34" charset="-122"/>
              </a:rPr>
              <a:t>、抠像、合成等多种类型，下面将对常见的特效制作进行介绍。</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数字影音是现代媒体创作的重要形式，涵盖了所有通过数字技术手段制作和分发的影音作品，在文化传播、教育培训、社交互动等多个领域都扮演着极为重要的角色。本章节将对数字影音及其后期制作的相关知识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数字影音后期制作是一个成熟且不断发展的领域，涉及多个制作步骤，下面将对此进行介绍。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．素材剪辑</a:t>
            </a:r>
          </a:p>
          <a:p>
            <a:pPr indent="457200">
              <a:lnSpc>
                <a:spcPct val="150000"/>
              </a:lnSpc>
            </a:pPr>
            <a:r>
              <a:rPr lang="zh-CN" altLang="en-US" dirty="0">
                <a:latin typeface="微软雅黑" panose="020B0503020204020204" pitchFamily="34" charset="-122"/>
                <a:ea typeface="微软雅黑" panose="020B0503020204020204" pitchFamily="34" charset="-122"/>
              </a:rPr>
              <a:t>剪辑是数字影音成型的关键，决定了视频的情节发展，一般包括素材整理、粗剪和精剪</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个阶段。</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．特效制作</a:t>
            </a:r>
          </a:p>
          <a:p>
            <a:pPr indent="457200">
              <a:lnSpc>
                <a:spcPct val="150000"/>
              </a:lnSpc>
            </a:pPr>
            <a:r>
              <a:rPr lang="zh-CN" altLang="en-US" dirty="0">
                <a:latin typeface="微软雅黑" panose="020B0503020204020204" pitchFamily="34" charset="-122"/>
                <a:ea typeface="微软雅黑" panose="020B0503020204020204" pitchFamily="34" charset="-122"/>
              </a:rPr>
              <a:t>特效制作是指在影视、动画、游戏等媒体中，通过技术手段创造出视觉或听觉效果的过程，数字影音后期制作中的特效包括</a:t>
            </a:r>
            <a:r>
              <a:rPr lang="en-US" altLang="zh-CN" dirty="0">
                <a:latin typeface="微软雅黑" panose="020B0503020204020204" pitchFamily="34" charset="-122"/>
                <a:ea typeface="微软雅黑" panose="020B0503020204020204" pitchFamily="34" charset="-122"/>
              </a:rPr>
              <a:t>CGI</a:t>
            </a:r>
            <a:r>
              <a:rPr lang="zh-CN" altLang="en-US" dirty="0">
                <a:latin typeface="微软雅黑" panose="020B0503020204020204" pitchFamily="34" charset="-122"/>
                <a:ea typeface="微软雅黑" panose="020B0503020204020204" pitchFamily="34" charset="-122"/>
              </a:rPr>
              <a:t>、抠像、合成等多种类型，下面将对常见的特效制作进行介绍。</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151628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CGI</a:t>
            </a:r>
          </a:p>
          <a:p>
            <a:pPr indent="457200">
              <a:lnSpc>
                <a:spcPct val="150000"/>
              </a:lnSpc>
            </a:pPr>
            <a:r>
              <a:rPr lang="zh-CN" altLang="en-US">
                <a:latin typeface="微软雅黑" panose="020B0503020204020204" pitchFamily="34" charset="-122"/>
                <a:ea typeface="微软雅黑" panose="020B0503020204020204" pitchFamily="34" charset="-122"/>
              </a:rPr>
              <a:t>即计算机生成图像（</a:t>
            </a:r>
            <a:r>
              <a:rPr lang="en-US" altLang="zh-CN">
                <a:latin typeface="微软雅黑" panose="020B0503020204020204" pitchFamily="34" charset="-122"/>
                <a:ea typeface="微软雅黑" panose="020B0503020204020204" pitchFamily="34" charset="-122"/>
              </a:rPr>
              <a:t>Computer-Generated lmagery</a:t>
            </a:r>
            <a:r>
              <a:rPr lang="zh-CN" altLang="en-US">
                <a:latin typeface="微软雅黑" panose="020B0503020204020204" pitchFamily="34" charset="-122"/>
                <a:ea typeface="微软雅黑" panose="020B0503020204020204" pitchFamily="34" charset="-122"/>
              </a:rPr>
              <a:t>），是指利用计算机软件创建或调整图像的技术，一般涉及建模、纹理贴图、光照、动画、渲染等步骤。</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53AF4C5-5BC5-4A90-A969-2AF29E8BD052}"/>
              </a:ext>
            </a:extLst>
          </p:cNvPr>
          <p:cNvPicPr>
            <a:picLocks noChangeAspect="1"/>
          </p:cNvPicPr>
          <p:nvPr/>
        </p:nvPicPr>
        <p:blipFill>
          <a:blip r:embed="rId3"/>
          <a:stretch>
            <a:fillRect/>
          </a:stretch>
        </p:blipFill>
        <p:spPr>
          <a:xfrm>
            <a:off x="2185102" y="3248751"/>
            <a:ext cx="7821796" cy="2393442"/>
          </a:xfrm>
          <a:prstGeom prst="rect">
            <a:avLst/>
          </a:prstGeom>
        </p:spPr>
      </p:pic>
    </p:spTree>
    <p:extLst>
      <p:ext uri="{BB962C8B-B14F-4D97-AF65-F5344CB8AC3E}">
        <p14:creationId xmlns:p14="http://schemas.microsoft.com/office/powerpoint/2010/main" val="424573709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CGI</a:t>
            </a:r>
          </a:p>
          <a:p>
            <a:pPr indent="457200">
              <a:lnSpc>
                <a:spcPct val="150000"/>
              </a:lnSpc>
            </a:pPr>
            <a:r>
              <a:rPr lang="zh-CN" altLang="en-US" dirty="0">
                <a:latin typeface="微软雅黑" panose="020B0503020204020204" pitchFamily="34" charset="-122"/>
                <a:ea typeface="微软雅黑" panose="020B0503020204020204" pitchFamily="34" charset="-122"/>
              </a:rPr>
              <a:t>即计算机生成图像（</a:t>
            </a:r>
            <a:r>
              <a:rPr lang="en-US" altLang="zh-CN" dirty="0">
                <a:latin typeface="微软雅黑" panose="020B0503020204020204" pitchFamily="34" charset="-122"/>
                <a:ea typeface="微软雅黑" panose="020B0503020204020204" pitchFamily="34" charset="-122"/>
              </a:rPr>
              <a:t>Computer-Generated </a:t>
            </a:r>
            <a:r>
              <a:rPr lang="en-US" altLang="zh-CN" dirty="0" err="1">
                <a:latin typeface="微软雅黑" panose="020B0503020204020204" pitchFamily="34" charset="-122"/>
                <a:ea typeface="微软雅黑" panose="020B0503020204020204" pitchFamily="34" charset="-122"/>
              </a:rPr>
              <a:t>lmagery</a:t>
            </a:r>
            <a:r>
              <a:rPr lang="zh-CN" altLang="en-US" dirty="0">
                <a:latin typeface="微软雅黑" panose="020B0503020204020204" pitchFamily="34" charset="-122"/>
                <a:ea typeface="微软雅黑" panose="020B0503020204020204" pitchFamily="34" charset="-122"/>
              </a:rPr>
              <a:t>），是指利用计算机软件创建或调整图像的技术，一般涉及建模、纹理贴图、光照、动画、渲染等步骤。</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）绿幕抠像</a:t>
            </a:r>
          </a:p>
          <a:p>
            <a:pPr indent="457200">
              <a:lnSpc>
                <a:spcPct val="150000"/>
              </a:lnSpc>
            </a:pPr>
            <a:r>
              <a:rPr lang="zh-CN" altLang="en-US" dirty="0">
                <a:latin typeface="微软雅黑" panose="020B0503020204020204" pitchFamily="34" charset="-122"/>
                <a:ea typeface="微软雅黑" panose="020B0503020204020204" pitchFamily="34" charset="-122"/>
              </a:rPr>
              <a:t>一种常用的视频技术，指在拍摄时使用绿幕作为背景，在后期制作时，将绿幕背景替换为需要的场景。</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）动态捕捉</a:t>
            </a:r>
          </a:p>
          <a:p>
            <a:pPr indent="457200">
              <a:lnSpc>
                <a:spcPct val="150000"/>
              </a:lnSpc>
            </a:pPr>
            <a:r>
              <a:rPr lang="zh-CN" altLang="en-US" dirty="0">
                <a:latin typeface="微软雅黑" panose="020B0503020204020204" pitchFamily="34" charset="-122"/>
                <a:ea typeface="微软雅黑" panose="020B0503020204020204" pitchFamily="34" charset="-122"/>
              </a:rPr>
              <a:t>一种用于记录和分析运动的技术，它通过捕捉演员的动作并将其应用到</a:t>
            </a:r>
            <a:r>
              <a:rPr lang="en-US" altLang="zh-CN" dirty="0">
                <a:latin typeface="微软雅黑" panose="020B0503020204020204" pitchFamily="34" charset="-122"/>
                <a:ea typeface="微软雅黑" panose="020B0503020204020204" pitchFamily="34" charset="-122"/>
              </a:rPr>
              <a:t>CG</a:t>
            </a:r>
            <a:r>
              <a:rPr lang="zh-CN" altLang="en-US" dirty="0">
                <a:latin typeface="微软雅黑" panose="020B0503020204020204" pitchFamily="34" charset="-122"/>
                <a:ea typeface="微软雅黑" panose="020B0503020204020204" pitchFamily="34" charset="-122"/>
              </a:rPr>
              <a:t>角色上，使其动作更加生动和真实。</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）合成</a:t>
            </a:r>
          </a:p>
          <a:p>
            <a:pPr indent="457200">
              <a:lnSpc>
                <a:spcPct val="150000"/>
              </a:lnSpc>
            </a:pPr>
            <a:r>
              <a:rPr lang="zh-CN" altLang="en-US" dirty="0">
                <a:latin typeface="微软雅黑" panose="020B0503020204020204" pitchFamily="34" charset="-122"/>
                <a:ea typeface="微软雅黑" panose="020B0503020204020204" pitchFamily="34" charset="-122"/>
              </a:rPr>
              <a:t>将不同的视频元素合成到一个场景中，并确保视觉效果的和谐。</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49586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．影片调色</a:t>
            </a:r>
          </a:p>
          <a:p>
            <a:pPr indent="457200">
              <a:lnSpc>
                <a:spcPct val="150000"/>
              </a:lnSpc>
            </a:pPr>
            <a:r>
              <a:rPr lang="zh-CN" altLang="en-US" dirty="0">
                <a:latin typeface="微软雅黑" panose="020B0503020204020204" pitchFamily="34" charset="-122"/>
                <a:ea typeface="微软雅黑" panose="020B0503020204020204" pitchFamily="34" charset="-122"/>
              </a:rPr>
              <a:t>调色是数字影音后期制作必不可少的过程，其主要目的是调整影片整体色调和光影效果，确保其和谐统一，一般包括颜色校正和颜色分级两个步骤。</a:t>
            </a:r>
          </a:p>
        </p:txBody>
      </p:sp>
      <p:pic>
        <p:nvPicPr>
          <p:cNvPr id="4" name="图片 3">
            <a:extLst>
              <a:ext uri="{FF2B5EF4-FFF2-40B4-BE49-F238E27FC236}">
                <a16:creationId xmlns:a16="http://schemas.microsoft.com/office/drawing/2014/main" id="{CD351142-B998-4197-8479-E7FE4F6F7A3C}"/>
              </a:ext>
            </a:extLst>
          </p:cNvPr>
          <p:cNvPicPr>
            <a:picLocks noChangeAspect="1"/>
          </p:cNvPicPr>
          <p:nvPr/>
        </p:nvPicPr>
        <p:blipFill>
          <a:blip r:embed="rId3"/>
          <a:stretch>
            <a:fillRect/>
          </a:stretch>
        </p:blipFill>
        <p:spPr>
          <a:xfrm>
            <a:off x="2117787" y="3201982"/>
            <a:ext cx="6981345" cy="2136267"/>
          </a:xfrm>
          <a:prstGeom prst="rect">
            <a:avLst/>
          </a:prstGeom>
        </p:spPr>
      </p:pic>
    </p:spTree>
    <p:extLst>
      <p:ext uri="{BB962C8B-B14F-4D97-AF65-F5344CB8AC3E}">
        <p14:creationId xmlns:p14="http://schemas.microsoft.com/office/powerpoint/2010/main" val="25205996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．音频编辑与混音</a:t>
            </a:r>
          </a:p>
          <a:p>
            <a:pPr indent="457200">
              <a:lnSpc>
                <a:spcPct val="150000"/>
              </a:lnSpc>
            </a:pPr>
            <a:r>
              <a:rPr lang="zh-CN" altLang="en-US" dirty="0">
                <a:latin typeface="微软雅黑" panose="020B0503020204020204" pitchFamily="34" charset="-122"/>
                <a:ea typeface="微软雅黑" panose="020B0503020204020204" pitchFamily="34" charset="-122"/>
              </a:rPr>
              <a:t>音频编辑与混音是指对影片的声音进行处理的过程，这决定了影片最终的视听效果。</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对白编辑：清理和优化拍摄过程中录制的对白，消除杂音，确保清晰度。</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音效设计：添加和设计各种音效，使影片更加生动和真实。</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音乐配乐：为影片选取和编辑合适的背景音乐，增强影片的情感感染力。</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混音：将对白、音效和音乐进行混合，调整各个音轨的音量和平衡，确保最终的音频效果符合影片的需求。</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56494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．字幕与图形元素</a:t>
            </a:r>
          </a:p>
          <a:p>
            <a:pPr indent="457200">
              <a:lnSpc>
                <a:spcPct val="150000"/>
              </a:lnSpc>
            </a:pPr>
            <a:r>
              <a:rPr lang="zh-CN" altLang="en-US" dirty="0">
                <a:latin typeface="微软雅黑" panose="020B0503020204020204" pitchFamily="34" charset="-122"/>
                <a:ea typeface="微软雅黑" panose="020B0503020204020204" pitchFamily="34" charset="-122"/>
              </a:rPr>
              <a:t>字幕和图形元素可增强影片的信息传达，提升影片的视觉效果。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）字幕</a:t>
            </a:r>
          </a:p>
          <a:p>
            <a:pPr indent="457200">
              <a:lnSpc>
                <a:spcPct val="150000"/>
              </a:lnSpc>
            </a:pPr>
            <a:r>
              <a:rPr lang="zh-CN" altLang="en-US" dirty="0">
                <a:latin typeface="微软雅黑" panose="020B0503020204020204" pitchFamily="34" charset="-122"/>
                <a:ea typeface="微软雅黑" panose="020B0503020204020204" pitchFamily="34" charset="-122"/>
              </a:rPr>
              <a:t>为影片添加对话字幕、翻译字幕等，可以帮助观众理解对话内容，控制观看节奏。</a:t>
            </a:r>
          </a:p>
        </p:txBody>
      </p:sp>
      <p:pic>
        <p:nvPicPr>
          <p:cNvPr id="4" name="图片 3">
            <a:extLst>
              <a:ext uri="{FF2B5EF4-FFF2-40B4-BE49-F238E27FC236}">
                <a16:creationId xmlns:a16="http://schemas.microsoft.com/office/drawing/2014/main" id="{483026FB-D13D-4028-B6DA-0C2B34B0AC37}"/>
              </a:ext>
            </a:extLst>
          </p:cNvPr>
          <p:cNvPicPr>
            <a:picLocks noChangeAspect="1"/>
          </p:cNvPicPr>
          <p:nvPr/>
        </p:nvPicPr>
        <p:blipFill>
          <a:blip r:embed="rId3"/>
          <a:stretch>
            <a:fillRect/>
          </a:stretch>
        </p:blipFill>
        <p:spPr>
          <a:xfrm>
            <a:off x="1895197" y="3866927"/>
            <a:ext cx="8401605" cy="2252282"/>
          </a:xfrm>
          <a:prstGeom prst="rect">
            <a:avLst/>
          </a:prstGeom>
        </p:spPr>
      </p:pic>
    </p:spTree>
    <p:extLst>
      <p:ext uri="{BB962C8B-B14F-4D97-AF65-F5344CB8AC3E}">
        <p14:creationId xmlns:p14="http://schemas.microsoft.com/office/powerpoint/2010/main" val="18089137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）图形元素</a:t>
            </a:r>
          </a:p>
          <a:p>
            <a:pPr indent="457200">
              <a:lnSpc>
                <a:spcPct val="150000"/>
              </a:lnSpc>
            </a:pPr>
            <a:r>
              <a:rPr lang="zh-CN" altLang="en-US" dirty="0">
                <a:latin typeface="微软雅黑" panose="020B0503020204020204" pitchFamily="34" charset="-122"/>
                <a:ea typeface="微软雅黑" panose="020B0503020204020204" pitchFamily="34" charset="-122"/>
              </a:rPr>
              <a:t>添加片头、片尾字幕、动画文字、标志、图案等视觉元素，可以增强影片的美观性和信息传达效果。同时，图形元素还可以引导观众的视线流动，提升观看体验。</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．渲染输出</a:t>
            </a:r>
          </a:p>
          <a:p>
            <a:pPr indent="457200">
              <a:lnSpc>
                <a:spcPct val="150000"/>
              </a:lnSpc>
            </a:pPr>
            <a:r>
              <a:rPr lang="zh-CN" altLang="en-US" dirty="0">
                <a:latin typeface="微软雅黑" panose="020B0503020204020204" pitchFamily="34" charset="-122"/>
                <a:ea typeface="微软雅黑" panose="020B0503020204020204" pitchFamily="34" charset="-122"/>
              </a:rPr>
              <a:t>渲染输出是数字影音后期制作的最后一步，一般包括渲染、格式转换、输出等步骤。</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25172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dirty="0" err="1">
                <a:latin typeface="微软雅黑" panose="020B0503020204020204" pitchFamily="34" charset="-122"/>
                <a:ea typeface="微软雅黑" panose="020B0503020204020204" pitchFamily="34" charset="-122"/>
              </a:rPr>
              <a:t>remiere</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等常用工具进行介绍。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Premiere</a:t>
            </a:r>
          </a:p>
          <a:p>
            <a:pPr indent="457200">
              <a:lnSpc>
                <a:spcPct val="150000"/>
              </a:lnSpc>
            </a:pPr>
            <a:r>
              <a:rPr lang="en-US" altLang="zh-CN" dirty="0">
                <a:latin typeface="微软雅黑" panose="020B0503020204020204" pitchFamily="34" charset="-122"/>
                <a:ea typeface="微软雅黑" panose="020B0503020204020204" pitchFamily="34" charset="-122"/>
              </a:rPr>
              <a:t>Adobe</a:t>
            </a:r>
            <a:r>
              <a:rPr lang="zh-CN" altLang="en-US" dirty="0">
                <a:latin typeface="微软雅黑" panose="020B0503020204020204" pitchFamily="34" charset="-122"/>
                <a:ea typeface="微软雅黑" panose="020B0503020204020204" pitchFamily="34" charset="-122"/>
              </a:rPr>
              <a:t>公司出品的</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是一款功能强大的非线性音视频编辑软件，广泛应用于视频剪辑、拼接和组合。除了基本的剪辑功能，</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还支持特效制作、字幕添加、调色和音频处理，几乎能够满足影视编辑的各种需求。</a:t>
            </a:r>
          </a:p>
        </p:txBody>
      </p:sp>
      <p:pic>
        <p:nvPicPr>
          <p:cNvPr id="5" name="图片 4">
            <a:extLst>
              <a:ext uri="{FF2B5EF4-FFF2-40B4-BE49-F238E27FC236}">
                <a16:creationId xmlns:a16="http://schemas.microsoft.com/office/drawing/2014/main" id="{B045B8C4-7617-498A-B268-6ED54B8F3BC1}"/>
              </a:ext>
            </a:extLst>
          </p:cNvPr>
          <p:cNvPicPr>
            <a:picLocks noChangeAspect="1"/>
          </p:cNvPicPr>
          <p:nvPr/>
        </p:nvPicPr>
        <p:blipFill>
          <a:blip r:embed="rId3"/>
          <a:stretch>
            <a:fillRect/>
          </a:stretch>
        </p:blipFill>
        <p:spPr>
          <a:xfrm>
            <a:off x="3419700" y="3821452"/>
            <a:ext cx="4195537" cy="2579315"/>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After Effects</a:t>
            </a:r>
          </a:p>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简称</a:t>
            </a:r>
            <a:r>
              <a:rPr lang="en-US" altLang="zh-CN" dirty="0">
                <a:latin typeface="微软雅黑" panose="020B0503020204020204" pitchFamily="34" charset="-122"/>
                <a:ea typeface="微软雅黑" panose="020B0503020204020204" pitchFamily="34" charset="-122"/>
              </a:rPr>
              <a:t>AE</a:t>
            </a:r>
            <a:r>
              <a:rPr lang="zh-CN" altLang="en-US" dirty="0">
                <a:latin typeface="微软雅黑" panose="020B0503020204020204" pitchFamily="34" charset="-122"/>
                <a:ea typeface="微软雅黑" panose="020B0503020204020204" pitchFamily="34" charset="-122"/>
              </a:rPr>
              <a:t>，是一款广泛应用于数字影音后期制作、特效制作和动态图像设计的非线性特效制作软件，它由</a:t>
            </a:r>
            <a:r>
              <a:rPr lang="en-US" altLang="zh-CN" dirty="0">
                <a:latin typeface="微软雅黑" panose="020B0503020204020204" pitchFamily="34" charset="-122"/>
                <a:ea typeface="微软雅黑" panose="020B0503020204020204" pitchFamily="34" charset="-122"/>
              </a:rPr>
              <a:t>Adobe Systems</a:t>
            </a:r>
            <a:r>
              <a:rPr lang="zh-CN" altLang="en-US" dirty="0">
                <a:latin typeface="微软雅黑" panose="020B0503020204020204" pitchFamily="34" charset="-122"/>
                <a:ea typeface="微软雅黑" panose="020B0503020204020204" pitchFamily="34" charset="-122"/>
              </a:rPr>
              <a:t>开发，以强大的合成、动画和特效制作能力而闻名，适用于影片剪辑、电视节目制作、广告创作等多个领域，为创作者提供了无限的创意空间和技术支持。</a:t>
            </a:r>
          </a:p>
        </p:txBody>
      </p:sp>
      <p:pic>
        <p:nvPicPr>
          <p:cNvPr id="4" name="图片 3">
            <a:extLst>
              <a:ext uri="{FF2B5EF4-FFF2-40B4-BE49-F238E27FC236}">
                <a16:creationId xmlns:a16="http://schemas.microsoft.com/office/drawing/2014/main" id="{108987EB-A036-4BD1-A866-F817C113F5D9}"/>
              </a:ext>
            </a:extLst>
          </p:cNvPr>
          <p:cNvPicPr>
            <a:picLocks noChangeAspect="1"/>
          </p:cNvPicPr>
          <p:nvPr/>
        </p:nvPicPr>
        <p:blipFill>
          <a:blip r:embed="rId3"/>
          <a:stretch>
            <a:fillRect/>
          </a:stretch>
        </p:blipFill>
        <p:spPr>
          <a:xfrm>
            <a:off x="3391125" y="3712590"/>
            <a:ext cx="4195538" cy="2778575"/>
          </a:xfrm>
          <a:prstGeom prst="rect">
            <a:avLst/>
          </a:prstGeom>
        </p:spPr>
      </p:pic>
    </p:spTree>
    <p:extLst>
      <p:ext uri="{BB962C8B-B14F-4D97-AF65-F5344CB8AC3E}">
        <p14:creationId xmlns:p14="http://schemas.microsoft.com/office/powerpoint/2010/main" val="33074310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42618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数字影音后期制作概述</a:t>
            </a:r>
          </a:p>
        </p:txBody>
      </p:sp>
      <p:sp>
        <p:nvSpPr>
          <p:cNvPr id="8" name="Rectangle 18"/>
          <p:cNvSpPr>
            <a:spLocks noChangeArrowheads="1"/>
          </p:cNvSpPr>
          <p:nvPr/>
        </p:nvSpPr>
        <p:spPr bwMode="auto">
          <a:xfrm>
            <a:off x="4313514" y="3067724"/>
            <a:ext cx="40303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数字影音后期制作基础知识</a:t>
            </a:r>
          </a:p>
        </p:txBody>
      </p:sp>
      <p:sp>
        <p:nvSpPr>
          <p:cNvPr id="9" name="Rectangle 18"/>
          <p:cNvSpPr>
            <a:spLocks noChangeArrowheads="1"/>
          </p:cNvSpPr>
          <p:nvPr/>
        </p:nvSpPr>
        <p:spPr bwMode="auto">
          <a:xfrm>
            <a:off x="4313514" y="370926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数字影音后期制作流程</a:t>
            </a:r>
          </a:p>
        </p:txBody>
      </p:sp>
      <p:sp>
        <p:nvSpPr>
          <p:cNvPr id="10" name="Rectangle 18"/>
          <p:cNvSpPr>
            <a:spLocks noChangeArrowheads="1"/>
          </p:cNvSpPr>
          <p:nvPr/>
        </p:nvSpPr>
        <p:spPr bwMode="auto">
          <a:xfrm>
            <a:off x="4313514" y="4350810"/>
            <a:ext cx="390179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Audition</a:t>
            </a:r>
          </a:p>
          <a:p>
            <a:pPr indent="457200">
              <a:lnSpc>
                <a:spcPct val="150000"/>
              </a:lnSpc>
            </a:pPr>
            <a:r>
              <a:rPr lang="en-US" altLang="zh-CN" dirty="0">
                <a:latin typeface="微软雅黑" panose="020B0503020204020204" pitchFamily="34" charset="-122"/>
                <a:ea typeface="微软雅黑" panose="020B0503020204020204" pitchFamily="34" charset="-122"/>
              </a:rPr>
              <a:t>Audition</a:t>
            </a:r>
            <a:r>
              <a:rPr lang="zh-CN" altLang="en-US" dirty="0">
                <a:latin typeface="微软雅黑" panose="020B0503020204020204" pitchFamily="34" charset="-122"/>
                <a:ea typeface="微软雅黑" panose="020B0503020204020204" pitchFamily="34" charset="-122"/>
              </a:rPr>
              <a:t>是一款专业的音频编辑和混音软件，提供全面的工具集，支持录音、编辑、混音和音效设计。它具备多轨编辑功能，使用户能够在一个项目中同时处理多个音频轨道。</a:t>
            </a:r>
          </a:p>
        </p:txBody>
      </p:sp>
      <p:pic>
        <p:nvPicPr>
          <p:cNvPr id="5" name="图片 4">
            <a:extLst>
              <a:ext uri="{FF2B5EF4-FFF2-40B4-BE49-F238E27FC236}">
                <a16:creationId xmlns:a16="http://schemas.microsoft.com/office/drawing/2014/main" id="{28EC9ACB-692A-4C97-AE6C-3ECD3DDE928B}"/>
              </a:ext>
            </a:extLst>
          </p:cNvPr>
          <p:cNvPicPr>
            <a:picLocks noChangeAspect="1"/>
          </p:cNvPicPr>
          <p:nvPr/>
        </p:nvPicPr>
        <p:blipFill>
          <a:blip r:embed="rId3"/>
          <a:stretch>
            <a:fillRect/>
          </a:stretch>
        </p:blipFill>
        <p:spPr>
          <a:xfrm>
            <a:off x="3276824" y="3429000"/>
            <a:ext cx="5018315" cy="2833560"/>
          </a:xfrm>
          <a:prstGeom prst="rect">
            <a:avLst/>
          </a:prstGeom>
        </p:spPr>
      </p:pic>
    </p:spTree>
    <p:extLst>
      <p:ext uri="{BB962C8B-B14F-4D97-AF65-F5344CB8AC3E}">
        <p14:creationId xmlns:p14="http://schemas.microsoft.com/office/powerpoint/2010/main" val="6953610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数字影音后期制作常用工具</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．剪映</a:t>
            </a:r>
          </a:p>
          <a:p>
            <a:pPr indent="457200">
              <a:lnSpc>
                <a:spcPct val="150000"/>
              </a:lnSpc>
            </a:pPr>
            <a:r>
              <a:rPr lang="zh-CN" altLang="en-US" dirty="0">
                <a:latin typeface="微软雅黑" panose="020B0503020204020204" pitchFamily="34" charset="-122"/>
                <a:ea typeface="微软雅黑" panose="020B0503020204020204" pitchFamily="34" charset="-122"/>
              </a:rPr>
              <a:t>剪映主要面向移动设备用户，是一款较为流行的视频剪辑工具，其优点主要包括以下</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点：</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易于使用</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编辑功能丰富</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资源多样</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使用场景灵活</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便于分享</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48989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48741" y="3973544"/>
            <a:ext cx="46809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数字影音后期制作概述</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什么是数字影音</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19998" y="2222347"/>
            <a:ext cx="8552004" cy="295189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数字影音是指通过数字技术创建、编辑、存储和传播的音频与视频内容，涵盖了电影、电视节目、网络视频、音乐视频、广告、教育视频等多种形式。它深刻影响着人们的日常生活和文化消费方式。</a:t>
            </a:r>
          </a:p>
          <a:p>
            <a:pPr indent="457200">
              <a:lnSpc>
                <a:spcPct val="150000"/>
              </a:lnSpc>
            </a:pPr>
            <a:r>
              <a:rPr lang="zh-CN" altLang="en-US">
                <a:latin typeface="微软雅黑" panose="020B0503020204020204" pitchFamily="34" charset="-122"/>
                <a:ea typeface="微软雅黑" panose="020B0503020204020204" pitchFamily="34" charset="-122"/>
              </a:rPr>
              <a:t>与传统的模拟影音相比，数字影音具有更高的画面和音质，提供更优质的可编辑性。这使得创作者能够轻松进行剪辑、特效添加和音频处理，从而实现更丰富的表达。此外，数字影音的传播速度也大大加快，用户可以通过互联网快速分享和访问各种内容，推动了信息的广泛传播和文化的多元化。</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数字影音后期制作目的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91423" y="1823285"/>
            <a:ext cx="8323404"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数字影音后期制作可以通过编辑处理拍摄或录制的素材，提升作品的整体质量，其目的主要包括以下方面：</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提升影片质量</a:t>
            </a: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强化叙事结构</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增强观众体验</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提升视觉效果</a:t>
            </a:r>
          </a:p>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修正拍摄不足</a:t>
            </a:r>
          </a:p>
        </p:txBody>
      </p:sp>
    </p:spTree>
    <p:extLst>
      <p:ext uri="{BB962C8B-B14F-4D97-AF65-F5344CB8AC3E}">
        <p14:creationId xmlns:p14="http://schemas.microsoft.com/office/powerpoint/2010/main" val="321976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5011" cy="748449"/>
            <a:chOff x="1502939" y="272760"/>
            <a:chExt cx="4955011" cy="748449"/>
          </a:xfrm>
        </p:grpSpPr>
        <p:sp>
          <p:nvSpPr>
            <p:cNvPr id="67" name="Rectangle 18"/>
            <p:cNvSpPr>
              <a:spLocks noChangeArrowheads="1"/>
            </p:cNvSpPr>
            <p:nvPr/>
          </p:nvSpPr>
          <p:spPr bwMode="auto">
            <a:xfrm>
              <a:off x="1502939" y="272760"/>
              <a:ext cx="495501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数字影音后期制作应用范围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数字影音后期制作涵盖了多个行业和领域，如电影制作、电视节目、广告制作等，下面将具体进行介绍。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影视制作</a:t>
            </a: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网络与广告视频</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音乐与教育视频</a:t>
            </a: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游戏与虚拟现实</a:t>
            </a:r>
          </a:p>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企业与社交媒体视频</a:t>
            </a:r>
          </a:p>
        </p:txBody>
      </p:sp>
    </p:spTree>
    <p:extLst>
      <p:ext uri="{BB962C8B-B14F-4D97-AF65-F5344CB8AC3E}">
        <p14:creationId xmlns:p14="http://schemas.microsoft.com/office/powerpoint/2010/main" val="16729277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数字影音后期制作发展前景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007133"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受益于技术进步、市场需求增长等方面的因素，数字影音后期制作的前景非常广阔，这主要体现在以下方面：</a:t>
            </a:r>
          </a:p>
          <a:p>
            <a:pPr>
              <a:lnSpc>
                <a:spcPct val="150000"/>
              </a:lnSpc>
            </a:pPr>
            <a:r>
              <a:rPr lang="zh-CN" altLang="en-US"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技术进步</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市场需求增长</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应用场景多样</a:t>
            </a:r>
          </a:p>
        </p:txBody>
      </p:sp>
    </p:spTree>
    <p:extLst>
      <p:ext uri="{BB962C8B-B14F-4D97-AF65-F5344CB8AC3E}">
        <p14:creationId xmlns:p14="http://schemas.microsoft.com/office/powerpoint/2010/main" val="2912080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948667"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数字影音后期制作基础知识</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2901</Words>
  <Application>Microsoft Office PowerPoint</Application>
  <PresentationFormat>宽屏</PresentationFormat>
  <Paragraphs>227</Paragraphs>
  <Slides>32</Slides>
  <Notes>31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2024-11-21T01:17:16Z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