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3.xml" ContentType="application/vnd.openxmlformats-officedocument.presentationml.tags+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33"/>
  </p:notesMasterIdLst>
  <p:handoutMasterIdLst>
    <p:handoutMasterId r:id="rId34"/>
  </p:handoutMasterIdLst>
  <p:sldIdLst>
    <p:sldId id="374" r:id="rId3"/>
    <p:sldId id="340" r:id="rId4"/>
    <p:sldId id="360" r:id="rId5"/>
    <p:sldId id="361" r:id="rId6"/>
    <p:sldId id="407" r:id="rId7"/>
    <p:sldId id="406" r:id="rId8"/>
    <p:sldId id="412" r:id="rId9"/>
    <p:sldId id="475" r:id="rId10"/>
    <p:sldId id="476" r:id="rId11"/>
    <p:sldId id="488" r:id="rId12"/>
    <p:sldId id="477" r:id="rId13"/>
    <p:sldId id="478" r:id="rId14"/>
    <p:sldId id="413" r:id="rId15"/>
    <p:sldId id="423" r:id="rId16"/>
    <p:sldId id="424" r:id="rId17"/>
    <p:sldId id="489" r:id="rId18"/>
    <p:sldId id="460" r:id="rId19"/>
    <p:sldId id="482" r:id="rId20"/>
    <p:sldId id="490" r:id="rId21"/>
    <p:sldId id="483" r:id="rId22"/>
    <p:sldId id="454" r:id="rId23"/>
    <p:sldId id="484" r:id="rId24"/>
    <p:sldId id="485" r:id="rId25"/>
    <p:sldId id="491" r:id="rId26"/>
    <p:sldId id="486" r:id="rId27"/>
    <p:sldId id="487" r:id="rId28"/>
    <p:sldId id="425" r:id="rId29"/>
    <p:sldId id="428" r:id="rId30"/>
    <p:sldId id="431" r:id="rId31"/>
    <p:sldId id="372" r:id="rId32"/>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314" autoAdjust="0"/>
  </p:normalViewPr>
  <p:slideViewPr>
    <p:cSldViewPr snapToGrid="0">
      <p:cViewPr varScale="1">
        <p:scale>
          <a:sx n="67" d="100"/>
          <a:sy n="67" d="100"/>
        </p:scale>
        <p:origin x="90" y="966"/>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2024/11/21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2024/11/21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17024805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3003152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3275324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34990369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18706917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15998898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23374768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1448021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33456746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16137554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32928916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3366133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30320595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42197248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10179491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2883803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21051943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30</a:t>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6343891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3175410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8740607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2024/11/21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2024/11/21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8034298" cy="1137747"/>
          </a:xfrm>
          <a:prstGeom prst="rect">
            <a:avLst/>
          </a:prstGeom>
          <a:noFill/>
        </p:spPr>
        <p:txBody>
          <a:bodyPr wrap="square" rtlCol="0">
            <a:spAutoFit/>
          </a:bodyPr>
          <a:lstStyle/>
          <a:p>
            <a:pPr>
              <a:lnSpc>
                <a:spcPct val="200000"/>
              </a:lnSpc>
            </a:pP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6</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提升视频的听觉体验</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5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音频关键帧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在“效果控件”面板中添加音频关键帧</a:t>
            </a:r>
          </a:p>
          <a:p>
            <a:pPr indent="457200">
              <a:lnSpc>
                <a:spcPct val="150000"/>
              </a:lnSpc>
            </a:pPr>
            <a:r>
              <a:rPr lang="zh-CN" altLang="en-US" dirty="0">
                <a:latin typeface="微软雅黑" panose="020B0503020204020204" pitchFamily="34" charset="-122"/>
                <a:ea typeface="微软雅黑" panose="020B0503020204020204" pitchFamily="34" charset="-122"/>
              </a:rPr>
              <a:t>在“效果控件”面板中添加音频关键帧的方式与创建视频关键帧的方式类似。</a:t>
            </a:r>
          </a:p>
        </p:txBody>
      </p:sp>
      <p:pic>
        <p:nvPicPr>
          <p:cNvPr id="2" name="图片 1">
            <a:extLst>
              <a:ext uri="{FF2B5EF4-FFF2-40B4-BE49-F238E27FC236}">
                <a16:creationId xmlns:a16="http://schemas.microsoft.com/office/drawing/2014/main" id="{0A3A29EE-C6F3-4670-8749-B07E72F8873D}"/>
              </a:ext>
            </a:extLst>
          </p:cNvPr>
          <p:cNvPicPr>
            <a:picLocks noChangeAspect="1"/>
          </p:cNvPicPr>
          <p:nvPr/>
        </p:nvPicPr>
        <p:blipFill>
          <a:blip r:embed="rId3"/>
          <a:stretch>
            <a:fillRect/>
          </a:stretch>
        </p:blipFill>
        <p:spPr>
          <a:xfrm>
            <a:off x="2938597" y="2956426"/>
            <a:ext cx="4662631" cy="2781218"/>
          </a:xfrm>
          <a:prstGeom prst="rect">
            <a:avLst/>
          </a:prstGeom>
        </p:spPr>
      </p:pic>
    </p:spTree>
    <p:extLst>
      <p:ext uri="{BB962C8B-B14F-4D97-AF65-F5344CB8AC3E}">
        <p14:creationId xmlns:p14="http://schemas.microsoft.com/office/powerpoint/2010/main" val="271656894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音频过渡效果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音频过渡效果可以平滑音频剪辑之间的连接，避免突然的音量变化。在软件中，有三种主要的音频过渡效果可供选择：恒定功率、恒定增益和指数淡化。这些效果均可用于创建音频交叉淡化的效果。</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E3210895-B253-44C7-9354-2E2D0347109B}"/>
              </a:ext>
            </a:extLst>
          </p:cNvPr>
          <p:cNvPicPr>
            <a:picLocks noChangeAspect="1"/>
          </p:cNvPicPr>
          <p:nvPr/>
        </p:nvPicPr>
        <p:blipFill>
          <a:blip r:embed="rId3"/>
          <a:stretch>
            <a:fillRect/>
          </a:stretch>
        </p:blipFill>
        <p:spPr>
          <a:xfrm>
            <a:off x="3124335" y="3541814"/>
            <a:ext cx="5729770" cy="2211489"/>
          </a:xfrm>
          <a:prstGeom prst="rect">
            <a:avLst/>
          </a:prstGeom>
        </p:spPr>
      </p:pic>
    </p:spTree>
    <p:extLst>
      <p:ext uri="{BB962C8B-B14F-4D97-AF65-F5344CB8AC3E}">
        <p14:creationId xmlns:p14="http://schemas.microsoft.com/office/powerpoint/2010/main" val="2496562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基本声音”面板</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“基本声音”面板集成了多种功能，在其中可以完成统一音量级别、修复音频问题、制作特殊音效等操作。</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E21BC9AB-00CB-49E8-8240-9BE570EF42D8}"/>
              </a:ext>
            </a:extLst>
          </p:cNvPr>
          <p:cNvPicPr>
            <a:picLocks noChangeAspect="1"/>
          </p:cNvPicPr>
          <p:nvPr/>
        </p:nvPicPr>
        <p:blipFill>
          <a:blip r:embed="rId3"/>
          <a:stretch>
            <a:fillRect/>
          </a:stretch>
        </p:blipFill>
        <p:spPr>
          <a:xfrm>
            <a:off x="2203404" y="2510966"/>
            <a:ext cx="7023191" cy="3759327"/>
          </a:xfrm>
          <a:prstGeom prst="rect">
            <a:avLst/>
          </a:prstGeom>
        </p:spPr>
      </p:pic>
    </p:spTree>
    <p:extLst>
      <p:ext uri="{BB962C8B-B14F-4D97-AF65-F5344CB8AC3E}">
        <p14:creationId xmlns:p14="http://schemas.microsoft.com/office/powerpoint/2010/main" val="10827730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实例 ： 人声回避效果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b="1" dirty="0">
                <a:latin typeface="微软雅黑" panose="020B0503020204020204" pitchFamily="34" charset="-122"/>
                <a:ea typeface="微软雅黑" panose="020B0503020204020204" pitchFamily="34" charset="-122"/>
              </a:rPr>
              <a:t>通过“基本声音”面板，用户可以制作音乐避让人声的效果，下面将练习制作人声回避效果。</a:t>
            </a:r>
          </a:p>
        </p:txBody>
      </p:sp>
      <p:pic>
        <p:nvPicPr>
          <p:cNvPr id="2" name="图片 1">
            <a:extLst>
              <a:ext uri="{FF2B5EF4-FFF2-40B4-BE49-F238E27FC236}">
                <a16:creationId xmlns:a16="http://schemas.microsoft.com/office/drawing/2014/main" id="{0C473662-E223-4003-9B8A-0CC3E1923E2E}"/>
              </a:ext>
            </a:extLst>
          </p:cNvPr>
          <p:cNvPicPr>
            <a:picLocks noChangeAspect="1"/>
          </p:cNvPicPr>
          <p:nvPr/>
        </p:nvPicPr>
        <p:blipFill>
          <a:blip r:embed="rId3"/>
          <a:stretch>
            <a:fillRect/>
          </a:stretch>
        </p:blipFill>
        <p:spPr>
          <a:xfrm>
            <a:off x="3081473" y="3126316"/>
            <a:ext cx="4623211" cy="2595487"/>
          </a:xfrm>
          <a:prstGeom prst="rect">
            <a:avLst/>
          </a:prstGeom>
        </p:spPr>
      </p:pic>
    </p:spTree>
    <p:extLst>
      <p:ext uri="{BB962C8B-B14F-4D97-AF65-F5344CB8AC3E}">
        <p14:creationId xmlns:p14="http://schemas.microsoft.com/office/powerpoint/2010/main" val="382241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477304" y="3930681"/>
            <a:ext cx="4881009"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音频效果的应用</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226474" cy="748449"/>
            <a:chOff x="1502939" y="272760"/>
            <a:chExt cx="5226474" cy="748449"/>
          </a:xfrm>
        </p:grpSpPr>
        <p:sp>
          <p:nvSpPr>
            <p:cNvPr id="67" name="Rectangle 18"/>
            <p:cNvSpPr>
              <a:spLocks noChangeArrowheads="1"/>
            </p:cNvSpPr>
            <p:nvPr/>
          </p:nvSpPr>
          <p:spPr bwMode="auto">
            <a:xfrm>
              <a:off x="1502939" y="272760"/>
              <a:ext cx="522647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振幅与压限类音频效果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“振幅与压限”音频效果组中包括</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种音频效果，可以对音频的振幅进行处理，避免出现较低或较高的声音。</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动态</a:t>
            </a:r>
          </a:p>
          <a:p>
            <a:pPr indent="457200">
              <a:lnSpc>
                <a:spcPct val="150000"/>
              </a:lnSpc>
            </a:pPr>
            <a:r>
              <a:rPr lang="zh-CN" altLang="en-US" dirty="0">
                <a:latin typeface="微软雅黑" panose="020B0503020204020204" pitchFamily="34" charset="-122"/>
                <a:ea typeface="微软雅黑" panose="020B0503020204020204" pitchFamily="34" charset="-122"/>
              </a:rPr>
              <a:t>“动态”音频效果可以控制一定范围内音频信号的增强或减弱。</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动态处理</a:t>
            </a:r>
          </a:p>
          <a:p>
            <a:pPr indent="457200">
              <a:lnSpc>
                <a:spcPct val="150000"/>
              </a:lnSpc>
            </a:pPr>
            <a:r>
              <a:rPr lang="zh-CN" altLang="en-US" dirty="0">
                <a:latin typeface="微软雅黑" panose="020B0503020204020204" pitchFamily="34" charset="-122"/>
                <a:ea typeface="微软雅黑" panose="020B0503020204020204" pitchFamily="34" charset="-122"/>
              </a:rPr>
              <a:t>“动态处理”音频效果可用作压缩器、限幅器或扩展器。</a:t>
            </a:r>
          </a:p>
          <a:p>
            <a:pPr indent="457200">
              <a:lnSpc>
                <a:spcPct val="150000"/>
              </a:lnSpc>
            </a:pPr>
            <a:r>
              <a:rPr lang="en-US" altLang="zh-CN" b="1" dirty="0">
                <a:latin typeface="微软雅黑" panose="020B0503020204020204" pitchFamily="34" charset="-122"/>
                <a:ea typeface="微软雅黑" panose="020B0503020204020204" pitchFamily="34" charset="-122"/>
              </a:rPr>
              <a:t>3. </a:t>
            </a:r>
            <a:r>
              <a:rPr lang="zh-CN" altLang="en-US" b="1" dirty="0">
                <a:latin typeface="微软雅黑" panose="020B0503020204020204" pitchFamily="34" charset="-122"/>
                <a:ea typeface="微软雅黑" panose="020B0503020204020204" pitchFamily="34" charset="-122"/>
              </a:rPr>
              <a:t>单频段压缩器</a:t>
            </a:r>
          </a:p>
          <a:p>
            <a:pPr indent="457200">
              <a:lnSpc>
                <a:spcPct val="150000"/>
              </a:lnSpc>
            </a:pPr>
            <a:r>
              <a:rPr lang="zh-CN" altLang="en-US" dirty="0">
                <a:latin typeface="微软雅黑" panose="020B0503020204020204" pitchFamily="34" charset="-122"/>
                <a:ea typeface="微软雅黑" panose="020B0503020204020204" pitchFamily="34" charset="-122"/>
              </a:rPr>
              <a:t>“单频段压缩器”音频效果可减少动态范围，从而产生一致的音量并提高感知响度。</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226474" cy="748449"/>
            <a:chOff x="1502939" y="272760"/>
            <a:chExt cx="5226474" cy="748449"/>
          </a:xfrm>
        </p:grpSpPr>
        <p:sp>
          <p:nvSpPr>
            <p:cNvPr id="67" name="Rectangle 18"/>
            <p:cNvSpPr>
              <a:spLocks noChangeArrowheads="1"/>
            </p:cNvSpPr>
            <p:nvPr/>
          </p:nvSpPr>
          <p:spPr bwMode="auto">
            <a:xfrm>
              <a:off x="1502939" y="272760"/>
              <a:ext cx="522647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振幅与压限类音频效果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419839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 </a:t>
            </a:r>
            <a:r>
              <a:rPr lang="zh-CN" altLang="en-US" b="1" dirty="0">
                <a:latin typeface="微软雅黑" panose="020B0503020204020204" pitchFamily="34" charset="-122"/>
                <a:ea typeface="微软雅黑" panose="020B0503020204020204" pitchFamily="34" charset="-122"/>
              </a:rPr>
              <a:t>增幅</a:t>
            </a:r>
          </a:p>
          <a:p>
            <a:pPr indent="457200">
              <a:lnSpc>
                <a:spcPct val="150000"/>
              </a:lnSpc>
            </a:pPr>
            <a:r>
              <a:rPr lang="zh-CN" altLang="en-US" dirty="0">
                <a:latin typeface="微软雅黑" panose="020B0503020204020204" pitchFamily="34" charset="-122"/>
                <a:ea typeface="微软雅黑" panose="020B0503020204020204" pitchFamily="34" charset="-122"/>
              </a:rPr>
              <a:t>“增幅”音频效果可增强或减弱音频信号。</a:t>
            </a:r>
          </a:p>
          <a:p>
            <a:pPr indent="457200">
              <a:lnSpc>
                <a:spcPct val="150000"/>
              </a:lnSpc>
            </a:pPr>
            <a:r>
              <a:rPr lang="en-US" altLang="zh-CN" b="1" dirty="0">
                <a:latin typeface="微软雅黑" panose="020B0503020204020204" pitchFamily="34" charset="-122"/>
                <a:ea typeface="微软雅黑" panose="020B0503020204020204" pitchFamily="34" charset="-122"/>
              </a:rPr>
              <a:t>5. </a:t>
            </a:r>
            <a:r>
              <a:rPr lang="zh-CN" altLang="en-US" b="1" dirty="0">
                <a:latin typeface="微软雅黑" panose="020B0503020204020204" pitchFamily="34" charset="-122"/>
                <a:ea typeface="微软雅黑" panose="020B0503020204020204" pitchFamily="34" charset="-122"/>
              </a:rPr>
              <a:t>多频段压缩器</a:t>
            </a:r>
          </a:p>
          <a:p>
            <a:pPr indent="457200">
              <a:lnSpc>
                <a:spcPct val="150000"/>
              </a:lnSpc>
            </a:pPr>
            <a:r>
              <a:rPr lang="zh-CN" altLang="en-US" dirty="0">
                <a:latin typeface="微软雅黑" panose="020B0503020204020204" pitchFamily="34" charset="-122"/>
                <a:ea typeface="微软雅黑" panose="020B0503020204020204" pitchFamily="34" charset="-122"/>
              </a:rPr>
              <a:t>“多频段压缩器”音频效果可单独压缩四种不同的频段，每个频段通常包含唯一的动态内容，常用于处理音频母带。</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6. </a:t>
            </a:r>
            <a:r>
              <a:rPr lang="zh-CN" altLang="en-US" b="1" dirty="0">
                <a:latin typeface="微软雅黑" panose="020B0503020204020204" pitchFamily="34" charset="-122"/>
                <a:ea typeface="微软雅黑" panose="020B0503020204020204" pitchFamily="34" charset="-122"/>
              </a:rPr>
              <a:t>强制限幅</a:t>
            </a:r>
          </a:p>
          <a:p>
            <a:pPr indent="457200">
              <a:lnSpc>
                <a:spcPct val="150000"/>
              </a:lnSpc>
            </a:pPr>
            <a:r>
              <a:rPr lang="zh-CN" altLang="en-US" dirty="0">
                <a:latin typeface="微软雅黑" panose="020B0503020204020204" pitchFamily="34" charset="-122"/>
                <a:ea typeface="微软雅黑" panose="020B0503020204020204" pitchFamily="34" charset="-122"/>
              </a:rPr>
              <a:t>“强制限幅”音频效果可以减弱高于指定阈值的音频。</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7. </a:t>
            </a:r>
            <a:r>
              <a:rPr lang="zh-CN" altLang="en-US" b="1" dirty="0">
                <a:latin typeface="微软雅黑" panose="020B0503020204020204" pitchFamily="34" charset="-122"/>
                <a:ea typeface="微软雅黑" panose="020B0503020204020204" pitchFamily="34" charset="-122"/>
              </a:rPr>
              <a:t>消除齿音</a:t>
            </a:r>
          </a:p>
          <a:p>
            <a:pPr indent="457200">
              <a:lnSpc>
                <a:spcPct val="150000"/>
              </a:lnSpc>
            </a:pPr>
            <a:r>
              <a:rPr lang="zh-CN" altLang="en-US" dirty="0">
                <a:latin typeface="微软雅黑" panose="020B0503020204020204" pitchFamily="34" charset="-122"/>
                <a:ea typeface="微软雅黑" panose="020B0503020204020204" pitchFamily="34" charset="-122"/>
              </a:rPr>
              <a:t>“消除齿音”音频效果可去除齿音和其他高频“嘶嘶”类型的声音。</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762164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延迟与回声音频效果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“延迟与回声”音频效果组中包括</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种音频效果，可以通过延迟制作回声的效果，使声音更加饱满有层次。</a:t>
            </a: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多功能延迟</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“多功能延迟”音频效果可以制作延迟音效的回声效果，适用于</a:t>
            </a:r>
            <a:r>
              <a:rPr lang="en-US" altLang="zh-CN" dirty="0">
                <a:latin typeface="微软雅黑" panose="020B0503020204020204" pitchFamily="34" charset="-122"/>
                <a:ea typeface="微软雅黑" panose="020B0503020204020204" pitchFamily="34" charset="-122"/>
              </a:rPr>
              <a:t>5.1</a:t>
            </a:r>
            <a:r>
              <a:rPr lang="zh-CN" altLang="en-US" dirty="0">
                <a:latin typeface="微软雅黑" panose="020B0503020204020204" pitchFamily="34" charset="-122"/>
                <a:ea typeface="微软雅黑" panose="020B0503020204020204" pitchFamily="34" charset="-122"/>
              </a:rPr>
              <a:t>、立体声或单声道剪辑。</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延迟</a:t>
            </a:r>
          </a:p>
          <a:p>
            <a:pPr indent="457200">
              <a:lnSpc>
                <a:spcPct val="150000"/>
              </a:lnSpc>
            </a:pPr>
            <a:r>
              <a:rPr lang="zh-CN" altLang="en-US" dirty="0">
                <a:latin typeface="微软雅黑" panose="020B0503020204020204" pitchFamily="34" charset="-122"/>
                <a:ea typeface="微软雅黑" panose="020B0503020204020204" pitchFamily="34" charset="-122"/>
              </a:rPr>
              <a:t>“延迟”音频效果可以制作指定时间后播放的回声效果，生成单一回声。</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3. </a:t>
            </a:r>
            <a:r>
              <a:rPr lang="zh-CN" altLang="en-US" b="1" dirty="0">
                <a:latin typeface="微软雅黑" panose="020B0503020204020204" pitchFamily="34" charset="-122"/>
                <a:ea typeface="微软雅黑" panose="020B0503020204020204" pitchFamily="34" charset="-122"/>
              </a:rPr>
              <a:t>模拟延迟</a:t>
            </a:r>
          </a:p>
          <a:p>
            <a:pPr indent="457200">
              <a:lnSpc>
                <a:spcPct val="150000"/>
              </a:lnSpc>
            </a:pPr>
            <a:r>
              <a:rPr lang="zh-CN" altLang="en-US" dirty="0">
                <a:latin typeface="微软雅黑" panose="020B0503020204020204" pitchFamily="34" charset="-122"/>
                <a:ea typeface="微软雅黑" panose="020B0503020204020204" pitchFamily="34" charset="-122"/>
              </a:rPr>
              <a:t>“模拟延迟”音频效果可模拟老式延迟装置的温暖声音特性，制作缓慢的回声效果。</a:t>
            </a:r>
          </a:p>
        </p:txBody>
      </p:sp>
    </p:spTree>
    <p:extLst>
      <p:ext uri="{BB962C8B-B14F-4D97-AF65-F5344CB8AC3E}">
        <p14:creationId xmlns:p14="http://schemas.microsoft.com/office/powerpoint/2010/main" val="67142841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滤波器和</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EQ</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音频效果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461389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“滤波器和</a:t>
            </a:r>
            <a:r>
              <a:rPr lang="en-US" altLang="zh-CN" dirty="0">
                <a:latin typeface="微软雅黑" panose="020B0503020204020204" pitchFamily="34" charset="-122"/>
                <a:ea typeface="微软雅黑" panose="020B0503020204020204" pitchFamily="34" charset="-122"/>
              </a:rPr>
              <a:t>EQ”</a:t>
            </a:r>
            <a:r>
              <a:rPr lang="zh-CN" altLang="en-US" dirty="0">
                <a:latin typeface="微软雅黑" panose="020B0503020204020204" pitchFamily="34" charset="-122"/>
                <a:ea typeface="微软雅黑" panose="020B0503020204020204" pitchFamily="34" charset="-122"/>
              </a:rPr>
              <a:t>音频效果组中包括</a:t>
            </a:r>
            <a:r>
              <a:rPr lang="en-US" altLang="zh-CN" dirty="0">
                <a:latin typeface="微软雅黑" panose="020B0503020204020204" pitchFamily="34" charset="-122"/>
                <a:ea typeface="微软雅黑" panose="020B0503020204020204" pitchFamily="34" charset="-122"/>
              </a:rPr>
              <a:t>14</a:t>
            </a:r>
            <a:r>
              <a:rPr lang="zh-CN" altLang="en-US" dirty="0">
                <a:latin typeface="微软雅黑" panose="020B0503020204020204" pitchFamily="34" charset="-122"/>
                <a:ea typeface="微软雅黑" panose="020B0503020204020204" pitchFamily="34" charset="-122"/>
              </a:rPr>
              <a:t>种音频效果，可以过滤掉音频中的某些频率，得到更加纯净的音频。</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 FFT</a:t>
            </a:r>
            <a:r>
              <a:rPr lang="zh-CN" altLang="en-US" b="1" dirty="0">
                <a:latin typeface="微软雅黑" panose="020B0503020204020204" pitchFamily="34" charset="-122"/>
                <a:ea typeface="微软雅黑" panose="020B0503020204020204" pitchFamily="34" charset="-122"/>
              </a:rPr>
              <a:t>滤波器</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FFT</a:t>
            </a:r>
            <a:r>
              <a:rPr lang="zh-CN" altLang="en-US" dirty="0">
                <a:latin typeface="微软雅黑" panose="020B0503020204020204" pitchFamily="34" charset="-122"/>
                <a:ea typeface="微软雅黑" panose="020B0503020204020204" pitchFamily="34" charset="-122"/>
              </a:rPr>
              <a:t>滤波器”音频效果可以轻松绘制用于抑制或增强特定频率的曲线或陷波。</a:t>
            </a:r>
          </a:p>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低通</a:t>
            </a:r>
          </a:p>
          <a:p>
            <a:pPr indent="457200">
              <a:lnSpc>
                <a:spcPct val="150000"/>
              </a:lnSpc>
            </a:pPr>
            <a:r>
              <a:rPr lang="zh-CN" altLang="en-US" dirty="0">
                <a:latin typeface="微软雅黑" panose="020B0503020204020204" pitchFamily="34" charset="-122"/>
                <a:ea typeface="微软雅黑" panose="020B0503020204020204" pitchFamily="34" charset="-122"/>
              </a:rPr>
              <a:t>“低通”音频效果可以消除高于指定频率界限的频率，使音频产生浑厚的低音音场效果。</a:t>
            </a:r>
          </a:p>
          <a:p>
            <a:pPr indent="457200">
              <a:lnSpc>
                <a:spcPct val="150000"/>
              </a:lnSpc>
            </a:pPr>
            <a:r>
              <a:rPr lang="en-US" altLang="zh-CN" b="1" dirty="0">
                <a:latin typeface="微软雅黑" panose="020B0503020204020204" pitchFamily="34" charset="-122"/>
                <a:ea typeface="微软雅黑" panose="020B0503020204020204" pitchFamily="34" charset="-122"/>
              </a:rPr>
              <a:t>3. </a:t>
            </a:r>
            <a:r>
              <a:rPr lang="zh-CN" altLang="en-US" b="1" dirty="0">
                <a:latin typeface="微软雅黑" panose="020B0503020204020204" pitchFamily="34" charset="-122"/>
                <a:ea typeface="微软雅黑" panose="020B0503020204020204" pitchFamily="34" charset="-122"/>
              </a:rPr>
              <a:t>低音</a:t>
            </a:r>
          </a:p>
          <a:p>
            <a:pPr indent="457200">
              <a:lnSpc>
                <a:spcPct val="150000"/>
              </a:lnSpc>
            </a:pPr>
            <a:r>
              <a:rPr lang="zh-CN" altLang="en-US" dirty="0">
                <a:latin typeface="微软雅黑" panose="020B0503020204020204" pitchFamily="34" charset="-122"/>
                <a:ea typeface="微软雅黑" panose="020B0503020204020204" pitchFamily="34" charset="-122"/>
              </a:rPr>
              <a:t>“低音”音频效果可以增大或减小低频（</a:t>
            </a:r>
            <a:r>
              <a:rPr lang="en-US" altLang="zh-CN" dirty="0">
                <a:latin typeface="微软雅黑" panose="020B0503020204020204" pitchFamily="34" charset="-122"/>
                <a:ea typeface="微软雅黑" panose="020B0503020204020204" pitchFamily="34" charset="-122"/>
              </a:rPr>
              <a:t>200Hz</a:t>
            </a:r>
            <a:r>
              <a:rPr lang="zh-CN" altLang="en-US" dirty="0">
                <a:latin typeface="微软雅黑" panose="020B0503020204020204" pitchFamily="34" charset="-122"/>
                <a:ea typeface="微软雅黑" panose="020B0503020204020204" pitchFamily="34" charset="-122"/>
              </a:rPr>
              <a:t>及以下），适用于</a:t>
            </a:r>
            <a:r>
              <a:rPr lang="en-US" altLang="zh-CN" dirty="0">
                <a:latin typeface="微软雅黑" panose="020B0503020204020204" pitchFamily="34" charset="-122"/>
                <a:ea typeface="微软雅黑" panose="020B0503020204020204" pitchFamily="34" charset="-122"/>
              </a:rPr>
              <a:t>5.1</a:t>
            </a:r>
            <a:r>
              <a:rPr lang="zh-CN" altLang="en-US" dirty="0">
                <a:latin typeface="微软雅黑" panose="020B0503020204020204" pitchFamily="34" charset="-122"/>
                <a:ea typeface="微软雅黑" panose="020B0503020204020204" pitchFamily="34" charset="-122"/>
              </a:rPr>
              <a:t>、立体声或单声道剪辑。</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52410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滤波器和</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EQ</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音频效果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4" y="1519751"/>
            <a:ext cx="8529638"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 </a:t>
            </a:r>
            <a:r>
              <a:rPr lang="zh-CN" altLang="en-US" b="1" dirty="0">
                <a:latin typeface="微软雅黑" panose="020B0503020204020204" pitchFamily="34" charset="-122"/>
                <a:ea typeface="微软雅黑" panose="020B0503020204020204" pitchFamily="34" charset="-122"/>
              </a:rPr>
              <a:t>图形均衡器（</a:t>
            </a:r>
            <a:r>
              <a:rPr lang="en-US" altLang="zh-CN" b="1" dirty="0">
                <a:latin typeface="微软雅黑" panose="020B0503020204020204" pitchFamily="34" charset="-122"/>
                <a:ea typeface="微软雅黑" panose="020B0503020204020204" pitchFamily="34" charset="-122"/>
              </a:rPr>
              <a:t>10</a:t>
            </a:r>
            <a:r>
              <a:rPr lang="zh-CN" altLang="en-US" b="1" dirty="0">
                <a:latin typeface="微软雅黑" panose="020B0503020204020204" pitchFamily="34" charset="-122"/>
                <a:ea typeface="微软雅黑" panose="020B0503020204020204" pitchFamily="34" charset="-122"/>
              </a:rPr>
              <a:t>段）</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20</a:t>
            </a:r>
            <a:r>
              <a:rPr lang="zh-CN" altLang="en-US" b="1" dirty="0">
                <a:latin typeface="微软雅黑" panose="020B0503020204020204" pitchFamily="34" charset="-122"/>
                <a:ea typeface="微软雅黑" panose="020B0503020204020204" pitchFamily="34" charset="-122"/>
              </a:rPr>
              <a:t>段）</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30</a:t>
            </a:r>
            <a:r>
              <a:rPr lang="zh-CN" altLang="en-US" b="1" dirty="0">
                <a:latin typeface="微软雅黑" panose="020B0503020204020204" pitchFamily="34" charset="-122"/>
                <a:ea typeface="微软雅黑" panose="020B0503020204020204" pitchFamily="34" charset="-122"/>
              </a:rPr>
              <a:t>段）</a:t>
            </a:r>
          </a:p>
          <a:p>
            <a:pPr indent="457200">
              <a:lnSpc>
                <a:spcPct val="150000"/>
              </a:lnSpc>
            </a:pPr>
            <a:r>
              <a:rPr lang="zh-CN" altLang="en-US" dirty="0">
                <a:latin typeface="微软雅黑" panose="020B0503020204020204" pitchFamily="34" charset="-122"/>
                <a:ea typeface="微软雅黑" panose="020B0503020204020204" pitchFamily="34" charset="-122"/>
              </a:rPr>
              <a:t>“图形均衡器”音频效果可以增强或消减特定频段，并直观地表示生成的</a:t>
            </a:r>
            <a:r>
              <a:rPr lang="en-US" altLang="zh-CN" dirty="0">
                <a:latin typeface="微软雅黑" panose="020B0503020204020204" pitchFamily="34" charset="-122"/>
                <a:ea typeface="微软雅黑" panose="020B0503020204020204" pitchFamily="34" charset="-122"/>
              </a:rPr>
              <a:t>EQ</a:t>
            </a:r>
            <a:r>
              <a:rPr lang="zh-CN" altLang="en-US" dirty="0">
                <a:latin typeface="微软雅黑" panose="020B0503020204020204" pitchFamily="34" charset="-122"/>
                <a:ea typeface="微软雅黑" panose="020B0503020204020204" pitchFamily="34" charset="-122"/>
              </a:rPr>
              <a:t>曲线。</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5. </a:t>
            </a:r>
            <a:r>
              <a:rPr lang="zh-CN" altLang="en-US" b="1" dirty="0">
                <a:latin typeface="微软雅黑" panose="020B0503020204020204" pitchFamily="34" charset="-122"/>
                <a:ea typeface="微软雅黑" panose="020B0503020204020204" pitchFamily="34" charset="-122"/>
              </a:rPr>
              <a:t>带通</a:t>
            </a:r>
          </a:p>
          <a:p>
            <a:pPr indent="457200">
              <a:lnSpc>
                <a:spcPct val="150000"/>
              </a:lnSpc>
            </a:pPr>
            <a:r>
              <a:rPr lang="zh-CN" altLang="en-US" dirty="0">
                <a:latin typeface="微软雅黑" panose="020B0503020204020204" pitchFamily="34" charset="-122"/>
                <a:ea typeface="微软雅黑" panose="020B0503020204020204" pitchFamily="34" charset="-122"/>
              </a:rPr>
              <a:t>“带通”音频效果移除在指定范围外发生的频率或频段。</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6. </a:t>
            </a:r>
            <a:r>
              <a:rPr lang="zh-CN" altLang="en-US" b="1" dirty="0">
                <a:latin typeface="微软雅黑" panose="020B0503020204020204" pitchFamily="34" charset="-122"/>
                <a:ea typeface="微软雅黑" panose="020B0503020204020204" pitchFamily="34" charset="-122"/>
              </a:rPr>
              <a:t>科学滤波器</a:t>
            </a:r>
          </a:p>
          <a:p>
            <a:pPr indent="457200">
              <a:lnSpc>
                <a:spcPct val="150000"/>
              </a:lnSpc>
            </a:pPr>
            <a:r>
              <a:rPr lang="zh-CN" altLang="en-US" dirty="0">
                <a:latin typeface="微软雅黑" panose="020B0503020204020204" pitchFamily="34" charset="-122"/>
                <a:ea typeface="微软雅黑" panose="020B0503020204020204" pitchFamily="34" charset="-122"/>
              </a:rPr>
              <a:t>“科学滤波器”音频效果对音频进行高级操作。</a:t>
            </a:r>
          </a:p>
        </p:txBody>
      </p:sp>
    </p:spTree>
    <p:extLst>
      <p:ext uri="{BB962C8B-B14F-4D97-AF65-F5344CB8AC3E}">
        <p14:creationId xmlns:p14="http://schemas.microsoft.com/office/powerpoint/2010/main" val="85434075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9932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音频是数字影音中不可或缺的关键组成部分，为视频内容提供重要支持。在叙事引导方面，音频增强了故事的情感和连贯性；背景音效则营造出真实的场景氛围；音乐能够提升情绪，增强观众的沉浸感。此外，音频在信息传递和节奏控制上也至关重要，帮助引导观众的注意力和情感反应，从而提升整体观看体验。</a:t>
            </a: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47839" y="242448"/>
            <a:ext cx="8784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数字影音后期制作</a:t>
            </a:r>
            <a:endPar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402927" y="245106"/>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调制音频效果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360883" y="1454263"/>
            <a:ext cx="9065419" cy="461389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“调制”音频效果组中包括</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种音频效果，可以通过混合音频效果或移动音频信号的相位来改变声音。</a:t>
            </a: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和声</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镶边</a:t>
            </a:r>
          </a:p>
          <a:p>
            <a:pPr indent="457200">
              <a:lnSpc>
                <a:spcPct val="150000"/>
              </a:lnSpc>
            </a:pPr>
            <a:r>
              <a:rPr lang="zh-CN" altLang="en-US" dirty="0">
                <a:latin typeface="微软雅黑" panose="020B0503020204020204" pitchFamily="34" charset="-122"/>
                <a:ea typeface="微软雅黑" panose="020B0503020204020204" pitchFamily="34" charset="-122"/>
              </a:rPr>
              <a:t>“和声</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镶边”音频效果可以模拟多个音频的混合效果，增强人声音轨或为单声道音频添加立体声空间感。</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移相器</a:t>
            </a:r>
          </a:p>
          <a:p>
            <a:pPr indent="457200">
              <a:lnSpc>
                <a:spcPct val="150000"/>
              </a:lnSpc>
            </a:pPr>
            <a:r>
              <a:rPr lang="zh-CN" altLang="en-US" dirty="0">
                <a:latin typeface="微软雅黑" panose="020B0503020204020204" pitchFamily="34" charset="-122"/>
                <a:ea typeface="微软雅黑" panose="020B0503020204020204" pitchFamily="34" charset="-122"/>
              </a:rPr>
              <a:t>“移相器”音频效果类似于镶边，该效果可以移动音频信号的相位，并将其与原始信号重新合并，制作出</a:t>
            </a:r>
            <a:r>
              <a:rPr lang="en-US" altLang="zh-CN" dirty="0">
                <a:latin typeface="微软雅黑" panose="020B0503020204020204" pitchFamily="34" charset="-122"/>
                <a:ea typeface="微软雅黑" panose="020B0503020204020204" pitchFamily="34" charset="-122"/>
              </a:rPr>
              <a:t>20</a:t>
            </a:r>
            <a:r>
              <a:rPr lang="zh-CN" altLang="en-US" dirty="0">
                <a:latin typeface="微软雅黑" panose="020B0503020204020204" pitchFamily="34" charset="-122"/>
                <a:ea typeface="微软雅黑" panose="020B0503020204020204" pitchFamily="34" charset="-122"/>
              </a:rPr>
              <a:t>世纪</a:t>
            </a:r>
            <a:r>
              <a:rPr lang="en-US" altLang="zh-CN" dirty="0">
                <a:latin typeface="微软雅黑" panose="020B0503020204020204" pitchFamily="34" charset="-122"/>
                <a:ea typeface="微软雅黑" panose="020B0503020204020204" pitchFamily="34" charset="-122"/>
              </a:rPr>
              <a:t>60</a:t>
            </a:r>
            <a:r>
              <a:rPr lang="zh-CN" altLang="en-US" dirty="0">
                <a:latin typeface="微软雅黑" panose="020B0503020204020204" pitchFamily="34" charset="-122"/>
                <a:ea typeface="微软雅黑" panose="020B0503020204020204" pitchFamily="34" charset="-122"/>
              </a:rPr>
              <a:t>年代音乐家推广的打击乐效果。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3. </a:t>
            </a:r>
            <a:r>
              <a:rPr lang="zh-CN" altLang="en-US" b="1" dirty="0">
                <a:latin typeface="微软雅黑" panose="020B0503020204020204" pitchFamily="34" charset="-122"/>
                <a:ea typeface="微软雅黑" panose="020B0503020204020204" pitchFamily="34" charset="-122"/>
              </a:rPr>
              <a:t>镶边</a:t>
            </a:r>
          </a:p>
          <a:p>
            <a:pPr indent="457200">
              <a:lnSpc>
                <a:spcPct val="150000"/>
              </a:lnSpc>
            </a:pPr>
            <a:r>
              <a:rPr lang="zh-CN" altLang="en-US" dirty="0">
                <a:latin typeface="微软雅黑" panose="020B0503020204020204" pitchFamily="34" charset="-122"/>
                <a:ea typeface="微软雅黑" panose="020B0503020204020204" pitchFamily="34" charset="-122"/>
              </a:rPr>
              <a:t>“镶边”音频效果可以通过将原始音频信号与一个略微延迟并快速变化延迟时间的副本混合在一起，来创造出一种深度和空间感的变化以及具有周期性颤音的声音特征。</a:t>
            </a:r>
          </a:p>
        </p:txBody>
      </p:sp>
    </p:spTree>
    <p:extLst>
      <p:ext uri="{BB962C8B-B14F-4D97-AF65-F5344CB8AC3E}">
        <p14:creationId xmlns:p14="http://schemas.microsoft.com/office/powerpoint/2010/main" val="372611796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降杂</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恢复音频效果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502939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“降杂</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恢复”音频效果组中包括</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种音频效果，可用于去除音频中的杂音，使音频更加纯净。</a:t>
            </a: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减少混响</a:t>
            </a:r>
          </a:p>
          <a:p>
            <a:pPr indent="457200">
              <a:lnSpc>
                <a:spcPct val="150000"/>
              </a:lnSpc>
            </a:pPr>
            <a:r>
              <a:rPr lang="zh-CN" altLang="en-US" dirty="0">
                <a:latin typeface="微软雅黑" panose="020B0503020204020204" pitchFamily="34" charset="-122"/>
                <a:ea typeface="微软雅黑" panose="020B0503020204020204" pitchFamily="34" charset="-122"/>
              </a:rPr>
              <a:t>“减少混响”音频效果可以消除混响曲线并辅助调整混响量。</a:t>
            </a:r>
          </a:p>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消除嗡嗡声</a:t>
            </a:r>
          </a:p>
          <a:p>
            <a:pPr indent="457200">
              <a:lnSpc>
                <a:spcPct val="150000"/>
              </a:lnSpc>
            </a:pPr>
            <a:r>
              <a:rPr lang="zh-CN" altLang="en-US" dirty="0">
                <a:latin typeface="微软雅黑" panose="020B0503020204020204" pitchFamily="34" charset="-122"/>
                <a:ea typeface="微软雅黑" panose="020B0503020204020204" pitchFamily="34" charset="-122"/>
              </a:rPr>
              <a:t>“消除嗡嗡声”音频效果可以去除窄频段及其谐波。</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3. </a:t>
            </a:r>
            <a:r>
              <a:rPr lang="zh-CN" altLang="en-US" b="1" dirty="0">
                <a:latin typeface="微软雅黑" panose="020B0503020204020204" pitchFamily="34" charset="-122"/>
                <a:ea typeface="微软雅黑" panose="020B0503020204020204" pitchFamily="34" charset="-122"/>
              </a:rPr>
              <a:t>自动咔嗒声移除</a:t>
            </a:r>
          </a:p>
          <a:p>
            <a:pPr indent="457200">
              <a:lnSpc>
                <a:spcPct val="150000"/>
              </a:lnSpc>
            </a:pPr>
            <a:r>
              <a:rPr lang="zh-CN" altLang="en-US" dirty="0">
                <a:latin typeface="微软雅黑" panose="020B0503020204020204" pitchFamily="34" charset="-122"/>
                <a:ea typeface="微软雅黑" panose="020B0503020204020204" pitchFamily="34" charset="-122"/>
              </a:rPr>
              <a:t>“自动咔嗒声移除”音频效果可以去除音频中的咔嗒声音或静电噪声。</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4. </a:t>
            </a:r>
            <a:r>
              <a:rPr lang="zh-CN" altLang="en-US" b="1" dirty="0">
                <a:latin typeface="微软雅黑" panose="020B0503020204020204" pitchFamily="34" charset="-122"/>
                <a:ea typeface="微软雅黑" panose="020B0503020204020204" pitchFamily="34" charset="-122"/>
              </a:rPr>
              <a:t>降噪</a:t>
            </a:r>
          </a:p>
          <a:p>
            <a:pPr indent="457200">
              <a:lnSpc>
                <a:spcPct val="150000"/>
              </a:lnSpc>
            </a:pPr>
            <a:r>
              <a:rPr lang="zh-CN" altLang="en-US" dirty="0">
                <a:latin typeface="微软雅黑" panose="020B0503020204020204" pitchFamily="34" charset="-122"/>
                <a:ea typeface="微软雅黑" panose="020B0503020204020204" pitchFamily="34" charset="-122"/>
              </a:rPr>
              <a:t>“降噪”音频效果可以降低或完全去除音频文件中的噪声，包括不需要的嗡嗡声、嘶嘶声、空调噪声或任何其他背景噪声。</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272982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混响音频效果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61389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“混响”音频效果组中包括</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种音频效果，可为音频添加混响，模拟声音反射的效果。</a:t>
            </a: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卷积混响</a:t>
            </a:r>
          </a:p>
          <a:p>
            <a:pPr indent="457200">
              <a:lnSpc>
                <a:spcPct val="150000"/>
              </a:lnSpc>
            </a:pPr>
            <a:r>
              <a:rPr lang="zh-CN" altLang="en-US" dirty="0">
                <a:latin typeface="微软雅黑" panose="020B0503020204020204" pitchFamily="34" charset="-122"/>
                <a:ea typeface="微软雅黑" panose="020B0503020204020204" pitchFamily="34" charset="-122"/>
              </a:rPr>
              <a:t>“卷积混响”音频效果可以基于卷积的混响使用脉冲文件模拟声学空间，使之如同在原始环境中录制一般真实。</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室内混响</a:t>
            </a:r>
          </a:p>
          <a:p>
            <a:pPr indent="457200">
              <a:lnSpc>
                <a:spcPct val="150000"/>
              </a:lnSpc>
            </a:pPr>
            <a:r>
              <a:rPr lang="zh-CN" altLang="en-US" dirty="0">
                <a:latin typeface="微软雅黑" panose="020B0503020204020204" pitchFamily="34" charset="-122"/>
                <a:ea typeface="微软雅黑" panose="020B0503020204020204" pitchFamily="34" charset="-122"/>
              </a:rPr>
              <a:t>“室内混响”音频效果可以模拟室内空间演奏音频的效果。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3. </a:t>
            </a:r>
            <a:r>
              <a:rPr lang="zh-CN" altLang="en-US" b="1" dirty="0">
                <a:latin typeface="微软雅黑" panose="020B0503020204020204" pitchFamily="34" charset="-122"/>
                <a:ea typeface="微软雅黑" panose="020B0503020204020204" pitchFamily="34" charset="-122"/>
              </a:rPr>
              <a:t>环绕声混响</a:t>
            </a:r>
          </a:p>
          <a:p>
            <a:pPr indent="457200">
              <a:lnSpc>
                <a:spcPct val="150000"/>
              </a:lnSpc>
            </a:pPr>
            <a:r>
              <a:rPr lang="zh-CN" altLang="en-US" dirty="0">
                <a:latin typeface="微软雅黑" panose="020B0503020204020204" pitchFamily="34" charset="-122"/>
                <a:ea typeface="微软雅黑" panose="020B0503020204020204" pitchFamily="34" charset="-122"/>
              </a:rPr>
              <a:t>“环绕声混响”音频效果可模拟声音在室内声学空间中的效果和氛围，常用于</a:t>
            </a:r>
            <a:r>
              <a:rPr lang="en-US" altLang="zh-CN" dirty="0">
                <a:latin typeface="微软雅黑" panose="020B0503020204020204" pitchFamily="34" charset="-122"/>
                <a:ea typeface="微软雅黑" panose="020B0503020204020204" pitchFamily="34" charset="-122"/>
              </a:rPr>
              <a:t>5.1</a:t>
            </a:r>
            <a:r>
              <a:rPr lang="zh-CN" altLang="en-US" dirty="0">
                <a:latin typeface="微软雅黑" panose="020B0503020204020204" pitchFamily="34" charset="-122"/>
                <a:ea typeface="微软雅黑" panose="020B0503020204020204" pitchFamily="34" charset="-122"/>
              </a:rPr>
              <a:t>音源，也可为单声道或立体声音源提供环绕声环境。</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1029851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特殊效果音频效果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“特殊效果”音频效果组中包括</a:t>
            </a: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种音频效果，常用于制作一些特殊的效果，如交换左右声道、模拟汽车音箱爆裂声音等。</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 Loudness Rader</a:t>
            </a:r>
          </a:p>
          <a:p>
            <a:pPr indent="457200">
              <a:lnSpc>
                <a:spcPct val="150000"/>
              </a:lnSpc>
            </a:pPr>
            <a:r>
              <a:rPr lang="en-US" altLang="zh-CN" dirty="0">
                <a:latin typeface="微软雅黑" panose="020B0503020204020204" pitchFamily="34" charset="-122"/>
                <a:ea typeface="微软雅黑" panose="020B0503020204020204" pitchFamily="34" charset="-122"/>
              </a:rPr>
              <a:t>“Loudness Rader</a:t>
            </a:r>
            <a:r>
              <a:rPr lang="zh-CN" altLang="en-US" dirty="0">
                <a:latin typeface="微软雅黑" panose="020B0503020204020204" pitchFamily="34" charset="-122"/>
                <a:ea typeface="微软雅黑" panose="020B0503020204020204" pitchFamily="34" charset="-122"/>
              </a:rPr>
              <a:t>（雷达响度计）”音频效果可以测量剪辑、轨道或序列中的音频级别，帮助用户控制声音的音量，以满足广播电视要求。</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互换声道</a:t>
            </a:r>
          </a:p>
          <a:p>
            <a:pPr indent="457200">
              <a:lnSpc>
                <a:spcPct val="150000"/>
              </a:lnSpc>
            </a:pPr>
            <a:r>
              <a:rPr lang="zh-CN" altLang="en-US" dirty="0">
                <a:latin typeface="微软雅黑" panose="020B0503020204020204" pitchFamily="34" charset="-122"/>
                <a:ea typeface="微软雅黑" panose="020B0503020204020204" pitchFamily="34" charset="-122"/>
              </a:rPr>
              <a:t>“互换声道”音频效果仅适用于立体声剪辑，可用于交换左右声道信息的位置。</a:t>
            </a:r>
          </a:p>
          <a:p>
            <a:pPr indent="457200">
              <a:lnSpc>
                <a:spcPct val="150000"/>
              </a:lnSpc>
            </a:pPr>
            <a:r>
              <a:rPr lang="en-US" altLang="zh-CN" b="1" dirty="0">
                <a:latin typeface="微软雅黑" panose="020B0503020204020204" pitchFamily="34" charset="-122"/>
                <a:ea typeface="微软雅黑" panose="020B0503020204020204" pitchFamily="34" charset="-122"/>
              </a:rPr>
              <a:t>3. </a:t>
            </a:r>
            <a:r>
              <a:rPr lang="zh-CN" altLang="en-US" b="1" dirty="0">
                <a:latin typeface="微软雅黑" panose="020B0503020204020204" pitchFamily="34" charset="-122"/>
                <a:ea typeface="微软雅黑" panose="020B0503020204020204" pitchFamily="34" charset="-122"/>
              </a:rPr>
              <a:t>人声增强</a:t>
            </a:r>
          </a:p>
          <a:p>
            <a:pPr indent="457200">
              <a:lnSpc>
                <a:spcPct val="150000"/>
              </a:lnSpc>
            </a:pPr>
            <a:r>
              <a:rPr lang="zh-CN" altLang="en-US" dirty="0">
                <a:latin typeface="微软雅黑" panose="020B0503020204020204" pitchFamily="34" charset="-122"/>
                <a:ea typeface="微软雅黑" panose="020B0503020204020204" pitchFamily="34" charset="-122"/>
              </a:rPr>
              <a:t>“人声增强”音频效果可以增强人声，改善旁白录音质量。</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555769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特殊效果音频效果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19839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 </a:t>
            </a:r>
            <a:r>
              <a:rPr lang="zh-CN" altLang="en-US" b="1" dirty="0">
                <a:latin typeface="微软雅黑" panose="020B0503020204020204" pitchFamily="34" charset="-122"/>
                <a:ea typeface="微软雅黑" panose="020B0503020204020204" pitchFamily="34" charset="-122"/>
              </a:rPr>
              <a:t>吉他套件</a:t>
            </a:r>
          </a:p>
          <a:p>
            <a:pPr indent="457200">
              <a:lnSpc>
                <a:spcPct val="150000"/>
              </a:lnSpc>
            </a:pPr>
            <a:r>
              <a:rPr lang="zh-CN" altLang="en-US" dirty="0">
                <a:latin typeface="微软雅黑" panose="020B0503020204020204" pitchFamily="34" charset="-122"/>
                <a:ea typeface="微软雅黑" panose="020B0503020204020204" pitchFamily="34" charset="-122"/>
              </a:rPr>
              <a:t>“吉他套件”音频效果将应用一系列可以优化和改变吉他音轨声音的处理器，模拟吉他弹奏的效果，使音频更具有表现力。</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5. </a:t>
            </a:r>
            <a:r>
              <a:rPr lang="zh-CN" altLang="en-US" b="1" dirty="0">
                <a:latin typeface="微软雅黑" panose="020B0503020204020204" pitchFamily="34" charset="-122"/>
                <a:ea typeface="微软雅黑" panose="020B0503020204020204" pitchFamily="34" charset="-122"/>
              </a:rPr>
              <a:t>用右侧填充左侧</a:t>
            </a:r>
          </a:p>
          <a:p>
            <a:pPr indent="457200">
              <a:lnSpc>
                <a:spcPct val="150000"/>
              </a:lnSpc>
            </a:pPr>
            <a:r>
              <a:rPr lang="zh-CN" altLang="en-US" dirty="0">
                <a:latin typeface="微软雅黑" panose="020B0503020204020204" pitchFamily="34" charset="-122"/>
                <a:ea typeface="微软雅黑" panose="020B0503020204020204" pitchFamily="34" charset="-122"/>
              </a:rPr>
              <a:t>“用右侧填充左侧”音频效果可以复制音频剪辑的左声道信息，并将其放置在右声道中，丢弃原始剪辑的右声道信息。</a:t>
            </a:r>
          </a:p>
          <a:p>
            <a:pPr indent="457200">
              <a:lnSpc>
                <a:spcPct val="150000"/>
              </a:lnSpc>
            </a:pPr>
            <a:r>
              <a:rPr lang="en-US" altLang="zh-CN" b="1" dirty="0">
                <a:latin typeface="微软雅黑" panose="020B0503020204020204" pitchFamily="34" charset="-122"/>
                <a:ea typeface="微软雅黑" panose="020B0503020204020204" pitchFamily="34" charset="-122"/>
              </a:rPr>
              <a:t>6. </a:t>
            </a:r>
            <a:r>
              <a:rPr lang="zh-CN" altLang="en-US" b="1" dirty="0">
                <a:latin typeface="微软雅黑" panose="020B0503020204020204" pitchFamily="34" charset="-122"/>
                <a:ea typeface="微软雅黑" panose="020B0503020204020204" pitchFamily="34" charset="-122"/>
              </a:rPr>
              <a:t>用左侧填充右侧</a:t>
            </a:r>
          </a:p>
          <a:p>
            <a:pPr indent="457200">
              <a:lnSpc>
                <a:spcPct val="150000"/>
              </a:lnSpc>
            </a:pPr>
            <a:r>
              <a:rPr lang="zh-CN" altLang="en-US" dirty="0">
                <a:latin typeface="微软雅黑" panose="020B0503020204020204" pitchFamily="34" charset="-122"/>
                <a:ea typeface="微软雅黑" panose="020B0503020204020204" pitchFamily="34" charset="-122"/>
              </a:rPr>
              <a:t>“用左侧填充右侧”音频效果可以复制音频剪辑的右声道信息，并将其放置在左声道中，丢弃原始剪辑的左声道信息。</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5596446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593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6.3.8“</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立体声声像”音频效果组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“立体声声像”音频效果组中仅包括“立体声扩展器”</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种音频效果，可以调整立体声声像，控制其动态范围。</a:t>
            </a:r>
          </a:p>
        </p:txBody>
      </p:sp>
      <p:pic>
        <p:nvPicPr>
          <p:cNvPr id="4" name="图片 3">
            <a:extLst>
              <a:ext uri="{FF2B5EF4-FFF2-40B4-BE49-F238E27FC236}">
                <a16:creationId xmlns:a16="http://schemas.microsoft.com/office/drawing/2014/main" id="{913BEB22-7D3D-4C1A-A463-0AA3C00D95E0}"/>
              </a:ext>
            </a:extLst>
          </p:cNvPr>
          <p:cNvPicPr>
            <a:picLocks noChangeAspect="1"/>
          </p:cNvPicPr>
          <p:nvPr/>
        </p:nvPicPr>
        <p:blipFill>
          <a:blip r:embed="rId3"/>
          <a:stretch>
            <a:fillRect/>
          </a:stretch>
        </p:blipFill>
        <p:spPr>
          <a:xfrm>
            <a:off x="3310073" y="2887576"/>
            <a:ext cx="4674110" cy="2624062"/>
          </a:xfrm>
          <a:prstGeom prst="rect">
            <a:avLst/>
          </a:prstGeom>
        </p:spPr>
      </p:pic>
    </p:spTree>
    <p:extLst>
      <p:ext uri="{BB962C8B-B14F-4D97-AF65-F5344CB8AC3E}">
        <p14:creationId xmlns:p14="http://schemas.microsoft.com/office/powerpoint/2010/main" val="94902370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593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6.3.9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时间与变调”音频效果组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“时间与变调”音频效果组中仅包括“音高换档器”</a:t>
            </a:r>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种音频效果，可以实时改变音调。</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7FA96428-DB4F-4856-A8C7-EADBD7E82903}"/>
              </a:ext>
            </a:extLst>
          </p:cNvPr>
          <p:cNvPicPr>
            <a:picLocks noChangeAspect="1"/>
          </p:cNvPicPr>
          <p:nvPr/>
        </p:nvPicPr>
        <p:blipFill>
          <a:blip r:embed="rId3"/>
          <a:stretch>
            <a:fillRect/>
          </a:stretch>
        </p:blipFill>
        <p:spPr>
          <a:xfrm>
            <a:off x="3695835" y="2887576"/>
            <a:ext cx="3976553" cy="3244030"/>
          </a:xfrm>
          <a:prstGeom prst="rect">
            <a:avLst/>
          </a:prstGeom>
        </p:spPr>
      </p:pic>
    </p:spTree>
    <p:extLst>
      <p:ext uri="{BB962C8B-B14F-4D97-AF65-F5344CB8AC3E}">
        <p14:creationId xmlns:p14="http://schemas.microsoft.com/office/powerpoint/2010/main" val="65491362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实例 </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 纯净人声</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b="1">
                <a:latin typeface="微软雅黑" panose="020B0503020204020204" pitchFamily="34" charset="-122"/>
                <a:ea typeface="微软雅黑" panose="020B0503020204020204" pitchFamily="34" charset="-122"/>
              </a:rPr>
              <a:t>去除声音中的噪音可以提升音频的整体质量和清晰度，使观众获得良好的视听体验。下面将练习使用“降噪”效果去除声音中的噪音以制作纯净人声。</a:t>
            </a: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DB9D1BE2-9E83-4D01-9C1D-8863B4F8EDAE}"/>
              </a:ext>
            </a:extLst>
          </p:cNvPr>
          <p:cNvPicPr>
            <a:picLocks noChangeAspect="1"/>
          </p:cNvPicPr>
          <p:nvPr/>
        </p:nvPicPr>
        <p:blipFill>
          <a:blip r:embed="rId3"/>
          <a:stretch>
            <a:fillRect/>
          </a:stretch>
        </p:blipFill>
        <p:spPr>
          <a:xfrm>
            <a:off x="2021534" y="2887206"/>
            <a:ext cx="7744120" cy="2963799"/>
          </a:xfrm>
          <a:prstGeom prst="rect">
            <a:avLst/>
          </a:prstGeom>
        </p:spPr>
      </p:pic>
    </p:spTree>
    <p:extLst>
      <p:ext uri="{BB962C8B-B14F-4D97-AF65-F5344CB8AC3E}">
        <p14:creationId xmlns:p14="http://schemas.microsoft.com/office/powerpoint/2010/main" val="200369791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3674822" y="3929872"/>
            <a:ext cx="5595384"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课堂演练</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37189732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69783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课堂演练</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回声效果</a:t>
              </a:r>
              <a:endPar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本章主要对音频、音频的编辑及常用音频效果进行了详细的介绍，下面将综合本章所学知识，制作回声效果。</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EE9520A8-D767-4680-9060-92C6C5FF0ADB}"/>
              </a:ext>
            </a:extLst>
          </p:cNvPr>
          <p:cNvPicPr>
            <a:picLocks noChangeAspect="1"/>
          </p:cNvPicPr>
          <p:nvPr/>
        </p:nvPicPr>
        <p:blipFill>
          <a:blip r:embed="rId3"/>
          <a:stretch>
            <a:fillRect/>
          </a:stretch>
        </p:blipFill>
        <p:spPr>
          <a:xfrm>
            <a:off x="1832039" y="2965788"/>
            <a:ext cx="7333468" cy="2806636"/>
          </a:xfrm>
          <a:prstGeom prst="rect">
            <a:avLst/>
          </a:prstGeom>
        </p:spPr>
      </p:pic>
    </p:spTree>
    <p:extLst>
      <p:ext uri="{BB962C8B-B14F-4D97-AF65-F5344CB8AC3E}">
        <p14:creationId xmlns:p14="http://schemas.microsoft.com/office/powerpoint/2010/main" val="17396331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313514" y="2397614"/>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认识音频</a:t>
            </a:r>
          </a:p>
        </p:txBody>
      </p:sp>
      <p:sp>
        <p:nvSpPr>
          <p:cNvPr id="8" name="Rectangle 18"/>
          <p:cNvSpPr>
            <a:spLocks noChangeArrowheads="1"/>
          </p:cNvSpPr>
          <p:nvPr/>
        </p:nvSpPr>
        <p:spPr bwMode="auto">
          <a:xfrm>
            <a:off x="4313514" y="3039157"/>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音频的编辑</a:t>
            </a:r>
          </a:p>
        </p:txBody>
      </p:sp>
      <p:sp>
        <p:nvSpPr>
          <p:cNvPr id="9" name="Rectangle 18"/>
          <p:cNvSpPr>
            <a:spLocks noChangeArrowheads="1"/>
          </p:cNvSpPr>
          <p:nvPr/>
        </p:nvSpPr>
        <p:spPr bwMode="auto">
          <a:xfrm>
            <a:off x="4313514" y="368070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音频效果的应用</a:t>
            </a:r>
          </a:p>
        </p:txBody>
      </p:sp>
      <p:sp>
        <p:nvSpPr>
          <p:cNvPr id="10" name="Rectangle 18"/>
          <p:cNvSpPr>
            <a:spLocks noChangeArrowheads="1"/>
          </p:cNvSpPr>
          <p:nvPr/>
        </p:nvSpPr>
        <p:spPr bwMode="auto">
          <a:xfrm>
            <a:off x="4313514" y="4322243"/>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课堂演练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548741" y="3973544"/>
            <a:ext cx="40809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认识音频</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认识音频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863584" y="1636559"/>
            <a:ext cx="7702831"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音频指通过声波传播的声音信号，它涵盖了人声、环境声、噪音等一切人类能够听到的声音。音频一般包括模拟音频和数字音频两种主要形式，模拟音频是声音的连续波形表示，直接反映了声波的物理特性，数字音频可以将声音转换为数字格式，便于存储和管理。</a:t>
            </a:r>
          </a:p>
          <a:p>
            <a:pPr indent="457200">
              <a:lnSpc>
                <a:spcPct val="150000"/>
              </a:lnSpc>
            </a:pPr>
            <a:r>
              <a:rPr lang="zh-CN" altLang="en-US" dirty="0">
                <a:latin typeface="微软雅黑" panose="020B0503020204020204" pitchFamily="34" charset="-122"/>
                <a:ea typeface="微软雅黑" panose="020B0503020204020204" pitchFamily="34" charset="-122"/>
              </a:rPr>
              <a:t>在数字影音后期桌中，音频发挥着以下重要作用：</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增强情感表达</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提供信息</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营造氛围</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提高观看体验</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3948667" y="3929872"/>
            <a:ext cx="5395359"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音频的编辑</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音频增益</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636559"/>
            <a:ext cx="8407058"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音频增益指剪辑中的输入电平或音量，它直接影响音量的大小。若“时间轴”面板中有多条音频轨道且在多条轨道上都有音频素材文件，就需要平衡这几个音频轨道的增益。选中要调整音频增益的音频素材，执行“剪辑→音频选项→音频增益”命令，打开“音频增益”对话框。</a:t>
            </a:r>
          </a:p>
        </p:txBody>
      </p:sp>
      <p:pic>
        <p:nvPicPr>
          <p:cNvPr id="2" name="图片 1">
            <a:extLst>
              <a:ext uri="{FF2B5EF4-FFF2-40B4-BE49-F238E27FC236}">
                <a16:creationId xmlns:a16="http://schemas.microsoft.com/office/drawing/2014/main" id="{AD87C971-2B5A-4522-8AFE-4ECFE47540D8}"/>
              </a:ext>
            </a:extLst>
          </p:cNvPr>
          <p:cNvPicPr>
            <a:picLocks noChangeAspect="1"/>
          </p:cNvPicPr>
          <p:nvPr/>
        </p:nvPicPr>
        <p:blipFill>
          <a:blip r:embed="rId3"/>
          <a:stretch>
            <a:fillRect/>
          </a:stretch>
        </p:blipFill>
        <p:spPr>
          <a:xfrm>
            <a:off x="4149917" y="3705203"/>
            <a:ext cx="3892165" cy="2335298"/>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音频持续时间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2104402" y="1636559"/>
            <a:ext cx="8025436"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音频持续时间是指音频文件从开始到结束的时间长度，它决定了音频在视频或多媒体项目中的位置和作用。在</a:t>
            </a:r>
            <a:r>
              <a:rPr lang="en-US" altLang="zh-CN">
                <a:latin typeface="微软雅黑" panose="020B0503020204020204" pitchFamily="34" charset="-122"/>
                <a:ea typeface="微软雅黑" panose="020B0503020204020204" pitchFamily="34" charset="-122"/>
              </a:rPr>
              <a:t>Premiere</a:t>
            </a:r>
            <a:r>
              <a:rPr lang="zh-CN" altLang="en-US">
                <a:latin typeface="微软雅黑" panose="020B0503020204020204" pitchFamily="34" charset="-122"/>
                <a:ea typeface="微软雅黑" panose="020B0503020204020204" pitchFamily="34" charset="-122"/>
              </a:rPr>
              <a:t>中，用户可以在不改变音频音调的前提下，灵活调整音频的持续时间。</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D5B25966-7740-4917-9A9E-A2581B5BA209}"/>
              </a:ext>
            </a:extLst>
          </p:cNvPr>
          <p:cNvPicPr>
            <a:picLocks noChangeAspect="1"/>
          </p:cNvPicPr>
          <p:nvPr/>
        </p:nvPicPr>
        <p:blipFill>
          <a:blip r:embed="rId3"/>
          <a:stretch>
            <a:fillRect/>
          </a:stretch>
        </p:blipFill>
        <p:spPr>
          <a:xfrm>
            <a:off x="4331584" y="3200656"/>
            <a:ext cx="2766832" cy="3094484"/>
          </a:xfrm>
          <a:prstGeom prst="rect">
            <a:avLst/>
          </a:prstGeom>
        </p:spPr>
      </p:pic>
    </p:spTree>
    <p:extLst>
      <p:ext uri="{BB962C8B-B14F-4D97-AF65-F5344CB8AC3E}">
        <p14:creationId xmlns:p14="http://schemas.microsoft.com/office/powerpoint/2010/main" val="244649328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音频关键帧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通过设置音频关键帧，可以实现对音频的动态调整，从而增强音频的表现力和适应性。用户可以选择在“时间轴”面板中，或“效果控件”面板中添加音频关键帧。</a:t>
            </a: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在“时间轴”面板中添加音频关键帧</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若想在“时间轴”面板中添加音频关键帧，则需先双击音频轨道前的空白处将其展开，如图所示。再次双击此处可折叠音频轨道。</a:t>
            </a:r>
          </a:p>
        </p:txBody>
      </p:sp>
      <p:pic>
        <p:nvPicPr>
          <p:cNvPr id="3" name="图片 2">
            <a:extLst>
              <a:ext uri="{FF2B5EF4-FFF2-40B4-BE49-F238E27FC236}">
                <a16:creationId xmlns:a16="http://schemas.microsoft.com/office/drawing/2014/main" id="{9F3A51F7-D4B8-4759-B1C2-C5AC4937F810}"/>
              </a:ext>
            </a:extLst>
          </p:cNvPr>
          <p:cNvPicPr>
            <a:picLocks noChangeAspect="1"/>
          </p:cNvPicPr>
          <p:nvPr/>
        </p:nvPicPr>
        <p:blipFill>
          <a:blip r:embed="rId3"/>
          <a:stretch>
            <a:fillRect/>
          </a:stretch>
        </p:blipFill>
        <p:spPr>
          <a:xfrm>
            <a:off x="1540846" y="3831918"/>
            <a:ext cx="8348307" cy="2237994"/>
          </a:xfrm>
          <a:prstGeom prst="rect">
            <a:avLst/>
          </a:prstGeom>
        </p:spPr>
      </p:pic>
    </p:spTree>
    <p:extLst>
      <p:ext uri="{BB962C8B-B14F-4D97-AF65-F5344CB8AC3E}">
        <p14:creationId xmlns:p14="http://schemas.microsoft.com/office/powerpoint/2010/main" val="2626977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2139</Words>
  <Application>Microsoft Office PowerPoint</Application>
  <PresentationFormat>宽屏</PresentationFormat>
  <Paragraphs>208</Paragraphs>
  <Slides>30</Slides>
  <Notes>29</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30</vt:i4>
      </vt:variant>
    </vt:vector>
  </HeadingPairs>
  <TitlesOfParts>
    <vt:vector size="44" baseType="lpstr">
      <vt:lpstr>Montserrat Hairline</vt:lpstr>
      <vt:lpstr>Poppins Light</vt:lpstr>
      <vt:lpstr>等线</vt:lpstr>
      <vt:lpstr>等线 Light</vt:lpstr>
      <vt:lpstr>思源黑体</vt:lpstr>
      <vt:lpstr>宋体</vt:lpstr>
      <vt:lpstr>微软雅黑</vt:lpstr>
      <vt:lpstr>Arial</vt:lpstr>
      <vt:lpstr>Calibri</vt:lpstr>
      <vt:lpstr>Calibri Light</vt:lpstr>
      <vt:lpstr>Lato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数字影音后期制作</dc:title>
  <dc:creator/>
  <cp:lastModifiedBy/>
  <cp:revision>2</cp:revision>
  <dcterms:created xsi:type="dcterms:W3CDTF">2021-05-01T02:52:20Z</dcterms:created>
  <dcterms:modified xsi:type="dcterms:W3CDTF">2024-11-21T03:09:36Z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