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3.xml" ContentType="application/vnd.openxmlformats-officedocument.presentationml.tags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8"/>
  </p:notesMasterIdLst>
  <p:handoutMasterIdLst>
    <p:handoutMasterId r:id="rId49"/>
  </p:handoutMasterIdLst>
  <p:sldIdLst>
    <p:sldId id="374" r:id="rId3"/>
    <p:sldId id="340" r:id="rId4"/>
    <p:sldId id="360" r:id="rId5"/>
    <p:sldId id="361" r:id="rId6"/>
    <p:sldId id="407" r:id="rId7"/>
    <p:sldId id="471" r:id="rId8"/>
    <p:sldId id="472" r:id="rId9"/>
    <p:sldId id="446" r:id="rId10"/>
    <p:sldId id="466" r:id="rId11"/>
    <p:sldId id="406" r:id="rId12"/>
    <p:sldId id="412" r:id="rId13"/>
    <p:sldId id="486" r:id="rId14"/>
    <p:sldId id="487" r:id="rId15"/>
    <p:sldId id="475" r:id="rId16"/>
    <p:sldId id="476" r:id="rId17"/>
    <p:sldId id="488" r:id="rId18"/>
    <p:sldId id="489" r:id="rId19"/>
    <p:sldId id="490" r:id="rId20"/>
    <p:sldId id="491" r:id="rId21"/>
    <p:sldId id="477" r:id="rId22"/>
    <p:sldId id="492" r:id="rId23"/>
    <p:sldId id="478" r:id="rId24"/>
    <p:sldId id="493" r:id="rId25"/>
    <p:sldId id="413" r:id="rId26"/>
    <p:sldId id="494" r:id="rId27"/>
    <p:sldId id="495" r:id="rId28"/>
    <p:sldId id="479" r:id="rId29"/>
    <p:sldId id="496" r:id="rId30"/>
    <p:sldId id="414" r:id="rId31"/>
    <p:sldId id="480" r:id="rId32"/>
    <p:sldId id="497" r:id="rId33"/>
    <p:sldId id="498" r:id="rId34"/>
    <p:sldId id="499" r:id="rId35"/>
    <p:sldId id="500" r:id="rId36"/>
    <p:sldId id="423" r:id="rId37"/>
    <p:sldId id="424" r:id="rId38"/>
    <p:sldId id="460" r:id="rId39"/>
    <p:sldId id="482" r:id="rId40"/>
    <p:sldId id="483" r:id="rId41"/>
    <p:sldId id="454" r:id="rId42"/>
    <p:sldId id="484" r:id="rId43"/>
    <p:sldId id="485" r:id="rId44"/>
    <p:sldId id="428" r:id="rId45"/>
    <p:sldId id="431" r:id="rId46"/>
    <p:sldId id="372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42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90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91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10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74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24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773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244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0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08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152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625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916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0870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026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139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10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353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2423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4487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350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917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898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214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74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554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916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943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3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806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80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31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8034298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3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 视频效果和过渡艺术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948667" y="3929872"/>
            <a:ext cx="53953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视频效果的应用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变换类视频效果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“变换”视频效果组中包括“垂直翻转”“水平翻转”“羽化边缘”“自动重构”和“裁剪”五种效果。这些效果可以变换素材，使其产生翻转、羽化等变化。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垂直翻转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“垂直翻转”效果可以在垂直方向上翻转素材。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4D54ED-7E06-4A00-8CFA-A023750C4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980" y="3616154"/>
            <a:ext cx="7028039" cy="215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变换类视频效果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羽化边缘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“羽化边缘”效果可以虚化素材边缘。添加该效果并调整后效果。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裁剪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“裁剪”效果可以从画面的四个方向向内剪切素材，使其仅保留中心部分内容。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E8B582-454B-4425-9F64-34F28EDFC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838" y="3516039"/>
            <a:ext cx="8802324" cy="26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8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变换类视频效果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自动重构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“自动重构”效果可以智能识别视频中的动作，并针对不同的长宽比重构剪辑，该效果多用于序列设置与素材不匹配的情况。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8549D25-812E-4DCF-B972-07C93A9CF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650" y="3157638"/>
            <a:ext cx="6853599" cy="288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8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 :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  将横屏视频转换为竖屏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自动重构效果可以轻松的将横屏视频转换为竖屏，以适应不同的发布平台。下面将介绍如何将横屏视频转换为竖屏。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2B43055-BF7D-4350-A7A2-59899ECC2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745" y="2785158"/>
            <a:ext cx="6302509" cy="337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“扭曲”视频效果组中包括“镜头扭曲（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Lens Distortion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）”、“偏移”等十二种效果。这些效果可以扭曲变形素材。下面将对其中的常用效果进行介绍。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镜头扭曲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“镜头扭曲”视频效果可以使素材在水平和垂直方向上发生镜头畸变。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F4F2C6-339E-47AB-A4E2-878AECBC0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584" y="3615828"/>
            <a:ext cx="7790861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偏移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“偏移”视频效果可以使素材在水平或垂直方向上产生位移。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4202E4-34A3-4490-AFE5-978978CF2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638" y="2852124"/>
            <a:ext cx="7790861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1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“变换”效果类似于素材的固有属性，可以设置素材的位置、大小、角度、不透明度等参数。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“放大”效果可以模拟放大镜效果放大素材局部。添加该效果并调整后效果。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旋转扭曲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“旋转扭曲”效果可以使对象围绕设置的旋转中心发生旋转变形的效果。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5933B3-510E-4B4D-92AB-6C7C7D857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888" y="4588457"/>
            <a:ext cx="5184648" cy="17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82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波形变形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“波形变形”视频效果可以模拟出波纹扭曲的动态效果。添加该效果并调整后效果如图所示。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湍流置换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“湍流置换”效果可以使素材在多个方向上发生扭曲变形。添加该效果并调整后效果如图所示。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BB1E01-31EE-4DA0-8C50-9597D87E3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000" y="3940320"/>
            <a:ext cx="6845961" cy="236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6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边角定位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“边角定位”效果可以自定义图像的四个边角位置。添加该效果后在“效果控件”面板中设置四个边角坐标即可。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“镜像”效果可以根据反射中心和反射角度对称翻转素材，使其产生镜像效果。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1BB789-4209-48D4-94E4-B4F90881D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726" y="3911745"/>
            <a:ext cx="6514462" cy="224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0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合理使用视频效果和过渡效果可以显著提升视频质量，增强视频的视觉效果。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Premiere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作为一款专业的视频编辑软件，内置了多种不同风格的视频效果和过渡效果，以满足用户的创作需求和个性化表达。本章节将对常用的视频效果和过渡效果进行介绍。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47839" y="242448"/>
            <a:ext cx="8784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数字影音后期制作</a:t>
            </a:r>
            <a:endParaRPr lang="zh-CN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模糊与锐化类视频效果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模糊与锐化”视频效果组中包括“相机模糊”、“方向模糊”、“锐化”等六种效果。这些效果可以通过调节素材图像间的差异，模糊图像使其更加柔化或锐化图像使纹理增加清晰。下面将对其中的常用效果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相机模糊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“相机模糊”效果可以模拟离开相机焦点范围的图像模糊的效果。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9236883-EC9E-4189-9109-65ED57D27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192" y="3940320"/>
            <a:ext cx="7541646" cy="230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6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模糊与锐化类视频效果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方向模糊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“方向模糊”效果可以制作出指定方向上模糊的效果。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锐化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“锐化”效果通过提高素材画面中相邻像素的对比程度，清晰锐化素材图像。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高斯模糊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“高斯模糊”效果可以降低图像细节，柔化素材对象，是一种较为常用的模糊效果。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FAEB95-2BE3-4246-A742-E34BCC06E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734" y="4302824"/>
            <a:ext cx="7034561" cy="215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6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生成类视频效果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“生成”视频效果组中包括“四色渐变”、“渐变”、“镜头光晕”和“闪电”四种效果。这些效果可以生成一些特殊效果，丰富影片画面内容。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四色渐变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“四色渐变”效果可以用四种颜色的渐变覆盖整个画面，用户可以在“效果控件”面板中设置四个颜色点的坐标、颜色、混合等参数。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2370336-E664-47F1-9C3C-CD609C8EA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662" y="4031653"/>
            <a:ext cx="7180851" cy="219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7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生成类视频效果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“渐变”效果可以在素材画面中添加双色渐变效果。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镜头光晕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“镜头光晕”效果可以模拟制作出镜头拍摄的强光折射效果。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闪电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“闪电”效果可以模拟制作出闪电的效果。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2FD256F-BB2B-4EC2-B036-BD241A653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719" y="4172959"/>
            <a:ext cx="7034561" cy="215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过渡类视频效果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“过渡”视频效果组中包括“块溶解”、“渐变擦除”和“线性擦除”三种效果，这些效果可以结合关键帧制作过渡效果。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块溶解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“块溶解”效果可以使素材在随机块中消失。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75A1CC-CE2D-489D-887A-B28E8ED17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601" y="3535088"/>
            <a:ext cx="6303328" cy="26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过渡类视频效果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渐变擦除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“渐变擦除”效果可以基于设置另一视频轨道中的像素的明亮度使素材消失。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F45C0A-B970-43D0-B406-319D1D0D9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673" y="2816480"/>
            <a:ext cx="7664654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3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过渡类视频效果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线性擦除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“线性擦除”效果可以沿指定的方向擦除当前素材。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D6A6073-A5C4-4B2F-8CCF-8C48F520E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775" y="2718945"/>
            <a:ext cx="7741107" cy="325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1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3.2.6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透视类视频效果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“透视”视频效果组中包括“基本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和“投影”两种效果。这些效果可以制作空间透视效果。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效果可以模拟平面图像在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空间中运动的效果，用户可以围绕水平、垂直轴旋转素材，或移动素材。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FFACFD-0F22-469B-8B94-6E1170E09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238" y="3919599"/>
            <a:ext cx="7911523" cy="212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3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3.2.6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透视类视频效果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投影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“投影”效果可以添加出现在素材后的阴影，其形状取决于素材的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92E45A-1738-4B3E-8F55-3A432F044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724" y="3075214"/>
            <a:ext cx="9278601" cy="248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7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: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 制作清透划影效果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在学习常用视频效果之前，可以跟随以下步骤了解并熟悉，使用“轨道遮罩键”视频效果和“投影”视频效果制作清透划影效果。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CC12071-6E81-4ADE-9EF5-DDE8677CD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125" y="3026777"/>
            <a:ext cx="9504200" cy="18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426180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认识视频效果和过渡效果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3067723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视频效果的应用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70926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视频过渡效果的应用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435080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3.2.7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“风格化”视频效果组中包括“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发光”、“复制”、“查找边缘”等九种效果。这些效果可以制作艺术化效果，使素材图像产生独特的艺术风格。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 Alpha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发光”效果可以在蒙版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通道的边缘添加单色或双色过渡的发光效果。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26453B-A8A5-49CE-A9B2-504B0A09E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994" y="3680065"/>
            <a:ext cx="7448262" cy="227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9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3.2.7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“复制”效果可以将屏幕分成多个拼贴并在每个拼贴中显示整个图像。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彩色浮雕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“彩色浮雕”效果可以锐化图像中对象的边缘制作出浮雕的效果。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A03667-F375-4A71-B8E7-2C95A7614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239" y="3647059"/>
            <a:ext cx="7821796" cy="239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9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3.2.7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查找边缘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“查找边缘”效果可以识别素材图像中有明显过渡的图像区域并突出边缘，制作线条图效果。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113EDE-9F5B-4047-915A-90526B080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755" y="3194332"/>
            <a:ext cx="7868489" cy="240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4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3.2.7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粗糙边缘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“粗糙边缘”效果通过使用计算方法使素材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通道的边缘变粗糙。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1952BB-8F8D-4D04-B564-157BF4F5B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778" y="2870861"/>
            <a:ext cx="7681723" cy="235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3.2.7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风格化类视频效果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色调分离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“色调分离”效果可以简化素材图像中具有丰富色阶渐变的颜色，使图像呈现出木刻版画或卡通画的效果。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闪光灯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“闪光灯”效果可以模拟闪光灯制作出播放闪烁的效果。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马赛克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“马赛克”效果是通过使用纯色矩形填充素材，像素化原始图像。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F060282-D47D-47D2-9E49-767F38E07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7862" y="4588456"/>
            <a:ext cx="6109525" cy="186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7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477304" y="3930681"/>
            <a:ext cx="488100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视频过渡效果的应用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226474" cy="748449"/>
            <a:chOff x="1502939" y="272760"/>
            <a:chExt cx="52264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2264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内滑类视频过渡效果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内滑类视频过渡效果中包括“急摇”、“中心拆分”、“带状内滑”、“拆分”、“推”和“内滑”六种视频过渡效果。这些效果可以通过滑动画面来切换素材。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DC2A99-5C62-4F49-8CF8-A84025EB6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45" y="3476522"/>
            <a:ext cx="5184648" cy="21808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CE81C0-8412-44E6-BBE0-64A20F396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239" y="3381478"/>
            <a:ext cx="5184648" cy="218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划像类视频过渡效果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划像类视频过渡效果中包括“交叉划像”、“盒形划像”、“圆形划像”和“菱形划像”四种效果。这些效果主要是通过分割画面来切换素材。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303541-15A5-419C-A2F7-E7CE47977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806" y="2388296"/>
            <a:ext cx="5184648" cy="21808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71F8287-F104-4F05-9458-DCF0F1C53C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806" y="4446971"/>
            <a:ext cx="5184648" cy="218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擦除类视频过渡效果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擦除类视频过渡效果中包括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种视频过渡效果。这些效果主要是通过擦除素材的方式来切换素材。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930563-3526-44E0-B2B6-BA09D4F73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654" y="2798094"/>
            <a:ext cx="7853877" cy="330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溶解类视频过渡效果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溶解类视频过渡效果中包括“叠加溶解”、“黑场过渡”、“白场过渡”等七种视频过渡效果。这些效果主要是通过使素材溶解淡化的方式切换素材。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172124-AF36-46FE-B819-6717D894A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57" y="3461349"/>
            <a:ext cx="5184648" cy="21808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2707B5-536F-41D8-ADCA-49E1D4A83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1658" y="3369993"/>
            <a:ext cx="5184648" cy="218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4825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048678" y="3929872"/>
            <a:ext cx="53953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认识视频效果和过渡效果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缩放类视频过渡效果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缩放类视频过渡效果只有“交叉缩放”一种，该效果通过缩放图像来切换素材。在使用时，素材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将被放大至无限大，素材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将被从无限大缩放至原始比例，从而切换素材。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F28254-7B2A-448E-88CF-30C1B3A41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061" y="3053212"/>
            <a:ext cx="7853877" cy="330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2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3.3.6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页面剥落类视频过渡效果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页面剥落类视频过渡效果中包括“翻页”和“页面剥落”两种视频过渡效果，可以模拟翻页或者页面剥落的效果，从而切换素材。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AC7EF95-F5BC-4D64-A4FB-BB27FB3FB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645" y="3406848"/>
            <a:ext cx="5184648" cy="21808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143EAA-DC34-41F1-90BB-767AA0116D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593" y="3398983"/>
            <a:ext cx="5184648" cy="218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29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： 制作图片集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视频过渡效果可以创建流畅的转场效果，使场景的切换更加自然。下面将使用多种类型的视频过渡效果制作电子相册。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01E217-577C-4FB0-83D8-175065BFF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383" y="3024651"/>
            <a:ext cx="9281233" cy="178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5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674822" y="3929872"/>
            <a:ext cx="5595384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课堂演练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流动的文本特效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本章主要对视频效果和视频过渡效果的应用进行了详细的介绍，下面将综合应用本章所学知识，制作流动的文本特效。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20BA82-9281-48D1-844A-2A522FF44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595" y="3141077"/>
            <a:ext cx="8315060" cy="159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3.1.1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视频效果类型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863584" y="1636559"/>
            <a:ext cx="770283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软件中包括多种视频效果组。每个效果组中又包含多种效果，如图所示为风格化效果组中的效果。用户可以自由组合这些效果，提升视频的整体质量。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079BD0-917B-45F2-8A97-FF209CD0F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572" y="2853715"/>
            <a:ext cx="7191861" cy="330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3.1.2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编辑视频效果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770283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视频效果的添加有多种方式，用户可以直接将“效果”面板中的视频效果拖拽至“时间轴”面板中的素材上；也可以选中“时间轴”面板中的素材后，在“效果”面板中双击要添加的视频效果进行添加。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E94635-B827-4DEA-98EF-1E117AE9C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421" y="3178682"/>
            <a:ext cx="8335407" cy="255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3.1.3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添加视频过渡效果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8294829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视频过渡又称转场，是指在素材之间应用的切换特效，它能够实现从一个场景平滑过渡至另一个场景的效果，保证了视频的流畅度和完整性。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Premiere Pro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中预设了多种常用的视频过渡效果，这些过渡效果的添加与编辑过程基本一致。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4E0EB0-1B26-4C0C-A4D8-E93CFA721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542" y="3115377"/>
            <a:ext cx="7190915" cy="30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2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3.1.4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编辑视频过渡效果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8646" y="1636559"/>
            <a:ext cx="789270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过渡效果的编辑同样是在“效果控件”面板中进行。选中“时间轴”面板中添加的视频过渡效果，在“效果控件”面板中可以对其持续时间、对齐位置等进行设置，如图所示为“带状擦除”视频过渡效果的属性参数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A6A362-9F43-400C-9386-4AC8C942B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165" y="3200656"/>
            <a:ext cx="7790861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: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 视频切换效果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463846" y="1636559"/>
            <a:ext cx="926430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应用视频效果和视频过渡效果可以制作很多有趣的视频效果，下面将介绍如何通过“油漆飞溅”视频过渡效果，切换视频。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1DD53E-898C-4C9C-AC1E-2A0F0C22E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189" y="2852124"/>
            <a:ext cx="7973622" cy="305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4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2397</Words>
  <Application>Microsoft Office PowerPoint</Application>
  <PresentationFormat>宽屏</PresentationFormat>
  <Paragraphs>267</Paragraphs>
  <Slides>45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数字影音后期制作</dc:title>
  <dc:creator/>
  <cp:lastModifiedBy/>
  <cp:revision>2</cp:revision>
  <dcterms:created xsi:type="dcterms:W3CDTF">2021-05-01T02:52:20Z</dcterms:created>
  <dcterms:modified xsi:type="dcterms:W3CDTF">2024-11-21T02:15:00Z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