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3.xml" ContentType="application/vnd.openxmlformats-officedocument.presentationml.tags+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35"/>
  </p:notesMasterIdLst>
  <p:handoutMasterIdLst>
    <p:handoutMasterId r:id="rId36"/>
  </p:handoutMasterIdLst>
  <p:sldIdLst>
    <p:sldId id="374" r:id="rId3"/>
    <p:sldId id="340" r:id="rId4"/>
    <p:sldId id="360" r:id="rId5"/>
    <p:sldId id="361" r:id="rId6"/>
    <p:sldId id="407" r:id="rId7"/>
    <p:sldId id="492" r:id="rId8"/>
    <p:sldId id="493" r:id="rId9"/>
    <p:sldId id="494" r:id="rId10"/>
    <p:sldId id="406" r:id="rId11"/>
    <p:sldId id="412" r:id="rId12"/>
    <p:sldId id="495" r:id="rId13"/>
    <p:sldId id="475" r:id="rId14"/>
    <p:sldId id="476" r:id="rId15"/>
    <p:sldId id="477" r:id="rId16"/>
    <p:sldId id="496" r:id="rId17"/>
    <p:sldId id="497" r:id="rId18"/>
    <p:sldId id="498" r:id="rId19"/>
    <p:sldId id="499" r:id="rId20"/>
    <p:sldId id="478" r:id="rId21"/>
    <p:sldId id="500" r:id="rId22"/>
    <p:sldId id="501" r:id="rId23"/>
    <p:sldId id="423" r:id="rId24"/>
    <p:sldId id="424" r:id="rId25"/>
    <p:sldId id="460" r:id="rId26"/>
    <p:sldId id="502" r:id="rId27"/>
    <p:sldId id="482" r:id="rId28"/>
    <p:sldId id="428" r:id="rId29"/>
    <p:sldId id="431" r:id="rId30"/>
    <p:sldId id="491" r:id="rId31"/>
    <p:sldId id="432" r:id="rId32"/>
    <p:sldId id="469" r:id="rId33"/>
    <p:sldId id="372" r:id="rId34"/>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varScale="1">
        <p:scale>
          <a:sx n="67" d="100"/>
          <a:sy n="67" d="100"/>
        </p:scale>
        <p:origin x="90" y="966"/>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2024/11/21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2024/11/21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42587324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6343891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31754101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17024805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39492943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20372162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1193333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14199258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30031523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32765573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42246972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18706917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3052662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15998898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2883803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21051943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29</a:t>
            </a:fld>
            <a:endParaRPr lang="zh-CN" altLang="en-US"/>
          </a:p>
        </p:txBody>
      </p:sp>
    </p:spTree>
    <p:extLst>
      <p:ext uri="{BB962C8B-B14F-4D97-AF65-F5344CB8AC3E}">
        <p14:creationId xmlns:p14="http://schemas.microsoft.com/office/powerpoint/2010/main" val="7273681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5619163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31</a:t>
            </a:fld>
            <a:endParaRPr lang="zh-CN" altLang="en-US"/>
          </a:p>
        </p:txBody>
      </p:sp>
    </p:spTree>
    <p:extLst>
      <p:ext uri="{BB962C8B-B14F-4D97-AF65-F5344CB8AC3E}">
        <p14:creationId xmlns:p14="http://schemas.microsoft.com/office/powerpoint/2010/main" val="13965300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32</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extLst>
      <p:ext uri="{BB962C8B-B14F-4D97-AF65-F5344CB8AC3E}">
        <p14:creationId xmlns:p14="http://schemas.microsoft.com/office/powerpoint/2010/main" val="191654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1229477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6680916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6.emf"/></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29.emf"/></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8034298" cy="1137747"/>
          </a:xfrm>
          <a:prstGeom prst="rect">
            <a:avLst/>
          </a:prstGeom>
          <a:noFill/>
        </p:spPr>
        <p:txBody>
          <a:bodyPr wrap="square" rtlCol="0">
            <a:spAutoFit/>
          </a:bodyPr>
          <a:lstStyle/>
          <a:p>
            <a:pPr>
              <a:lnSpc>
                <a:spcPct val="200000"/>
              </a:lnSpc>
            </a:pP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第</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2</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章     视频剪辑与文本设计</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5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5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文档的管理</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95189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项目和序列是视频编辑的基本构成部分。项目是一个容器，包含所有的编辑素材和序列，是视频编辑的基础。而序列则是项目中的时间线，用户可以在其中编辑和调整素材。一个项目可以创建多个序列，以便于管理不同的编辑片段或版本。</a:t>
            </a:r>
          </a:p>
          <a:p>
            <a:pPr indent="457200">
              <a:lnSpc>
                <a:spcPct val="150000"/>
              </a:lnSpc>
            </a:pPr>
            <a:r>
              <a:rPr lang="en-US" altLang="zh-CN" b="1" dirty="0">
                <a:latin typeface="微软雅黑" panose="020B0503020204020204" pitchFamily="34" charset="-122"/>
                <a:ea typeface="微软雅黑" panose="020B0503020204020204" pitchFamily="34" charset="-122"/>
              </a:rPr>
              <a:t>1. </a:t>
            </a:r>
            <a:r>
              <a:rPr lang="zh-CN" altLang="en-US" b="1" dirty="0">
                <a:latin typeface="微软雅黑" panose="020B0503020204020204" pitchFamily="34" charset="-122"/>
                <a:ea typeface="微软雅黑" panose="020B0503020204020204" pitchFamily="34" charset="-122"/>
              </a:rPr>
              <a:t>创建项目文件</a:t>
            </a:r>
          </a:p>
          <a:p>
            <a:pPr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Premiere</a:t>
            </a:r>
            <a:r>
              <a:rPr lang="zh-CN" altLang="en-US" dirty="0">
                <a:latin typeface="微软雅黑" panose="020B0503020204020204" pitchFamily="34" charset="-122"/>
                <a:ea typeface="微软雅黑" panose="020B0503020204020204" pitchFamily="34" charset="-122"/>
              </a:rPr>
              <a:t>软件中，新建项目主要有两种方式：</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打开</a:t>
            </a:r>
            <a:r>
              <a:rPr lang="en-US" altLang="zh-CN" dirty="0">
                <a:latin typeface="微软雅黑" panose="020B0503020204020204" pitchFamily="34" charset="-122"/>
                <a:ea typeface="微软雅黑" panose="020B0503020204020204" pitchFamily="34" charset="-122"/>
              </a:rPr>
              <a:t>Premiere</a:t>
            </a:r>
            <a:r>
              <a:rPr lang="zh-CN" altLang="en-US" dirty="0">
                <a:latin typeface="微软雅黑" panose="020B0503020204020204" pitchFamily="34" charset="-122"/>
                <a:ea typeface="微软雅黑" panose="020B0503020204020204" pitchFamily="34" charset="-122"/>
              </a:rPr>
              <a:t>软件后，在“主页”面板中单击“新建项目”按钮；</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执行“文件”→“ 新建”→“ 项目”命令或按</a:t>
            </a:r>
            <a:r>
              <a:rPr lang="en-US" altLang="zh-CN" dirty="0" err="1">
                <a:latin typeface="微软雅黑" panose="020B0503020204020204" pitchFamily="34" charset="-122"/>
                <a:ea typeface="微软雅黑" panose="020B0503020204020204" pitchFamily="34" charset="-122"/>
              </a:rPr>
              <a:t>Ctrl+Alt+N</a:t>
            </a:r>
            <a:r>
              <a:rPr lang="zh-CN" altLang="en-US" dirty="0">
                <a:latin typeface="微软雅黑" panose="020B0503020204020204" pitchFamily="34" charset="-122"/>
                <a:ea typeface="微软雅黑" panose="020B0503020204020204" pitchFamily="34" charset="-122"/>
              </a:rPr>
              <a:t>组合键。</a:t>
            </a:r>
          </a:p>
        </p:txBody>
      </p:sp>
      <p:pic>
        <p:nvPicPr>
          <p:cNvPr id="2" name="图片 1">
            <a:extLst>
              <a:ext uri="{FF2B5EF4-FFF2-40B4-BE49-F238E27FC236}">
                <a16:creationId xmlns:a16="http://schemas.microsoft.com/office/drawing/2014/main" id="{B34EC3FF-827B-4247-BD07-A258851E0973}"/>
              </a:ext>
            </a:extLst>
          </p:cNvPr>
          <p:cNvPicPr>
            <a:picLocks noChangeAspect="1"/>
          </p:cNvPicPr>
          <p:nvPr/>
        </p:nvPicPr>
        <p:blipFill>
          <a:blip r:embed="rId3"/>
          <a:stretch>
            <a:fillRect/>
          </a:stretch>
        </p:blipFill>
        <p:spPr>
          <a:xfrm>
            <a:off x="3360801" y="4570475"/>
            <a:ext cx="5184648" cy="1984248"/>
          </a:xfrm>
          <a:prstGeom prst="rect">
            <a:avLst/>
          </a:prstGeom>
        </p:spPr>
      </p:pic>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文档的管理</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19839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打开项目文件</a:t>
            </a:r>
          </a:p>
          <a:p>
            <a:pPr indent="457200">
              <a:lnSpc>
                <a:spcPct val="150000"/>
              </a:lnSpc>
            </a:pPr>
            <a:r>
              <a:rPr lang="zh-CN" altLang="en-US" dirty="0">
                <a:latin typeface="微软雅黑" panose="020B0503020204020204" pitchFamily="34" charset="-122"/>
                <a:ea typeface="微软雅黑" panose="020B0503020204020204" pitchFamily="34" charset="-122"/>
              </a:rPr>
              <a:t>已保存的项目文件可以随时打开进行编辑或修改。执行“文件”→“打开项目”命令</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打开“打开项目”对话框，选中要打开的项目文件后单击“打开”按钮。</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3. </a:t>
            </a:r>
            <a:r>
              <a:rPr lang="zh-CN" altLang="en-US" b="1" dirty="0">
                <a:latin typeface="微软雅黑" panose="020B0503020204020204" pitchFamily="34" charset="-122"/>
                <a:ea typeface="微软雅黑" panose="020B0503020204020204" pitchFamily="34" charset="-122"/>
              </a:rPr>
              <a:t>保存项目文件</a:t>
            </a:r>
          </a:p>
          <a:p>
            <a:pPr indent="457200">
              <a:lnSpc>
                <a:spcPct val="150000"/>
              </a:lnSpc>
            </a:pPr>
            <a:r>
              <a:rPr lang="zh-CN" altLang="en-US" dirty="0">
                <a:latin typeface="微软雅黑" panose="020B0503020204020204" pitchFamily="34" charset="-122"/>
                <a:ea typeface="微软雅黑" panose="020B0503020204020204" pitchFamily="34" charset="-122"/>
              </a:rPr>
              <a:t>在剪辑视频的过程中，要及时的对项目文件进行保存，以避免误操作或软件故障导致的文件丢失等问题。</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4. </a:t>
            </a:r>
            <a:r>
              <a:rPr lang="zh-CN" altLang="en-US" b="1" dirty="0">
                <a:latin typeface="微软雅黑" panose="020B0503020204020204" pitchFamily="34" charset="-122"/>
                <a:ea typeface="微软雅黑" panose="020B0503020204020204" pitchFamily="34" charset="-122"/>
              </a:rPr>
              <a:t>关闭项目文件</a:t>
            </a:r>
          </a:p>
          <a:p>
            <a:pPr indent="457200">
              <a:lnSpc>
                <a:spcPct val="150000"/>
              </a:lnSpc>
            </a:pPr>
            <a:r>
              <a:rPr lang="zh-CN" altLang="en-US" dirty="0">
                <a:latin typeface="微软雅黑" panose="020B0503020204020204" pitchFamily="34" charset="-122"/>
                <a:ea typeface="微软雅黑" panose="020B0503020204020204" pitchFamily="34" charset="-122"/>
              </a:rPr>
              <a:t>制作完项目文件后，若想关闭当前项目，可执行“文件”→“关闭项目”命令或按</a:t>
            </a:r>
            <a:r>
              <a:rPr lang="en-US" altLang="zh-CN" dirty="0" err="1">
                <a:latin typeface="微软雅黑" panose="020B0503020204020204" pitchFamily="34" charset="-122"/>
                <a:ea typeface="微软雅黑" panose="020B0503020204020204" pitchFamily="34" charset="-122"/>
              </a:rPr>
              <a:t>Ctrl+Shift+W</a:t>
            </a:r>
            <a:r>
              <a:rPr lang="zh-CN" altLang="en-US" dirty="0">
                <a:latin typeface="微软雅黑" panose="020B0503020204020204" pitchFamily="34" charset="-122"/>
                <a:ea typeface="微软雅黑" panose="020B0503020204020204" pitchFamily="34" charset="-122"/>
              </a:rPr>
              <a:t>组合键。若要关闭所有项目文件，可执行“文件”→“关闭所有项目”命令。</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0276833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新建素材</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素材是编辑视频的基本元素。除了导入已有素材外，用户还可以在软件中创建新素材，以便于更灵活地进行视频编辑。单击“项目”面板中的“新建项”按钮，在弹出的如图所示的快捷菜单中执行相应的命令，即可完成新建操作。</a:t>
            </a:r>
          </a:p>
        </p:txBody>
      </p:sp>
      <p:pic>
        <p:nvPicPr>
          <p:cNvPr id="2" name="图片 1">
            <a:extLst>
              <a:ext uri="{FF2B5EF4-FFF2-40B4-BE49-F238E27FC236}">
                <a16:creationId xmlns:a16="http://schemas.microsoft.com/office/drawing/2014/main" id="{FDBD50F5-6E9D-4DE9-847A-63FB5E8E6504}"/>
              </a:ext>
            </a:extLst>
          </p:cNvPr>
          <p:cNvPicPr>
            <a:picLocks noChangeAspect="1"/>
          </p:cNvPicPr>
          <p:nvPr/>
        </p:nvPicPr>
        <p:blipFill>
          <a:blip r:embed="rId3"/>
          <a:stretch>
            <a:fillRect/>
          </a:stretch>
        </p:blipFill>
        <p:spPr>
          <a:xfrm>
            <a:off x="4429180" y="3267622"/>
            <a:ext cx="2085919" cy="2854415"/>
          </a:xfrm>
          <a:prstGeom prst="rect">
            <a:avLst/>
          </a:prstGeom>
        </p:spPr>
      </p:pic>
    </p:spTree>
    <p:extLst>
      <p:ext uri="{BB962C8B-B14F-4D97-AF65-F5344CB8AC3E}">
        <p14:creationId xmlns:p14="http://schemas.microsoft.com/office/powerpoint/2010/main" val="244649328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导入素材</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95189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除了创建新素材外，</a:t>
            </a:r>
            <a:r>
              <a:rPr lang="en-US" altLang="zh-CN" dirty="0">
                <a:latin typeface="微软雅黑" panose="020B0503020204020204" pitchFamily="34" charset="-122"/>
                <a:ea typeface="微软雅黑" panose="020B0503020204020204" pitchFamily="34" charset="-122"/>
              </a:rPr>
              <a:t>Premiere</a:t>
            </a:r>
            <a:r>
              <a:rPr lang="zh-CN" altLang="en-US" dirty="0">
                <a:latin typeface="微软雅黑" panose="020B0503020204020204" pitchFamily="34" charset="-122"/>
                <a:ea typeface="微软雅黑" panose="020B0503020204020204" pitchFamily="34" charset="-122"/>
              </a:rPr>
              <a:t>还支持导入素材，并允许用户整理“项目”面板中的素材，从而便于后期检索和制作。这种功能也方便了多位创作人员的协同工作。导入的常用方式有以下三种：</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“导入”命令</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“媒体浏览器”面板</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直接拖入素材</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299EA993-2D1E-4C35-A63E-EF0BC349595A}"/>
              </a:ext>
            </a:extLst>
          </p:cNvPr>
          <p:cNvPicPr>
            <a:picLocks noChangeAspect="1"/>
          </p:cNvPicPr>
          <p:nvPr/>
        </p:nvPicPr>
        <p:blipFill>
          <a:blip r:embed="rId3"/>
          <a:stretch>
            <a:fillRect/>
          </a:stretch>
        </p:blipFill>
        <p:spPr>
          <a:xfrm>
            <a:off x="3419035" y="3173512"/>
            <a:ext cx="7629965" cy="1756103"/>
          </a:xfrm>
          <a:prstGeom prst="rect">
            <a:avLst/>
          </a:prstGeom>
        </p:spPr>
      </p:pic>
    </p:spTree>
    <p:extLst>
      <p:ext uri="{BB962C8B-B14F-4D97-AF65-F5344CB8AC3E}">
        <p14:creationId xmlns:p14="http://schemas.microsoft.com/office/powerpoint/2010/main" val="26269775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管理素材</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当“项目”面板中存在过多素材时，为了更好的分辨与使用素材，可以对素材进行整理，如将其分组、重命名等。</a:t>
            </a:r>
          </a:p>
          <a:p>
            <a:pPr indent="457200">
              <a:lnSpc>
                <a:spcPct val="150000"/>
              </a:lnSpc>
            </a:pPr>
            <a:r>
              <a:rPr lang="en-US" altLang="zh-CN" b="1" dirty="0">
                <a:latin typeface="微软雅黑" panose="020B0503020204020204" pitchFamily="34" charset="-122"/>
                <a:ea typeface="微软雅黑" panose="020B0503020204020204" pitchFamily="34" charset="-122"/>
              </a:rPr>
              <a:t>1. </a:t>
            </a:r>
            <a:r>
              <a:rPr lang="zh-CN" altLang="en-US" b="1" dirty="0">
                <a:latin typeface="微软雅黑" panose="020B0503020204020204" pitchFamily="34" charset="-122"/>
                <a:ea typeface="微软雅黑" panose="020B0503020204020204" pitchFamily="34" charset="-122"/>
              </a:rPr>
              <a:t>新建素材箱</a:t>
            </a:r>
          </a:p>
          <a:p>
            <a:pPr indent="457200">
              <a:lnSpc>
                <a:spcPct val="150000"/>
              </a:lnSpc>
            </a:pPr>
            <a:r>
              <a:rPr lang="zh-CN" altLang="en-US" dirty="0">
                <a:latin typeface="微软雅黑" panose="020B0503020204020204" pitchFamily="34" charset="-122"/>
                <a:ea typeface="微软雅黑" panose="020B0503020204020204" pitchFamily="34" charset="-122"/>
              </a:rPr>
              <a:t>素材箱可以归类整理素材文件，使素材更加有序，也便于用户的查找。</a:t>
            </a:r>
          </a:p>
        </p:txBody>
      </p:sp>
      <p:pic>
        <p:nvPicPr>
          <p:cNvPr id="2" name="图片 1">
            <a:extLst>
              <a:ext uri="{FF2B5EF4-FFF2-40B4-BE49-F238E27FC236}">
                <a16:creationId xmlns:a16="http://schemas.microsoft.com/office/drawing/2014/main" id="{0F68E561-2453-4168-BAEB-2B60EDA264B4}"/>
              </a:ext>
            </a:extLst>
          </p:cNvPr>
          <p:cNvPicPr>
            <a:picLocks noChangeAspect="1"/>
          </p:cNvPicPr>
          <p:nvPr/>
        </p:nvPicPr>
        <p:blipFill>
          <a:blip r:embed="rId3"/>
          <a:stretch>
            <a:fillRect/>
          </a:stretch>
        </p:blipFill>
        <p:spPr>
          <a:xfrm>
            <a:off x="2014214" y="3683120"/>
            <a:ext cx="7401572" cy="2264855"/>
          </a:xfrm>
          <a:prstGeom prst="rect">
            <a:avLst/>
          </a:prstGeom>
        </p:spPr>
      </p:pic>
    </p:spTree>
    <p:extLst>
      <p:ext uri="{BB962C8B-B14F-4D97-AF65-F5344CB8AC3E}">
        <p14:creationId xmlns:p14="http://schemas.microsoft.com/office/powerpoint/2010/main" val="2496562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管理素材</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重命名素材</a:t>
            </a:r>
          </a:p>
          <a:p>
            <a:pPr indent="457200">
              <a:lnSpc>
                <a:spcPct val="150000"/>
              </a:lnSpc>
            </a:pPr>
            <a:r>
              <a:rPr lang="zh-CN" altLang="en-US" dirty="0">
                <a:latin typeface="微软雅黑" panose="020B0503020204020204" pitchFamily="34" charset="-122"/>
                <a:ea typeface="微软雅黑" panose="020B0503020204020204" pitchFamily="34" charset="-122"/>
              </a:rPr>
              <a:t>重命名素材可以更精确的识别素材，方便用户使用。用户可以重命名“项目”面板中的素材，也可以重命名“时间轴”面板中的素材。</a:t>
            </a:r>
          </a:p>
        </p:txBody>
      </p:sp>
      <p:pic>
        <p:nvPicPr>
          <p:cNvPr id="3" name="图片 2">
            <a:extLst>
              <a:ext uri="{FF2B5EF4-FFF2-40B4-BE49-F238E27FC236}">
                <a16:creationId xmlns:a16="http://schemas.microsoft.com/office/drawing/2014/main" id="{48268266-8B2B-4495-9E9B-92C065D4EE0E}"/>
              </a:ext>
            </a:extLst>
          </p:cNvPr>
          <p:cNvPicPr>
            <a:picLocks noChangeAspect="1"/>
          </p:cNvPicPr>
          <p:nvPr/>
        </p:nvPicPr>
        <p:blipFill>
          <a:blip r:embed="rId3"/>
          <a:stretch>
            <a:fillRect/>
          </a:stretch>
        </p:blipFill>
        <p:spPr>
          <a:xfrm>
            <a:off x="2795723" y="3461670"/>
            <a:ext cx="5472549" cy="1800181"/>
          </a:xfrm>
          <a:prstGeom prst="rect">
            <a:avLst/>
          </a:prstGeom>
        </p:spPr>
      </p:pic>
    </p:spTree>
    <p:extLst>
      <p:ext uri="{BB962C8B-B14F-4D97-AF65-F5344CB8AC3E}">
        <p14:creationId xmlns:p14="http://schemas.microsoft.com/office/powerpoint/2010/main" val="1325983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管理素材</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 </a:t>
            </a:r>
            <a:r>
              <a:rPr lang="zh-CN" altLang="en-US" b="1" dirty="0">
                <a:latin typeface="微软雅黑" panose="020B0503020204020204" pitchFamily="34" charset="-122"/>
                <a:ea typeface="微软雅黑" panose="020B0503020204020204" pitchFamily="34" charset="-122"/>
              </a:rPr>
              <a:t>替换素材</a:t>
            </a:r>
          </a:p>
          <a:p>
            <a:pPr indent="457200">
              <a:lnSpc>
                <a:spcPct val="150000"/>
              </a:lnSpc>
            </a:pPr>
            <a:r>
              <a:rPr lang="zh-CN" altLang="en-US" dirty="0">
                <a:latin typeface="微软雅黑" panose="020B0503020204020204" pitchFamily="34" charset="-122"/>
                <a:ea typeface="微软雅黑" panose="020B0503020204020204" pitchFamily="34" charset="-122"/>
              </a:rPr>
              <a:t>“替换素材”命令可以在替换素材的同时保留添加的效果，从而减少重复工作。</a:t>
            </a:r>
          </a:p>
          <a:p>
            <a:pPr indent="457200">
              <a:lnSpc>
                <a:spcPct val="150000"/>
              </a:lnSpc>
            </a:pPr>
            <a:r>
              <a:rPr lang="en-US" altLang="zh-CN" b="1" dirty="0">
                <a:latin typeface="微软雅黑" panose="020B0503020204020204" pitchFamily="34" charset="-122"/>
                <a:ea typeface="微软雅黑" panose="020B0503020204020204" pitchFamily="34" charset="-122"/>
              </a:rPr>
              <a:t>4. </a:t>
            </a:r>
            <a:r>
              <a:rPr lang="zh-CN" altLang="en-US" b="1" dirty="0">
                <a:latin typeface="微软雅黑" panose="020B0503020204020204" pitchFamily="34" charset="-122"/>
                <a:ea typeface="微软雅黑" panose="020B0503020204020204" pitchFamily="34" charset="-122"/>
              </a:rPr>
              <a:t>编组素材</a:t>
            </a:r>
          </a:p>
          <a:p>
            <a:pPr indent="457200">
              <a:lnSpc>
                <a:spcPct val="150000"/>
              </a:lnSpc>
            </a:pPr>
            <a:r>
              <a:rPr lang="zh-CN" altLang="en-US" dirty="0">
                <a:latin typeface="微软雅黑" panose="020B0503020204020204" pitchFamily="34" charset="-122"/>
                <a:ea typeface="微软雅黑" panose="020B0503020204020204" pitchFamily="34" charset="-122"/>
              </a:rPr>
              <a:t>用户可以将“时间轴”面板中的素材编组，以便于对多个素材作出相同的操作。</a:t>
            </a:r>
          </a:p>
        </p:txBody>
      </p:sp>
      <p:pic>
        <p:nvPicPr>
          <p:cNvPr id="2" name="图片 1">
            <a:extLst>
              <a:ext uri="{FF2B5EF4-FFF2-40B4-BE49-F238E27FC236}">
                <a16:creationId xmlns:a16="http://schemas.microsoft.com/office/drawing/2014/main" id="{A0DEF5D0-5A43-4FBA-A022-17064DE6223B}"/>
              </a:ext>
            </a:extLst>
          </p:cNvPr>
          <p:cNvPicPr>
            <a:picLocks noChangeAspect="1"/>
          </p:cNvPicPr>
          <p:nvPr/>
        </p:nvPicPr>
        <p:blipFill>
          <a:blip r:embed="rId3"/>
          <a:stretch>
            <a:fillRect/>
          </a:stretch>
        </p:blipFill>
        <p:spPr>
          <a:xfrm>
            <a:off x="1149627" y="3616154"/>
            <a:ext cx="9606996" cy="2211134"/>
          </a:xfrm>
          <a:prstGeom prst="rect">
            <a:avLst/>
          </a:prstGeom>
        </p:spPr>
      </p:pic>
    </p:spTree>
    <p:extLst>
      <p:ext uri="{BB962C8B-B14F-4D97-AF65-F5344CB8AC3E}">
        <p14:creationId xmlns:p14="http://schemas.microsoft.com/office/powerpoint/2010/main" val="244465162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管理素材</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 </a:t>
            </a:r>
            <a:r>
              <a:rPr lang="zh-CN" altLang="en-US" b="1" dirty="0">
                <a:latin typeface="微软雅黑" panose="020B0503020204020204" pitchFamily="34" charset="-122"/>
                <a:ea typeface="微软雅黑" panose="020B0503020204020204" pitchFamily="34" charset="-122"/>
              </a:rPr>
              <a:t>嵌套素材</a:t>
            </a:r>
          </a:p>
          <a:p>
            <a:pPr indent="457200">
              <a:lnSpc>
                <a:spcPct val="150000"/>
              </a:lnSpc>
            </a:pPr>
            <a:r>
              <a:rPr lang="zh-CN" altLang="en-US" dirty="0">
                <a:latin typeface="微软雅黑" panose="020B0503020204020204" pitchFamily="34" charset="-122"/>
                <a:ea typeface="微软雅黑" panose="020B0503020204020204" pitchFamily="34" charset="-122"/>
              </a:rPr>
              <a:t>“编组”命令和“嵌套”命令都可以同时操作多个素材。不同的是，编组素材是可逆的，编组只是将其组合为一个整体来进行操作；而嵌套素材是将多个素材或单个素材合成一个序列来进行操作，该操作是不可逆的。</a:t>
            </a:r>
          </a:p>
        </p:txBody>
      </p:sp>
      <p:pic>
        <p:nvPicPr>
          <p:cNvPr id="3" name="图片 2">
            <a:extLst>
              <a:ext uri="{FF2B5EF4-FFF2-40B4-BE49-F238E27FC236}">
                <a16:creationId xmlns:a16="http://schemas.microsoft.com/office/drawing/2014/main" id="{B683D1EF-681C-4B63-8511-F58117EAE16E}"/>
              </a:ext>
            </a:extLst>
          </p:cNvPr>
          <p:cNvPicPr>
            <a:picLocks noChangeAspect="1"/>
          </p:cNvPicPr>
          <p:nvPr/>
        </p:nvPicPr>
        <p:blipFill>
          <a:blip r:embed="rId3"/>
          <a:stretch>
            <a:fillRect/>
          </a:stretch>
        </p:blipFill>
        <p:spPr>
          <a:xfrm>
            <a:off x="2010159" y="3830037"/>
            <a:ext cx="7409682" cy="1705403"/>
          </a:xfrm>
          <a:prstGeom prst="rect">
            <a:avLst/>
          </a:prstGeom>
        </p:spPr>
      </p:pic>
    </p:spTree>
    <p:extLst>
      <p:ext uri="{BB962C8B-B14F-4D97-AF65-F5344CB8AC3E}">
        <p14:creationId xmlns:p14="http://schemas.microsoft.com/office/powerpoint/2010/main" val="257138289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管理素材</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536400"/>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6. </a:t>
            </a:r>
            <a:r>
              <a:rPr lang="zh-CN" altLang="en-US" b="1" dirty="0">
                <a:latin typeface="微软雅黑" panose="020B0503020204020204" pitchFamily="34" charset="-122"/>
                <a:ea typeface="微软雅黑" panose="020B0503020204020204" pitchFamily="34" charset="-122"/>
              </a:rPr>
              <a:t>链接媒体</a:t>
            </a:r>
          </a:p>
          <a:p>
            <a:pPr indent="457200">
              <a:lnSpc>
                <a:spcPct val="150000"/>
              </a:lnSpc>
            </a:pPr>
            <a:r>
              <a:rPr lang="en-US" altLang="zh-CN" dirty="0">
                <a:latin typeface="微软雅黑" panose="020B0503020204020204" pitchFamily="34" charset="-122"/>
                <a:ea typeface="微软雅黑" panose="020B0503020204020204" pitchFamily="34" charset="-122"/>
              </a:rPr>
              <a:t>Premiere</a:t>
            </a:r>
            <a:r>
              <a:rPr lang="zh-CN" altLang="en-US" dirty="0">
                <a:latin typeface="微软雅黑" panose="020B0503020204020204" pitchFamily="34" charset="-122"/>
                <a:ea typeface="微软雅黑" panose="020B0503020204020204" pitchFamily="34" charset="-122"/>
              </a:rPr>
              <a:t>软件中用到的素材都以链接的形式存放在“项目”面板中，当移动素材位置或删除素材时，就可能会导致项目文件中的素材缺失，而“链接媒体”命令可以重新链接丢失的素材，使其正常显示。</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7. </a:t>
            </a:r>
            <a:r>
              <a:rPr lang="zh-CN" altLang="en-US" b="1" dirty="0">
                <a:latin typeface="微软雅黑" panose="020B0503020204020204" pitchFamily="34" charset="-122"/>
                <a:ea typeface="微软雅黑" panose="020B0503020204020204" pitchFamily="34" charset="-122"/>
              </a:rPr>
              <a:t>打包素材</a:t>
            </a:r>
          </a:p>
          <a:p>
            <a:pPr indent="457200">
              <a:lnSpc>
                <a:spcPct val="150000"/>
              </a:lnSpc>
            </a:pPr>
            <a:r>
              <a:rPr lang="zh-CN" altLang="en-US" dirty="0">
                <a:latin typeface="微软雅黑" panose="020B0503020204020204" pitchFamily="34" charset="-122"/>
                <a:ea typeface="微软雅黑" panose="020B0503020204020204" pitchFamily="34" charset="-122"/>
              </a:rPr>
              <a:t>打包素材可以将当前项目中使用的素材打包存储，方便文件移动后的再次操作。</a:t>
            </a:r>
          </a:p>
        </p:txBody>
      </p:sp>
      <p:pic>
        <p:nvPicPr>
          <p:cNvPr id="2" name="图片 1">
            <a:extLst>
              <a:ext uri="{FF2B5EF4-FFF2-40B4-BE49-F238E27FC236}">
                <a16:creationId xmlns:a16="http://schemas.microsoft.com/office/drawing/2014/main" id="{311627B2-EEFF-4C73-8904-33026FE15480}"/>
              </a:ext>
            </a:extLst>
          </p:cNvPr>
          <p:cNvPicPr>
            <a:picLocks noChangeAspect="1"/>
          </p:cNvPicPr>
          <p:nvPr/>
        </p:nvPicPr>
        <p:blipFill>
          <a:blip r:embed="rId3"/>
          <a:stretch>
            <a:fillRect/>
          </a:stretch>
        </p:blipFill>
        <p:spPr>
          <a:xfrm>
            <a:off x="1685837" y="4294094"/>
            <a:ext cx="8058326" cy="1854694"/>
          </a:xfrm>
          <a:prstGeom prst="rect">
            <a:avLst/>
          </a:prstGeom>
        </p:spPr>
      </p:pic>
    </p:spTree>
    <p:extLst>
      <p:ext uri="{BB962C8B-B14F-4D97-AF65-F5344CB8AC3E}">
        <p14:creationId xmlns:p14="http://schemas.microsoft.com/office/powerpoint/2010/main" val="342026166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渲染和输出</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渲染和输出可以将视频输出位不同的格式，从而满足各种播放设备和使用场景的需求。下面将对此进行介绍。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 </a:t>
            </a:r>
            <a:r>
              <a:rPr lang="zh-CN" altLang="en-US" b="1" dirty="0">
                <a:latin typeface="微软雅黑" panose="020B0503020204020204" pitchFamily="34" charset="-122"/>
                <a:ea typeface="微软雅黑" panose="020B0503020204020204" pitchFamily="34" charset="-122"/>
              </a:rPr>
              <a:t>渲染预览</a:t>
            </a:r>
          </a:p>
          <a:p>
            <a:pPr indent="457200">
              <a:lnSpc>
                <a:spcPct val="150000"/>
              </a:lnSpc>
            </a:pPr>
            <a:r>
              <a:rPr lang="zh-CN" altLang="en-US" dirty="0">
                <a:latin typeface="微软雅黑" panose="020B0503020204020204" pitchFamily="34" charset="-122"/>
                <a:ea typeface="微软雅黑" panose="020B0503020204020204" pitchFamily="34" charset="-122"/>
              </a:rPr>
              <a:t>渲染预览可以将编辑好的内容进行预处理，从而缓解播放时卡顿的效果。</a:t>
            </a:r>
          </a:p>
        </p:txBody>
      </p:sp>
      <p:pic>
        <p:nvPicPr>
          <p:cNvPr id="8" name="图片 7">
            <a:extLst>
              <a:ext uri="{FF2B5EF4-FFF2-40B4-BE49-F238E27FC236}">
                <a16:creationId xmlns:a16="http://schemas.microsoft.com/office/drawing/2014/main" id="{B747DD69-A1D2-438F-9AB6-D1006F0A5640}"/>
              </a:ext>
            </a:extLst>
          </p:cNvPr>
          <p:cNvPicPr>
            <a:picLocks noChangeAspect="1"/>
          </p:cNvPicPr>
          <p:nvPr/>
        </p:nvPicPr>
        <p:blipFill>
          <a:blip r:embed="rId3"/>
          <a:stretch>
            <a:fillRect/>
          </a:stretch>
        </p:blipFill>
        <p:spPr>
          <a:xfrm>
            <a:off x="725522" y="3940320"/>
            <a:ext cx="9875803" cy="1898523"/>
          </a:xfrm>
          <a:prstGeom prst="rect">
            <a:avLst/>
          </a:prstGeom>
        </p:spPr>
      </p:pic>
    </p:spTree>
    <p:extLst>
      <p:ext uri="{BB962C8B-B14F-4D97-AF65-F5344CB8AC3E}">
        <p14:creationId xmlns:p14="http://schemas.microsoft.com/office/powerpoint/2010/main" val="10827730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3469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Premiere</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是一款功能强大的视频剪辑软件，不仅支持用户新建项目和导入素材，还提供了丰富的剪辑和组合工具，使用户能够实现独特的创意视频效果。本章节将对</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Premiere</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的剪辑与文本操作进行介绍。</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endParaRP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547839" y="242448"/>
            <a:ext cx="8784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a:t>
            </a:r>
            <a:endPar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渲染和输出</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输出设置</a:t>
            </a:r>
          </a:p>
          <a:p>
            <a:pPr indent="457200">
              <a:lnSpc>
                <a:spcPct val="150000"/>
              </a:lnSpc>
            </a:pPr>
            <a:r>
              <a:rPr lang="zh-CN" altLang="en-US" dirty="0">
                <a:latin typeface="微软雅黑" panose="020B0503020204020204" pitchFamily="34" charset="-122"/>
                <a:ea typeface="微软雅黑" panose="020B0503020204020204" pitchFamily="34" charset="-122"/>
              </a:rPr>
              <a:t>预处理后就可以准备输出影片，在</a:t>
            </a:r>
            <a:r>
              <a:rPr lang="en-US" altLang="zh-CN" dirty="0">
                <a:latin typeface="微软雅黑" panose="020B0503020204020204" pitchFamily="34" charset="-122"/>
                <a:ea typeface="微软雅黑" panose="020B0503020204020204" pitchFamily="34" charset="-122"/>
              </a:rPr>
              <a:t>Premiere</a:t>
            </a:r>
            <a:r>
              <a:rPr lang="zh-CN" altLang="en-US" dirty="0">
                <a:latin typeface="微软雅黑" panose="020B0503020204020204" pitchFamily="34" charset="-122"/>
                <a:ea typeface="微软雅黑" panose="020B0503020204020204" pitchFamily="34" charset="-122"/>
              </a:rPr>
              <a:t>软件中，用户可以通过以下</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种方式输出影片：</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执行“文件”→“导出”→“媒体”命令或按</a:t>
            </a:r>
            <a:r>
              <a:rPr lang="en-US" altLang="zh-CN" dirty="0" err="1">
                <a:latin typeface="微软雅黑" panose="020B0503020204020204" pitchFamily="34" charset="-122"/>
                <a:ea typeface="微软雅黑" panose="020B0503020204020204" pitchFamily="34" charset="-122"/>
              </a:rPr>
              <a:t>Ctrl+M</a:t>
            </a:r>
            <a:r>
              <a:rPr lang="zh-CN" altLang="en-US" dirty="0">
                <a:latin typeface="微软雅黑" panose="020B0503020204020204" pitchFamily="34" charset="-122"/>
                <a:ea typeface="微软雅黑" panose="020B0503020204020204" pitchFamily="34" charset="-122"/>
              </a:rPr>
              <a:t>组合键；</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切换至“导出”选项卡。</a:t>
            </a:r>
          </a:p>
        </p:txBody>
      </p:sp>
      <p:pic>
        <p:nvPicPr>
          <p:cNvPr id="2" name="图片 1">
            <a:extLst>
              <a:ext uri="{FF2B5EF4-FFF2-40B4-BE49-F238E27FC236}">
                <a16:creationId xmlns:a16="http://schemas.microsoft.com/office/drawing/2014/main" id="{5FDD418E-C630-4974-83CE-0BD2D4085D1A}"/>
              </a:ext>
            </a:extLst>
          </p:cNvPr>
          <p:cNvPicPr>
            <a:picLocks noChangeAspect="1"/>
          </p:cNvPicPr>
          <p:nvPr/>
        </p:nvPicPr>
        <p:blipFill>
          <a:blip r:embed="rId3"/>
          <a:stretch>
            <a:fillRect/>
          </a:stretch>
        </p:blipFill>
        <p:spPr>
          <a:xfrm>
            <a:off x="4034018" y="3868881"/>
            <a:ext cx="3742260" cy="2560493"/>
          </a:xfrm>
          <a:prstGeom prst="rect">
            <a:avLst/>
          </a:prstGeom>
        </p:spPr>
      </p:pic>
    </p:spTree>
    <p:extLst>
      <p:ext uri="{BB962C8B-B14F-4D97-AF65-F5344CB8AC3E}">
        <p14:creationId xmlns:p14="http://schemas.microsoft.com/office/powerpoint/2010/main" val="81541383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实例： 输出缩放短视频</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b="1">
                <a:latin typeface="微软雅黑" panose="020B0503020204020204" pitchFamily="34" charset="-122"/>
                <a:ea typeface="微软雅黑" panose="020B0503020204020204" pitchFamily="34" charset="-122"/>
              </a:rPr>
              <a:t>在</a:t>
            </a:r>
            <a:r>
              <a:rPr lang="en-US" altLang="zh-CN" b="1">
                <a:latin typeface="微软雅黑" panose="020B0503020204020204" pitchFamily="34" charset="-122"/>
                <a:ea typeface="微软雅黑" panose="020B0503020204020204" pitchFamily="34" charset="-122"/>
              </a:rPr>
              <a:t>Premiere</a:t>
            </a:r>
            <a:r>
              <a:rPr lang="zh-CN" altLang="en-US" b="1">
                <a:latin typeface="微软雅黑" panose="020B0503020204020204" pitchFamily="34" charset="-122"/>
                <a:ea typeface="微软雅黑" panose="020B0503020204020204" pitchFamily="34" charset="-122"/>
              </a:rPr>
              <a:t>中导入素材并应用，可以使静态的图像动起来。下面将介绍如何通过新建文档和导入素材，制作动态缩放效果的短视频。</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408635B3-3464-4875-972B-315A1ED88B07}"/>
              </a:ext>
            </a:extLst>
          </p:cNvPr>
          <p:cNvPicPr>
            <a:picLocks noChangeAspect="1"/>
          </p:cNvPicPr>
          <p:nvPr/>
        </p:nvPicPr>
        <p:blipFill>
          <a:blip r:embed="rId3"/>
          <a:stretch>
            <a:fillRect/>
          </a:stretch>
        </p:blipFill>
        <p:spPr>
          <a:xfrm>
            <a:off x="1367469" y="2852124"/>
            <a:ext cx="8989091" cy="2750630"/>
          </a:xfrm>
          <a:prstGeom prst="rect">
            <a:avLst/>
          </a:prstGeom>
        </p:spPr>
      </p:pic>
    </p:spTree>
    <p:extLst>
      <p:ext uri="{BB962C8B-B14F-4D97-AF65-F5344CB8AC3E}">
        <p14:creationId xmlns:p14="http://schemas.microsoft.com/office/powerpoint/2010/main" val="106365420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477304" y="3930681"/>
            <a:ext cx="4881009"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素材剪辑操作</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226474" cy="748449"/>
            <a:chOff x="1502939" y="272760"/>
            <a:chExt cx="5226474" cy="748449"/>
          </a:xfrm>
        </p:grpSpPr>
        <p:sp>
          <p:nvSpPr>
            <p:cNvPr id="67" name="Rectangle 18"/>
            <p:cNvSpPr>
              <a:spLocks noChangeArrowheads="1"/>
            </p:cNvSpPr>
            <p:nvPr/>
          </p:nvSpPr>
          <p:spPr bwMode="auto">
            <a:xfrm>
              <a:off x="1502939" y="272760"/>
              <a:ext cx="522647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剪辑工具的应用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874407"/>
          </a:xfrm>
          <a:prstGeom prst="rect">
            <a:avLst/>
          </a:prstGeom>
          <a:noFill/>
        </p:spPr>
        <p:txBody>
          <a:bodyPr wrap="square" rtlCol="0">
            <a:spAutoFit/>
          </a:bodyPr>
          <a:lstStyle/>
          <a:p>
            <a:pPr indent="457200">
              <a:lnSpc>
                <a:spcPct val="150000"/>
              </a:lnSpc>
            </a:pPr>
            <a:r>
              <a:rPr lang="en-US" altLang="zh-CN">
                <a:latin typeface="微软雅黑" panose="020B0503020204020204" pitchFamily="34" charset="-122"/>
                <a:ea typeface="微软雅黑" panose="020B0503020204020204" pitchFamily="34" charset="-122"/>
              </a:rPr>
              <a:t>Premiere</a:t>
            </a:r>
            <a:r>
              <a:rPr lang="zh-CN" altLang="en-US">
                <a:latin typeface="微软雅黑" panose="020B0503020204020204" pitchFamily="34" charset="-122"/>
                <a:ea typeface="微软雅黑" panose="020B0503020204020204" pitchFamily="34" charset="-122"/>
              </a:rPr>
              <a:t>软件提供了多种剪辑工具，帮助用户剪辑和组合不同的素材，以呈现出崭新的视觉效果。</a:t>
            </a: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5A90A1C5-0325-40F3-99E9-88B98BC3F385}"/>
              </a:ext>
            </a:extLst>
          </p:cNvPr>
          <p:cNvPicPr>
            <a:picLocks noChangeAspect="1"/>
          </p:cNvPicPr>
          <p:nvPr/>
        </p:nvPicPr>
        <p:blipFill>
          <a:blip r:embed="rId3"/>
          <a:stretch>
            <a:fillRect/>
          </a:stretch>
        </p:blipFill>
        <p:spPr>
          <a:xfrm>
            <a:off x="2867115" y="3200414"/>
            <a:ext cx="5574356" cy="874407"/>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素材剪辑</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素材剪辑可以在监视器面板中进行，也可以在“时间轴”面板中进行，下面将对此分别进行介绍。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 </a:t>
            </a:r>
            <a:r>
              <a:rPr lang="zh-CN" altLang="en-US" b="1" dirty="0">
                <a:latin typeface="微软雅黑" panose="020B0503020204020204" pitchFamily="34" charset="-122"/>
                <a:ea typeface="微软雅黑" panose="020B0503020204020204" pitchFamily="34" charset="-122"/>
              </a:rPr>
              <a:t>在监视器面板中剪辑素材</a:t>
            </a:r>
          </a:p>
          <a:p>
            <a:pPr indent="457200">
              <a:lnSpc>
                <a:spcPct val="150000"/>
              </a:lnSpc>
            </a:pPr>
            <a:r>
              <a:rPr lang="en-US" altLang="zh-CN" dirty="0">
                <a:latin typeface="微软雅黑" panose="020B0503020204020204" pitchFamily="34" charset="-122"/>
                <a:ea typeface="微软雅黑" panose="020B0503020204020204" pitchFamily="34" charset="-122"/>
              </a:rPr>
              <a:t>Premiere</a:t>
            </a:r>
            <a:r>
              <a:rPr lang="zh-CN" altLang="en-US" dirty="0">
                <a:latin typeface="微软雅黑" panose="020B0503020204020204" pitchFamily="34" charset="-122"/>
                <a:ea typeface="微软雅黑" panose="020B0503020204020204" pitchFamily="34" charset="-122"/>
              </a:rPr>
              <a:t>软件中包括两种监视器面板：“源监视器”和“节目监视器”。 </a:t>
            </a:r>
          </a:p>
        </p:txBody>
      </p:sp>
      <p:pic>
        <p:nvPicPr>
          <p:cNvPr id="5" name="图片 4">
            <a:extLst>
              <a:ext uri="{FF2B5EF4-FFF2-40B4-BE49-F238E27FC236}">
                <a16:creationId xmlns:a16="http://schemas.microsoft.com/office/drawing/2014/main" id="{316D2456-B2C4-479E-8D57-EB783E0A495E}"/>
              </a:ext>
            </a:extLst>
          </p:cNvPr>
          <p:cNvPicPr>
            <a:picLocks noChangeAspect="1"/>
          </p:cNvPicPr>
          <p:nvPr/>
        </p:nvPicPr>
        <p:blipFill>
          <a:blip r:embed="rId3"/>
          <a:stretch>
            <a:fillRect/>
          </a:stretch>
        </p:blipFill>
        <p:spPr>
          <a:xfrm>
            <a:off x="2233737" y="3510250"/>
            <a:ext cx="3124076" cy="2748586"/>
          </a:xfrm>
          <a:prstGeom prst="rect">
            <a:avLst/>
          </a:prstGeom>
        </p:spPr>
      </p:pic>
      <p:pic>
        <p:nvPicPr>
          <p:cNvPr id="6" name="图片 5">
            <a:extLst>
              <a:ext uri="{FF2B5EF4-FFF2-40B4-BE49-F238E27FC236}">
                <a16:creationId xmlns:a16="http://schemas.microsoft.com/office/drawing/2014/main" id="{E059B318-E818-473C-9875-6161894A6FCD}"/>
              </a:ext>
            </a:extLst>
          </p:cNvPr>
          <p:cNvPicPr>
            <a:picLocks noChangeAspect="1"/>
          </p:cNvPicPr>
          <p:nvPr/>
        </p:nvPicPr>
        <p:blipFill>
          <a:blip r:embed="rId4"/>
          <a:stretch>
            <a:fillRect/>
          </a:stretch>
        </p:blipFill>
        <p:spPr>
          <a:xfrm>
            <a:off x="5600825" y="3429000"/>
            <a:ext cx="3139096" cy="2868744"/>
          </a:xfrm>
          <a:prstGeom prst="rect">
            <a:avLst/>
          </a:prstGeom>
        </p:spPr>
      </p:pic>
    </p:spTree>
    <p:extLst>
      <p:ext uri="{BB962C8B-B14F-4D97-AF65-F5344CB8AC3E}">
        <p14:creationId xmlns:p14="http://schemas.microsoft.com/office/powerpoint/2010/main" val="67142841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素材剪辑</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在时间轴面板中编辑素材</a:t>
            </a:r>
          </a:p>
          <a:p>
            <a:pPr indent="457200">
              <a:lnSpc>
                <a:spcPct val="150000"/>
              </a:lnSpc>
            </a:pPr>
            <a:r>
              <a:rPr lang="zh-CN" altLang="en-US" dirty="0">
                <a:latin typeface="微软雅黑" panose="020B0503020204020204" pitchFamily="34" charset="-122"/>
                <a:ea typeface="微软雅黑" panose="020B0503020204020204" pitchFamily="34" charset="-122"/>
              </a:rPr>
              <a:t>在“时间轴”面板中，选中要编辑的素材并右击，在弹出的快捷菜单中选择相应的命令实现对素材的调整操作。</a:t>
            </a:r>
          </a:p>
        </p:txBody>
      </p:sp>
      <p:pic>
        <p:nvPicPr>
          <p:cNvPr id="4" name="图片 3">
            <a:extLst>
              <a:ext uri="{FF2B5EF4-FFF2-40B4-BE49-F238E27FC236}">
                <a16:creationId xmlns:a16="http://schemas.microsoft.com/office/drawing/2014/main" id="{E63C1546-C364-48FC-A4EE-4B9F769A07F1}"/>
              </a:ext>
            </a:extLst>
          </p:cNvPr>
          <p:cNvPicPr>
            <a:picLocks noChangeAspect="1"/>
          </p:cNvPicPr>
          <p:nvPr/>
        </p:nvPicPr>
        <p:blipFill>
          <a:blip r:embed="rId3"/>
          <a:stretch>
            <a:fillRect/>
          </a:stretch>
        </p:blipFill>
        <p:spPr>
          <a:xfrm>
            <a:off x="1939908" y="3113600"/>
            <a:ext cx="7550183" cy="1158494"/>
          </a:xfrm>
          <a:prstGeom prst="rect">
            <a:avLst/>
          </a:prstGeom>
        </p:spPr>
      </p:pic>
      <p:pic>
        <p:nvPicPr>
          <p:cNvPr id="7" name="图片 6">
            <a:extLst>
              <a:ext uri="{FF2B5EF4-FFF2-40B4-BE49-F238E27FC236}">
                <a16:creationId xmlns:a16="http://schemas.microsoft.com/office/drawing/2014/main" id="{DA79963F-54AC-4EE5-9C5A-BCA6040D3957}"/>
              </a:ext>
            </a:extLst>
          </p:cNvPr>
          <p:cNvPicPr>
            <a:picLocks noChangeAspect="1"/>
          </p:cNvPicPr>
          <p:nvPr/>
        </p:nvPicPr>
        <p:blipFill>
          <a:blip r:embed="rId4"/>
          <a:stretch>
            <a:fillRect/>
          </a:stretch>
        </p:blipFill>
        <p:spPr>
          <a:xfrm>
            <a:off x="1939908" y="4300093"/>
            <a:ext cx="7550183" cy="1451446"/>
          </a:xfrm>
          <a:prstGeom prst="rect">
            <a:avLst/>
          </a:prstGeom>
        </p:spPr>
      </p:pic>
    </p:spTree>
    <p:extLst>
      <p:ext uri="{BB962C8B-B14F-4D97-AF65-F5344CB8AC3E}">
        <p14:creationId xmlns:p14="http://schemas.microsoft.com/office/powerpoint/2010/main" val="21882647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实例：创建帧定格</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874407"/>
          </a:xfrm>
          <a:prstGeom prst="rect">
            <a:avLst/>
          </a:prstGeom>
          <a:noFill/>
        </p:spPr>
        <p:txBody>
          <a:bodyPr wrap="square" rtlCol="0">
            <a:spAutoFit/>
          </a:bodyPr>
          <a:lstStyle/>
          <a:p>
            <a:pPr indent="457200">
              <a:lnSpc>
                <a:spcPct val="150000"/>
              </a:lnSpc>
            </a:pPr>
            <a:r>
              <a:rPr lang="zh-CN" altLang="en-US" b="1">
                <a:latin typeface="微软雅黑" panose="020B0503020204020204" pitchFamily="34" charset="-122"/>
                <a:ea typeface="微软雅黑" panose="020B0503020204020204" pitchFamily="34" charset="-122"/>
              </a:rPr>
              <a:t>帧定格可以创建很多有趣的视频效果。下面将介绍如何通过帧定格等操作，制作定格拍照效果。</a:t>
            </a:r>
            <a:endParaRPr lang="zh-CN" altLang="en-US" dirty="0">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1F57F483-EAA9-49B2-96C1-E276349D80E2}"/>
              </a:ext>
            </a:extLst>
          </p:cNvPr>
          <p:cNvPicPr>
            <a:picLocks noChangeAspect="1"/>
          </p:cNvPicPr>
          <p:nvPr/>
        </p:nvPicPr>
        <p:blipFill>
          <a:blip r:embed="rId3"/>
          <a:stretch>
            <a:fillRect/>
          </a:stretch>
        </p:blipFill>
        <p:spPr>
          <a:xfrm>
            <a:off x="3101450" y="2929914"/>
            <a:ext cx="5227099" cy="2957436"/>
          </a:xfrm>
          <a:prstGeom prst="rect">
            <a:avLst/>
          </a:prstGeom>
        </p:spPr>
      </p:pic>
    </p:spTree>
    <p:extLst>
      <p:ext uri="{BB962C8B-B14F-4D97-AF65-F5344CB8AC3E}">
        <p14:creationId xmlns:p14="http://schemas.microsoft.com/office/powerpoint/2010/main" val="372524104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3674822" y="3929872"/>
            <a:ext cx="5595384"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数字影音字幕设计</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37189732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69783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2.4.1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创建文本</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创建文本一般通过文本工具和“基本图形”面板两种常用方式实现。</a:t>
            </a:r>
            <a:endParaRPr lang="zh-CN" altLang="en-US" dirty="0">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6C6DF317-C117-460C-8AFD-D7BD7216BB23}"/>
              </a:ext>
            </a:extLst>
          </p:cNvPr>
          <p:cNvPicPr>
            <a:picLocks noChangeAspect="1"/>
          </p:cNvPicPr>
          <p:nvPr/>
        </p:nvPicPr>
        <p:blipFill>
          <a:blip r:embed="rId3"/>
          <a:stretch>
            <a:fillRect/>
          </a:stretch>
        </p:blipFill>
        <p:spPr>
          <a:xfrm>
            <a:off x="2417827" y="2178475"/>
            <a:ext cx="6540436" cy="2001350"/>
          </a:xfrm>
          <a:prstGeom prst="rect">
            <a:avLst/>
          </a:prstGeom>
        </p:spPr>
      </p:pic>
      <p:pic>
        <p:nvPicPr>
          <p:cNvPr id="7" name="图片 6">
            <a:extLst>
              <a:ext uri="{FF2B5EF4-FFF2-40B4-BE49-F238E27FC236}">
                <a16:creationId xmlns:a16="http://schemas.microsoft.com/office/drawing/2014/main" id="{32539134-0566-4820-BDCB-F170E381B7A7}"/>
              </a:ext>
            </a:extLst>
          </p:cNvPr>
          <p:cNvPicPr>
            <a:picLocks noChangeAspect="1"/>
          </p:cNvPicPr>
          <p:nvPr/>
        </p:nvPicPr>
        <p:blipFill>
          <a:blip r:embed="rId4"/>
          <a:stretch>
            <a:fillRect/>
          </a:stretch>
        </p:blipFill>
        <p:spPr>
          <a:xfrm>
            <a:off x="2417827" y="4039151"/>
            <a:ext cx="6540436" cy="2001350"/>
          </a:xfrm>
          <a:prstGeom prst="rect">
            <a:avLst/>
          </a:prstGeom>
        </p:spPr>
      </p:pic>
    </p:spTree>
    <p:extLst>
      <p:ext uri="{BB962C8B-B14F-4D97-AF65-F5344CB8AC3E}">
        <p14:creationId xmlns:p14="http://schemas.microsoft.com/office/powerpoint/2010/main" val="17396331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69783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编辑和调整文本</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根据不同的用途，在创建文本后，可以对其进行编辑美化，使其达到更佳的展示效果。 “效果控件”面板主要用于对“时间轴”面板中选中素材的各项参数进行设置，同理用户可以在该面板中对选中文本素材的参数进行设置。</a:t>
            </a:r>
          </a:p>
        </p:txBody>
      </p:sp>
      <p:pic>
        <p:nvPicPr>
          <p:cNvPr id="4" name="图片 3">
            <a:extLst>
              <a:ext uri="{FF2B5EF4-FFF2-40B4-BE49-F238E27FC236}">
                <a16:creationId xmlns:a16="http://schemas.microsoft.com/office/drawing/2014/main" id="{35C1139E-CA4A-47B7-8F9C-6A40F8533CE9}"/>
              </a:ext>
            </a:extLst>
          </p:cNvPr>
          <p:cNvPicPr>
            <a:picLocks noChangeAspect="1"/>
          </p:cNvPicPr>
          <p:nvPr/>
        </p:nvPicPr>
        <p:blipFill>
          <a:blip r:embed="rId3"/>
          <a:stretch>
            <a:fillRect/>
          </a:stretch>
        </p:blipFill>
        <p:spPr>
          <a:xfrm>
            <a:off x="3851857" y="3121187"/>
            <a:ext cx="3697796" cy="2919314"/>
          </a:xfrm>
          <a:prstGeom prst="rect">
            <a:avLst/>
          </a:prstGeom>
        </p:spPr>
      </p:pic>
    </p:spTree>
    <p:extLst>
      <p:ext uri="{BB962C8B-B14F-4D97-AF65-F5344CB8AC3E}">
        <p14:creationId xmlns:p14="http://schemas.microsoft.com/office/powerpoint/2010/main" val="348015853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313514" y="2011843"/>
            <a:ext cx="3564971" cy="407484"/>
          </a:xfrm>
          <a:prstGeom prst="rect">
            <a:avLst/>
          </a:prstGeom>
          <a:noFill/>
          <a:ln>
            <a:noFill/>
          </a:ln>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视频编辑工具简介</a:t>
            </a:r>
          </a:p>
        </p:txBody>
      </p:sp>
      <p:sp>
        <p:nvSpPr>
          <p:cNvPr id="8" name="Rectangle 18"/>
          <p:cNvSpPr>
            <a:spLocks noChangeArrowheads="1"/>
          </p:cNvSpPr>
          <p:nvPr/>
        </p:nvSpPr>
        <p:spPr bwMode="auto">
          <a:xfrm>
            <a:off x="4313514" y="2653386"/>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文档和素材的基础操作</a:t>
            </a:r>
          </a:p>
        </p:txBody>
      </p:sp>
      <p:sp>
        <p:nvSpPr>
          <p:cNvPr id="9" name="Rectangle 18"/>
          <p:cNvSpPr>
            <a:spLocks noChangeArrowheads="1"/>
          </p:cNvSpPr>
          <p:nvPr/>
        </p:nvSpPr>
        <p:spPr bwMode="auto">
          <a:xfrm>
            <a:off x="4313514" y="3294929"/>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素材剪辑操作</a:t>
            </a:r>
          </a:p>
        </p:txBody>
      </p:sp>
      <p:sp>
        <p:nvSpPr>
          <p:cNvPr id="10" name="Rectangle 18"/>
          <p:cNvSpPr>
            <a:spLocks noChangeArrowheads="1"/>
          </p:cNvSpPr>
          <p:nvPr/>
        </p:nvSpPr>
        <p:spPr bwMode="auto">
          <a:xfrm>
            <a:off x="4313514" y="3936472"/>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数字影音字幕设计</a:t>
            </a:r>
          </a:p>
        </p:txBody>
      </p:sp>
      <p:sp>
        <p:nvSpPr>
          <p:cNvPr id="11" name="Rectangle 18">
            <a:extLst>
              <a:ext uri="{FF2B5EF4-FFF2-40B4-BE49-F238E27FC236}">
                <a16:creationId xmlns:a16="http://schemas.microsoft.com/office/drawing/2014/main" id="{779DCF86-1778-49F5-8563-8707A48C3DD9}"/>
              </a:ext>
            </a:extLst>
          </p:cNvPr>
          <p:cNvSpPr>
            <a:spLocks noChangeArrowheads="1"/>
          </p:cNvSpPr>
          <p:nvPr/>
        </p:nvSpPr>
        <p:spPr bwMode="auto">
          <a:xfrm>
            <a:off x="4313513" y="4578015"/>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05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课堂演练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5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05</a:t>
            </a:r>
          </a:p>
        </p:txBody>
      </p:sp>
      <p:sp>
        <p:nvSpPr>
          <p:cNvPr id="5" name="Rectangle 18"/>
          <p:cNvSpPr>
            <a:spLocks noChangeArrowheads="1"/>
          </p:cNvSpPr>
          <p:nvPr/>
        </p:nvSpPr>
        <p:spPr bwMode="auto">
          <a:xfrm>
            <a:off x="4034391" y="3930681"/>
            <a:ext cx="5095321"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课堂演练</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2971014090"/>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426624" cy="748449"/>
            <a:chOff x="1502939" y="272760"/>
            <a:chExt cx="6426624" cy="748449"/>
          </a:xfrm>
        </p:grpSpPr>
        <p:sp>
          <p:nvSpPr>
            <p:cNvPr id="67" name="Rectangle 18"/>
            <p:cNvSpPr>
              <a:spLocks noChangeArrowheads="1"/>
            </p:cNvSpPr>
            <p:nvPr/>
          </p:nvSpPr>
          <p:spPr bwMode="auto">
            <a:xfrm>
              <a:off x="1502939" y="272760"/>
              <a:ext cx="64266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课堂演练</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视频标志的添加</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本章主要对文档的基础操作、素材的剪辑、数字影音的字幕设计等进行了详细介绍，下面将综合应用本章所学知识，制作为视频添加标志的效果。</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CA6CBF44-E46F-4B67-A79D-0F1C545B1BF7}"/>
              </a:ext>
            </a:extLst>
          </p:cNvPr>
          <p:cNvPicPr>
            <a:picLocks noChangeAspect="1"/>
          </p:cNvPicPr>
          <p:nvPr/>
        </p:nvPicPr>
        <p:blipFill>
          <a:blip r:embed="rId3"/>
          <a:stretch>
            <a:fillRect/>
          </a:stretch>
        </p:blipFill>
        <p:spPr>
          <a:xfrm>
            <a:off x="2053511" y="3065229"/>
            <a:ext cx="8522170" cy="2607754"/>
          </a:xfrm>
          <a:prstGeom prst="rect">
            <a:avLst/>
          </a:prstGeom>
        </p:spPr>
      </p:pic>
    </p:spTree>
    <p:extLst>
      <p:ext uri="{BB962C8B-B14F-4D97-AF65-F5344CB8AC3E}">
        <p14:creationId xmlns:p14="http://schemas.microsoft.com/office/powerpoint/2010/main" val="67334044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548741" y="3973544"/>
            <a:ext cx="40809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视频编辑工具简介</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视频编辑工具简介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863584" y="1636559"/>
            <a:ext cx="8652016"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Premiere</a:t>
            </a:r>
            <a:r>
              <a:rPr lang="zh-CN" altLang="en-US" b="1" dirty="0">
                <a:latin typeface="微软雅黑" panose="020B0503020204020204" pitchFamily="34" charset="-122"/>
                <a:ea typeface="微软雅黑" panose="020B0503020204020204" pitchFamily="34" charset="-122"/>
              </a:rPr>
              <a:t>功能概述</a:t>
            </a:r>
          </a:p>
          <a:p>
            <a:pPr indent="457200">
              <a:lnSpc>
                <a:spcPct val="150000"/>
              </a:lnSpc>
            </a:pPr>
            <a:r>
              <a:rPr lang="en-US" altLang="zh-CN" dirty="0">
                <a:latin typeface="微软雅黑" panose="020B0503020204020204" pitchFamily="34" charset="-122"/>
                <a:ea typeface="微软雅黑" panose="020B0503020204020204" pitchFamily="34" charset="-122"/>
              </a:rPr>
              <a:t>Premiere</a:t>
            </a:r>
            <a:r>
              <a:rPr lang="zh-CN" altLang="en-US" dirty="0">
                <a:latin typeface="微软雅黑" panose="020B0503020204020204" pitchFamily="34" charset="-122"/>
                <a:ea typeface="微软雅黑" panose="020B0503020204020204" pitchFamily="34" charset="-122"/>
              </a:rPr>
              <a:t>提供了一个高度灵活和可扩展的工作环境，能帮助数字影音后期制作者完成从原始素材采集到最终成片发布的整个过程。</a:t>
            </a:r>
          </a:p>
        </p:txBody>
      </p:sp>
      <p:pic>
        <p:nvPicPr>
          <p:cNvPr id="2" name="图片 1">
            <a:extLst>
              <a:ext uri="{FF2B5EF4-FFF2-40B4-BE49-F238E27FC236}">
                <a16:creationId xmlns:a16="http://schemas.microsoft.com/office/drawing/2014/main" id="{402313DF-B792-41A9-B7E2-701CBA440638}"/>
              </a:ext>
            </a:extLst>
          </p:cNvPr>
          <p:cNvPicPr>
            <a:picLocks noChangeAspect="1"/>
          </p:cNvPicPr>
          <p:nvPr/>
        </p:nvPicPr>
        <p:blipFill>
          <a:blip r:embed="rId3"/>
          <a:stretch>
            <a:fillRect/>
          </a:stretch>
        </p:blipFill>
        <p:spPr>
          <a:xfrm>
            <a:off x="2315225" y="3198398"/>
            <a:ext cx="8106245" cy="3102390"/>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视频编辑工具简介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863584" y="1636559"/>
            <a:ext cx="8652016"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Premiere</a:t>
            </a:r>
            <a:r>
              <a:rPr lang="zh-CN" altLang="en-US" b="1" dirty="0">
                <a:latin typeface="微软雅黑" panose="020B0503020204020204" pitchFamily="34" charset="-122"/>
                <a:ea typeface="微软雅黑" panose="020B0503020204020204" pitchFamily="34" charset="-122"/>
              </a:rPr>
              <a:t>工作界面</a:t>
            </a:r>
          </a:p>
          <a:p>
            <a:pPr indent="457200">
              <a:lnSpc>
                <a:spcPct val="150000"/>
              </a:lnSpc>
            </a:pPr>
            <a:r>
              <a:rPr lang="zh-CN" altLang="en-US" b="1"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Premiere </a:t>
            </a:r>
            <a:r>
              <a:rPr lang="zh-CN" altLang="en-US" dirty="0">
                <a:latin typeface="微软雅黑" panose="020B0503020204020204" pitchFamily="34" charset="-122"/>
                <a:ea typeface="微软雅黑" panose="020B0503020204020204" pitchFamily="34" charset="-122"/>
              </a:rPr>
              <a:t>的工作界面包含多个不同的工作区，用户可以根据需要选择不同的工作区，以便突出显示相应的面板和功能。</a:t>
            </a:r>
          </a:p>
        </p:txBody>
      </p:sp>
      <p:pic>
        <p:nvPicPr>
          <p:cNvPr id="5" name="图片 4">
            <a:extLst>
              <a:ext uri="{FF2B5EF4-FFF2-40B4-BE49-F238E27FC236}">
                <a16:creationId xmlns:a16="http://schemas.microsoft.com/office/drawing/2014/main" id="{06A7E527-D35C-4095-B582-F671DDC6DD14}"/>
              </a:ext>
            </a:extLst>
          </p:cNvPr>
          <p:cNvPicPr>
            <a:picLocks noChangeAspect="1"/>
          </p:cNvPicPr>
          <p:nvPr/>
        </p:nvPicPr>
        <p:blipFill rotWithShape="1">
          <a:blip r:embed="rId3"/>
          <a:srcRect t="12014"/>
          <a:stretch/>
        </p:blipFill>
        <p:spPr>
          <a:xfrm>
            <a:off x="3079242" y="3135722"/>
            <a:ext cx="5600364" cy="3265078"/>
          </a:xfrm>
          <a:prstGeom prst="rect">
            <a:avLst/>
          </a:prstGeom>
        </p:spPr>
      </p:pic>
    </p:spTree>
    <p:extLst>
      <p:ext uri="{BB962C8B-B14F-4D97-AF65-F5344CB8AC3E}">
        <p14:creationId xmlns:p14="http://schemas.microsoft.com/office/powerpoint/2010/main" val="88222222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视频编辑工具简介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863584" y="1636559"/>
            <a:ext cx="8652016" cy="295189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．自定义工作区</a:t>
            </a:r>
          </a:p>
          <a:p>
            <a:pPr indent="457200">
              <a:lnSpc>
                <a:spcPct val="150000"/>
              </a:lnSpc>
            </a:pPr>
            <a:r>
              <a:rPr lang="en-US" altLang="zh-CN" dirty="0">
                <a:latin typeface="微软雅黑" panose="020B0503020204020204" pitchFamily="34" charset="-122"/>
                <a:ea typeface="微软雅黑" panose="020B0503020204020204" pitchFamily="34" charset="-122"/>
              </a:rPr>
              <a:t>Premiere</a:t>
            </a:r>
            <a:r>
              <a:rPr lang="zh-CN" altLang="en-US" dirty="0">
                <a:latin typeface="微软雅黑" panose="020B0503020204020204" pitchFamily="34" charset="-122"/>
                <a:ea typeface="微软雅黑" panose="020B0503020204020204" pitchFamily="34" charset="-122"/>
              </a:rPr>
              <a:t>工作区非常灵活，用户可以根据个人需求和工作流程进行调整，创建符合个人使用习惯的工作环境，从而提升数字影音后期制作的效率，下面将对此进行介绍。</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）调整面板大小</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）浮动面板</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4955837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视频编辑工具简介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863584" y="1636559"/>
            <a:ext cx="8652016"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．首选项设置</a:t>
            </a:r>
          </a:p>
          <a:p>
            <a:pPr indent="457200">
              <a:lnSpc>
                <a:spcPct val="150000"/>
              </a:lnSpc>
            </a:pPr>
            <a:r>
              <a:rPr lang="zh-CN" altLang="en-US" dirty="0">
                <a:latin typeface="微软雅黑" panose="020B0503020204020204" pitchFamily="34" charset="-122"/>
                <a:ea typeface="微软雅黑" panose="020B0503020204020204" pitchFamily="34" charset="-122"/>
              </a:rPr>
              <a:t>“首选项”对话框允许用户自定义</a:t>
            </a:r>
            <a:r>
              <a:rPr lang="en-US" altLang="zh-CN" dirty="0">
                <a:latin typeface="微软雅黑" panose="020B0503020204020204" pitchFamily="34" charset="-122"/>
                <a:ea typeface="微软雅黑" panose="020B0503020204020204" pitchFamily="34" charset="-122"/>
              </a:rPr>
              <a:t>Premiere</a:t>
            </a:r>
            <a:r>
              <a:rPr lang="zh-CN" altLang="en-US" dirty="0">
                <a:latin typeface="微软雅黑" panose="020B0503020204020204" pitchFamily="34" charset="-122"/>
                <a:ea typeface="微软雅黑" panose="020B0503020204020204" pitchFamily="34" charset="-122"/>
              </a:rPr>
              <a:t>的外观和行为，用户可以根据个人需求优化软件的操作界面和功能，创建一个更加高效的工作环境。执行“编辑”→“首选项”→“常规”命令，打开“首选项”对话框“常规”选项卡。</a:t>
            </a:r>
          </a:p>
        </p:txBody>
      </p:sp>
      <p:pic>
        <p:nvPicPr>
          <p:cNvPr id="2" name="图片 1">
            <a:extLst>
              <a:ext uri="{FF2B5EF4-FFF2-40B4-BE49-F238E27FC236}">
                <a16:creationId xmlns:a16="http://schemas.microsoft.com/office/drawing/2014/main" id="{9497279E-DE89-42CB-BB11-CA379FBF924E}"/>
              </a:ext>
            </a:extLst>
          </p:cNvPr>
          <p:cNvPicPr>
            <a:picLocks noChangeAspect="1"/>
          </p:cNvPicPr>
          <p:nvPr/>
        </p:nvPicPr>
        <p:blipFill>
          <a:blip r:embed="rId3"/>
          <a:stretch>
            <a:fillRect/>
          </a:stretch>
        </p:blipFill>
        <p:spPr>
          <a:xfrm>
            <a:off x="4224473" y="3616154"/>
            <a:ext cx="3289312" cy="2755520"/>
          </a:xfrm>
          <a:prstGeom prst="rect">
            <a:avLst/>
          </a:prstGeom>
        </p:spPr>
      </p:pic>
    </p:spTree>
    <p:extLst>
      <p:ext uri="{BB962C8B-B14F-4D97-AF65-F5344CB8AC3E}">
        <p14:creationId xmlns:p14="http://schemas.microsoft.com/office/powerpoint/2010/main" val="13828178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3948667" y="3929872"/>
            <a:ext cx="5395359"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文档和素材的基础操作</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1765</Words>
  <Application>Microsoft Office PowerPoint</Application>
  <PresentationFormat>宽屏</PresentationFormat>
  <Paragraphs>184</Paragraphs>
  <Slides>32</Slides>
  <Notes>31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32</vt:i4>
      </vt:variant>
    </vt:vector>
  </HeadingPairs>
  <TitlesOfParts>
    <vt:vector size="46" baseType="lpstr">
      <vt:lpstr>Montserrat Hairline</vt:lpstr>
      <vt:lpstr>Poppins Light</vt:lpstr>
      <vt:lpstr>等线</vt:lpstr>
      <vt:lpstr>等线 Light</vt:lpstr>
      <vt:lpstr>思源黑体</vt:lpstr>
      <vt:lpstr>宋体</vt:lpstr>
      <vt:lpstr>微软雅黑</vt:lpstr>
      <vt:lpstr>Arial</vt:lpstr>
      <vt:lpstr>Calibri</vt:lpstr>
      <vt:lpstr>Calibri Light</vt:lpstr>
      <vt:lpstr>Lato Light</vt:lpstr>
      <vt:lpstr>Wingdings</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数字影音后期制作</dc:title>
  <dc:creator/>
  <cp:lastModifiedBy/>
  <cp:revision>2</cp:revision>
  <dcterms:created xsi:type="dcterms:W3CDTF">2021-05-01T02:52:20Z</dcterms:created>
  <dcterms:modified xsi:type="dcterms:W3CDTF">2024-11-21T01:44:37Z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