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3.xml" ContentType="application/vnd.openxmlformats-officedocument.presentationml.tags+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0" r:id="rId2"/>
  </p:sldMasterIdLst>
  <p:notesMasterIdLst>
    <p:notesMasterId r:id="rId32"/>
  </p:notesMasterIdLst>
  <p:handoutMasterIdLst>
    <p:handoutMasterId r:id="rId33"/>
  </p:handoutMasterIdLst>
  <p:sldIdLst>
    <p:sldId id="374" r:id="rId3"/>
    <p:sldId id="340" r:id="rId4"/>
    <p:sldId id="360" r:id="rId5"/>
    <p:sldId id="361" r:id="rId6"/>
    <p:sldId id="407" r:id="rId7"/>
    <p:sldId id="471" r:id="rId8"/>
    <p:sldId id="472" r:id="rId9"/>
    <p:sldId id="446" r:id="rId10"/>
    <p:sldId id="466" r:id="rId11"/>
    <p:sldId id="406" r:id="rId12"/>
    <p:sldId id="412" r:id="rId13"/>
    <p:sldId id="475" r:id="rId14"/>
    <p:sldId id="476" r:id="rId15"/>
    <p:sldId id="477" r:id="rId16"/>
    <p:sldId id="423" r:id="rId17"/>
    <p:sldId id="424" r:id="rId18"/>
    <p:sldId id="428" r:id="rId19"/>
    <p:sldId id="431" r:id="rId20"/>
    <p:sldId id="495" r:id="rId21"/>
    <p:sldId id="496" r:id="rId22"/>
    <p:sldId id="491" r:id="rId23"/>
    <p:sldId id="432" r:id="rId24"/>
    <p:sldId id="469" r:id="rId25"/>
    <p:sldId id="492" r:id="rId26"/>
    <p:sldId id="493" r:id="rId27"/>
    <p:sldId id="494" r:id="rId28"/>
    <p:sldId id="470" r:id="rId29"/>
    <p:sldId id="429" r:id="rId30"/>
    <p:sldId id="372" r:id="rId31"/>
  </p:sldIdLst>
  <p:sldSz cx="12192000" cy="6858000"/>
  <p:notesSz cx="6858000" cy="9144000"/>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7D4"/>
    <a:srgbClr val="00A9D4"/>
    <a:srgbClr val="FC852B"/>
    <a:srgbClr val="DBEFF1"/>
    <a:srgbClr val="9D77AE"/>
    <a:srgbClr val="A4DB73"/>
    <a:srgbClr val="FEBB38"/>
    <a:srgbClr val="75CBDC"/>
    <a:srgbClr val="02C6D9"/>
    <a:srgbClr val="F173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6314" autoAdjust="0"/>
  </p:normalViewPr>
  <p:slideViewPr>
    <p:cSldViewPr snapToGrid="0">
      <p:cViewPr varScale="1">
        <p:scale>
          <a:sx n="67" d="100"/>
          <a:sy n="67" d="100"/>
        </p:scale>
        <p:origin x="90" y="966"/>
      </p:cViewPr>
      <p:guideLst/>
    </p:cSldViewPr>
  </p:slideViewPr>
  <p:notesTextViewPr>
    <p:cViewPr>
      <p:scale>
        <a:sx n="1" d="1"/>
        <a:sy n="1" d="1"/>
      </p:scale>
      <p:origin x="0" y="0"/>
    </p:cViewPr>
  </p:notesTextViewPr>
  <p:sorterViewPr>
    <p:cViewPr>
      <p:scale>
        <a:sx n="152" d="100"/>
        <a:sy n="152"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gs" Target="tags/tag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2024/11/21</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5A6E9B-4AD3-43AA-9906-67C65DC0E67B}" type="datetimeFigureOut">
              <a:rPr lang="zh-CN" altLang="en-US" smtClean="0"/>
              <a:t>2024/11/21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CC87DD-2A3B-4DBC-BAC2-9F377A6F6D95}"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2</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11</a:t>
            </a:fld>
            <a:endParaRPr lang="zh-CN" altLang="en-US"/>
          </a:p>
        </p:txBody>
      </p:sp>
    </p:spTree>
    <p:extLst>
      <p:ext uri="{BB962C8B-B14F-4D97-AF65-F5344CB8AC3E}">
        <p14:creationId xmlns:p14="http://schemas.microsoft.com/office/powerpoint/2010/main" val="38038181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12</a:t>
            </a:fld>
            <a:endParaRPr lang="zh-CN" altLang="en-US"/>
          </a:p>
        </p:txBody>
      </p:sp>
    </p:spTree>
    <p:extLst>
      <p:ext uri="{BB962C8B-B14F-4D97-AF65-F5344CB8AC3E}">
        <p14:creationId xmlns:p14="http://schemas.microsoft.com/office/powerpoint/2010/main" val="6343891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13</a:t>
            </a:fld>
            <a:endParaRPr lang="zh-CN" altLang="en-US"/>
          </a:p>
        </p:txBody>
      </p:sp>
    </p:spTree>
    <p:extLst>
      <p:ext uri="{BB962C8B-B14F-4D97-AF65-F5344CB8AC3E}">
        <p14:creationId xmlns:p14="http://schemas.microsoft.com/office/powerpoint/2010/main" val="31754101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14</a:t>
            </a:fld>
            <a:endParaRPr lang="zh-CN" altLang="en-US"/>
          </a:p>
        </p:txBody>
      </p:sp>
    </p:spTree>
    <p:extLst>
      <p:ext uri="{BB962C8B-B14F-4D97-AF65-F5344CB8AC3E}">
        <p14:creationId xmlns:p14="http://schemas.microsoft.com/office/powerpoint/2010/main" val="17024805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15</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2728575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16</a:t>
            </a:fld>
            <a:endParaRPr lang="zh-CN" altLang="en-US"/>
          </a:p>
        </p:txBody>
      </p:sp>
    </p:spTree>
    <p:extLst>
      <p:ext uri="{BB962C8B-B14F-4D97-AF65-F5344CB8AC3E}">
        <p14:creationId xmlns:p14="http://schemas.microsoft.com/office/powerpoint/2010/main" val="8544708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17</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2883803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18</a:t>
            </a:fld>
            <a:endParaRPr lang="zh-CN" altLang="en-US"/>
          </a:p>
        </p:txBody>
      </p:sp>
    </p:spTree>
    <p:extLst>
      <p:ext uri="{BB962C8B-B14F-4D97-AF65-F5344CB8AC3E}">
        <p14:creationId xmlns:p14="http://schemas.microsoft.com/office/powerpoint/2010/main" val="21051943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19</a:t>
            </a:fld>
            <a:endParaRPr lang="zh-CN" altLang="en-US"/>
          </a:p>
        </p:txBody>
      </p:sp>
    </p:spTree>
    <p:extLst>
      <p:ext uri="{BB962C8B-B14F-4D97-AF65-F5344CB8AC3E}">
        <p14:creationId xmlns:p14="http://schemas.microsoft.com/office/powerpoint/2010/main" val="21754889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20</a:t>
            </a:fld>
            <a:endParaRPr lang="zh-CN" altLang="en-US"/>
          </a:p>
        </p:txBody>
      </p:sp>
    </p:spTree>
    <p:extLst>
      <p:ext uri="{BB962C8B-B14F-4D97-AF65-F5344CB8AC3E}">
        <p14:creationId xmlns:p14="http://schemas.microsoft.com/office/powerpoint/2010/main" val="186622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3</a:t>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21</a:t>
            </a:fld>
            <a:endParaRPr lang="zh-CN" altLang="en-US"/>
          </a:p>
        </p:txBody>
      </p:sp>
    </p:spTree>
    <p:extLst>
      <p:ext uri="{BB962C8B-B14F-4D97-AF65-F5344CB8AC3E}">
        <p14:creationId xmlns:p14="http://schemas.microsoft.com/office/powerpoint/2010/main" val="7273681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22</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5619163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23</a:t>
            </a:fld>
            <a:endParaRPr lang="zh-CN" altLang="en-US"/>
          </a:p>
        </p:txBody>
      </p:sp>
    </p:spTree>
    <p:extLst>
      <p:ext uri="{BB962C8B-B14F-4D97-AF65-F5344CB8AC3E}">
        <p14:creationId xmlns:p14="http://schemas.microsoft.com/office/powerpoint/2010/main" val="13965300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24</a:t>
            </a:fld>
            <a:endParaRPr lang="zh-CN" altLang="en-US"/>
          </a:p>
        </p:txBody>
      </p:sp>
    </p:spTree>
    <p:extLst>
      <p:ext uri="{BB962C8B-B14F-4D97-AF65-F5344CB8AC3E}">
        <p14:creationId xmlns:p14="http://schemas.microsoft.com/office/powerpoint/2010/main" val="16047061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25</a:t>
            </a:fld>
            <a:endParaRPr lang="zh-CN" altLang="en-US"/>
          </a:p>
        </p:txBody>
      </p:sp>
    </p:spTree>
    <p:extLst>
      <p:ext uri="{BB962C8B-B14F-4D97-AF65-F5344CB8AC3E}">
        <p14:creationId xmlns:p14="http://schemas.microsoft.com/office/powerpoint/2010/main" val="4937124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26</a:t>
            </a:fld>
            <a:endParaRPr lang="zh-CN" altLang="en-US"/>
          </a:p>
        </p:txBody>
      </p:sp>
    </p:spTree>
    <p:extLst>
      <p:ext uri="{BB962C8B-B14F-4D97-AF65-F5344CB8AC3E}">
        <p14:creationId xmlns:p14="http://schemas.microsoft.com/office/powerpoint/2010/main" val="186348969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27</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77679001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28</a:t>
            </a:fld>
            <a:endParaRPr lang="zh-CN" altLang="en-US"/>
          </a:p>
        </p:txBody>
      </p:sp>
    </p:spTree>
    <p:extLst>
      <p:ext uri="{BB962C8B-B14F-4D97-AF65-F5344CB8AC3E}">
        <p14:creationId xmlns:p14="http://schemas.microsoft.com/office/powerpoint/2010/main" val="29246274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t>29</a:t>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4</a:t>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5</a:t>
            </a:fld>
            <a:endParaRPr lang="zh-CN" altLang="en-US"/>
          </a:p>
        </p:txBody>
      </p:sp>
    </p:spTree>
    <p:extLst>
      <p:ext uri="{BB962C8B-B14F-4D97-AF65-F5344CB8AC3E}">
        <p14:creationId xmlns:p14="http://schemas.microsoft.com/office/powerpoint/2010/main" val="14092172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6</a:t>
            </a:fld>
            <a:endParaRPr lang="zh-CN" altLang="en-US"/>
          </a:p>
        </p:txBody>
      </p:sp>
    </p:spTree>
    <p:extLst>
      <p:ext uri="{BB962C8B-B14F-4D97-AF65-F5344CB8AC3E}">
        <p14:creationId xmlns:p14="http://schemas.microsoft.com/office/powerpoint/2010/main" val="12415330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7</a:t>
            </a:fld>
            <a:endParaRPr lang="zh-CN" altLang="en-US"/>
          </a:p>
        </p:txBody>
      </p:sp>
    </p:spTree>
    <p:extLst>
      <p:ext uri="{BB962C8B-B14F-4D97-AF65-F5344CB8AC3E}">
        <p14:creationId xmlns:p14="http://schemas.microsoft.com/office/powerpoint/2010/main" val="41418064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8</a:t>
            </a:fld>
            <a:endParaRPr lang="zh-CN" altLang="en-US"/>
          </a:p>
        </p:txBody>
      </p:sp>
    </p:spTree>
    <p:extLst>
      <p:ext uri="{BB962C8B-B14F-4D97-AF65-F5344CB8AC3E}">
        <p14:creationId xmlns:p14="http://schemas.microsoft.com/office/powerpoint/2010/main" val="7878808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9</a:t>
            </a:fld>
            <a:endParaRPr lang="zh-CN" altLang="en-US"/>
          </a:p>
        </p:txBody>
      </p:sp>
    </p:spTree>
    <p:extLst>
      <p:ext uri="{BB962C8B-B14F-4D97-AF65-F5344CB8AC3E}">
        <p14:creationId xmlns:p14="http://schemas.microsoft.com/office/powerpoint/2010/main" val="19701319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10</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89582877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两栏内容">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2024/11/21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2024/11/21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2024/11/21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Welcome_message_helium">
    <p:spTree>
      <p:nvGrpSpPr>
        <p:cNvPr id="1" name=""/>
        <p:cNvGrpSpPr/>
        <p:nvPr/>
      </p:nvGrpSpPr>
      <p:grpSpPr>
        <a:xfrm>
          <a:off x="0" y="0"/>
          <a:ext cx="0" cy="0"/>
          <a:chOff x="0" y="0"/>
          <a:chExt cx="0" cy="0"/>
        </a:xfrm>
      </p:grpSpPr>
      <p:sp>
        <p:nvSpPr>
          <p:cNvPr id="4" name="Picture Placeholder 3"/>
          <p:cNvSpPr>
            <a:spLocks noGrp="1"/>
          </p:cNvSpPr>
          <p:nvPr>
            <p:ph type="pic" sz="quarter" idx="11"/>
          </p:nvPr>
        </p:nvSpPr>
        <p:spPr>
          <a:xfrm>
            <a:off x="936748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15" name="Picture Placeholder 3"/>
          <p:cNvSpPr>
            <a:spLocks noGrp="1"/>
          </p:cNvSpPr>
          <p:nvPr>
            <p:ph type="pic" sz="quarter" idx="12"/>
          </p:nvPr>
        </p:nvSpPr>
        <p:spPr>
          <a:xfrm>
            <a:off x="6703597"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25" name="Picture Placeholder 3"/>
          <p:cNvSpPr>
            <a:spLocks noGrp="1"/>
          </p:cNvSpPr>
          <p:nvPr>
            <p:ph type="pic" sz="quarter" idx="13"/>
          </p:nvPr>
        </p:nvSpPr>
        <p:spPr>
          <a:xfrm>
            <a:off x="4005414"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34" name="Picture Placeholder 3"/>
          <p:cNvSpPr>
            <a:spLocks noGrp="1"/>
          </p:cNvSpPr>
          <p:nvPr>
            <p:ph type="pic" sz="quarter" idx="14"/>
          </p:nvPr>
        </p:nvSpPr>
        <p:spPr>
          <a:xfrm>
            <a:off x="134153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Portfolio 2 Images">
    <p:spTree>
      <p:nvGrpSpPr>
        <p:cNvPr id="1" name=""/>
        <p:cNvGrpSpPr/>
        <p:nvPr/>
      </p:nvGrpSpPr>
      <p:grpSpPr>
        <a:xfrm>
          <a:off x="0" y="0"/>
          <a:ext cx="0" cy="0"/>
          <a:chOff x="0" y="0"/>
          <a:chExt cx="0" cy="0"/>
        </a:xfrm>
      </p:grpSpPr>
      <p:sp>
        <p:nvSpPr>
          <p:cNvPr id="7" name="Picture Placeholder 13"/>
          <p:cNvSpPr>
            <a:spLocks noGrp="1"/>
          </p:cNvSpPr>
          <p:nvPr>
            <p:ph type="pic" sz="quarter" idx="24"/>
          </p:nvPr>
        </p:nvSpPr>
        <p:spPr>
          <a:xfrm>
            <a:off x="6250140"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
        <p:nvSpPr>
          <p:cNvPr id="8" name="Picture Placeholder 13"/>
          <p:cNvSpPr>
            <a:spLocks noGrp="1"/>
          </p:cNvSpPr>
          <p:nvPr>
            <p:ph type="pic" sz="quarter" idx="25"/>
          </p:nvPr>
        </p:nvSpPr>
        <p:spPr>
          <a:xfrm>
            <a:off x="1422583"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Master Slide 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Picture of 3 - Martik">
    <p:spTree>
      <p:nvGrpSpPr>
        <p:cNvPr id="1" name=""/>
        <p:cNvGrpSpPr/>
        <p:nvPr/>
      </p:nvGrpSpPr>
      <p:grpSpPr>
        <a:xfrm>
          <a:off x="0" y="0"/>
          <a:ext cx="0" cy="0"/>
          <a:chOff x="0" y="0"/>
          <a:chExt cx="0" cy="0"/>
        </a:xfrm>
      </p:grpSpPr>
      <p:sp>
        <p:nvSpPr>
          <p:cNvPr id="3" name="Picture Placeholder 13"/>
          <p:cNvSpPr>
            <a:spLocks noGrp="1"/>
          </p:cNvSpPr>
          <p:nvPr>
            <p:ph type="pic" sz="quarter" idx="13"/>
          </p:nvPr>
        </p:nvSpPr>
        <p:spPr>
          <a:xfrm>
            <a:off x="8081078" y="1907833"/>
            <a:ext cx="3168479"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4" name="Picture Placeholder 13"/>
          <p:cNvSpPr>
            <a:spLocks noGrp="1"/>
          </p:cNvSpPr>
          <p:nvPr>
            <p:ph type="pic" sz="quarter" idx="14"/>
          </p:nvPr>
        </p:nvSpPr>
        <p:spPr>
          <a:xfrm>
            <a:off x="953596" y="1907833"/>
            <a:ext cx="3173430"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6" name="Picture Placeholder 13"/>
          <p:cNvSpPr>
            <a:spLocks noGrp="1"/>
          </p:cNvSpPr>
          <p:nvPr>
            <p:ph type="pic" sz="quarter" idx="15"/>
          </p:nvPr>
        </p:nvSpPr>
        <p:spPr>
          <a:xfrm>
            <a:off x="4389065" y="1907833"/>
            <a:ext cx="3429974"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2024/11/21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Timeline 1">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454412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3289610"/>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Timeline 2">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2263943"/>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100943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0" name="Picture Placeholder 13"/>
          <p:cNvSpPr>
            <a:spLocks noGrp="1"/>
          </p:cNvSpPr>
          <p:nvPr>
            <p:ph type="pic" sz="quarter" idx="19"/>
          </p:nvPr>
        </p:nvSpPr>
        <p:spPr>
          <a:xfrm>
            <a:off x="2432976" y="4176378"/>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15" name="矩形 14"/>
          <p:cNvSpPr/>
          <p:nvPr userDrawn="1"/>
        </p:nvSpPr>
        <p:spPr>
          <a:xfrm>
            <a:off x="0" y="4172"/>
            <a:ext cx="7748337" cy="1275989"/>
          </a:xfrm>
          <a:prstGeom prst="rect">
            <a:avLst/>
          </a:prstGeom>
          <a:solidFill>
            <a:srgbClr val="FCF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prstClr val="white"/>
              </a:solidFill>
            </a:endParaRPr>
          </a:p>
        </p:txBody>
      </p:sp>
      <p:pic>
        <p:nvPicPr>
          <p:cNvPr id="16" name="图片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18301" y="0"/>
            <a:ext cx="4773171" cy="1280161"/>
          </a:xfrm>
          <a:prstGeom prst="rect">
            <a:avLst/>
          </a:prstGeom>
        </p:spPr>
      </p:pic>
      <p:grpSp>
        <p:nvGrpSpPr>
          <p:cNvPr id="17" name="组合 16"/>
          <p:cNvGrpSpPr/>
          <p:nvPr userDrawn="1"/>
        </p:nvGrpSpPr>
        <p:grpSpPr>
          <a:xfrm>
            <a:off x="504253" y="327797"/>
            <a:ext cx="698906" cy="708832"/>
            <a:chOff x="314496" y="295312"/>
            <a:chExt cx="621213" cy="630037"/>
          </a:xfrm>
          <a:effectLst>
            <a:outerShdw blurRad="127000" dist="38100" dir="2700000" algn="tl" rotWithShape="0">
              <a:prstClr val="black">
                <a:alpha val="20000"/>
              </a:prstClr>
            </a:outerShdw>
          </a:effectLst>
        </p:grpSpPr>
        <p:sp>
          <p:nvSpPr>
            <p:cNvPr id="18" name="椭圆 17"/>
            <p:cNvSpPr/>
            <p:nvPr userDrawn="1"/>
          </p:nvSpPr>
          <p:spPr>
            <a:xfrm>
              <a:off x="369276" y="295312"/>
              <a:ext cx="369277" cy="369277"/>
            </a:xfrm>
            <a:prstGeom prst="ellipse">
              <a:avLst/>
            </a:prstGeom>
            <a:solidFill>
              <a:srgbClr val="01AED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userDrawn="1"/>
          </p:nvSpPr>
          <p:spPr>
            <a:xfrm>
              <a:off x="314496" y="556072"/>
              <a:ext cx="369277" cy="369277"/>
            </a:xfrm>
            <a:prstGeom prst="ellipse">
              <a:avLst/>
            </a:prstGeom>
            <a:solidFill>
              <a:srgbClr val="AAD02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userDrawn="1"/>
          </p:nvSpPr>
          <p:spPr>
            <a:xfrm>
              <a:off x="566432" y="455441"/>
              <a:ext cx="369277" cy="369277"/>
            </a:xfrm>
            <a:prstGeom prst="ellipse">
              <a:avLst/>
            </a:prstGeom>
            <a:solidFill>
              <a:srgbClr val="FD4A3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68410EE-AE6E-4175-8960-6D6DF2AF436C}" type="datetimeFigureOut">
              <a:rPr lang="zh-CN" altLang="en-US" smtClean="0"/>
              <a:t>2024/11/21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68410EE-AE6E-4175-8960-6D6DF2AF436C}" type="datetimeFigureOut">
              <a:rPr lang="zh-CN" altLang="en-US" smtClean="0"/>
              <a:t>2024/11/21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2024/11/21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2024/11/21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21" Type="http://schemas.openxmlformats.org/officeDocument/2006/relationships/theme" Target="../theme/theme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8410EE-AE6E-4175-8960-6D6DF2AF436C}" type="datetimeFigureOut">
              <a:rPr lang="zh-CN" altLang="en-US" smtClean="0"/>
              <a:t>2024/11/21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875796-6E13-468D-999F-F374E9EFAF6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8.xml"/><Relationship Id="rId1" Type="http://schemas.openxmlformats.org/officeDocument/2006/relationships/tags" Target="../tags/tag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19.emf"/></Relationships>
</file>

<file path=ppt/slides/_rels/slide19.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21.emf"/></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8.xml"/><Relationship Id="rId1" Type="http://schemas.openxmlformats.org/officeDocument/2006/relationships/tags" Target="../tags/tag3.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265490" y="-206644"/>
            <a:ext cx="14301768" cy="8044746"/>
          </a:xfrm>
          <a:prstGeom prst="rect">
            <a:avLst/>
          </a:prstGeom>
          <a:solidFill>
            <a:schemeClr val="bg1"/>
          </a:solidFill>
          <a:ln>
            <a:noFill/>
          </a:ln>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19" name="出自【趣你的PPT】(微信:qunideppt)：最优质的PPT资源库"/>
          <p:cNvSpPr txBox="1"/>
          <p:nvPr/>
        </p:nvSpPr>
        <p:spPr>
          <a:xfrm>
            <a:off x="1638340" y="2540544"/>
            <a:ext cx="8034298" cy="1137747"/>
          </a:xfrm>
          <a:prstGeom prst="rect">
            <a:avLst/>
          </a:prstGeom>
          <a:noFill/>
        </p:spPr>
        <p:txBody>
          <a:bodyPr wrap="square" rtlCol="0">
            <a:spAutoFit/>
          </a:bodyPr>
          <a:lstStyle/>
          <a:p>
            <a:pPr>
              <a:lnSpc>
                <a:spcPct val="200000"/>
              </a:lnSpc>
            </a:pP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第</a:t>
            </a:r>
            <a:r>
              <a:rPr lang="en-US" altLang="zh-CN"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4</a:t>
            </a: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章    视频色彩与情感表现</a:t>
            </a:r>
          </a:p>
        </p:txBody>
      </p:sp>
      <p:grpSp>
        <p:nvGrpSpPr>
          <p:cNvPr id="23" name="组合 22"/>
          <p:cNvGrpSpPr/>
          <p:nvPr/>
        </p:nvGrpSpPr>
        <p:grpSpPr>
          <a:xfrm>
            <a:off x="5199389" y="4221238"/>
            <a:ext cx="1793221" cy="463758"/>
            <a:chOff x="4499355" y="3719052"/>
            <a:chExt cx="1949737" cy="579774"/>
          </a:xfrm>
          <a:effectLst>
            <a:outerShdw blurRad="127000" dist="38100" dir="2700000" algn="tl" rotWithShape="0">
              <a:prstClr val="black">
                <a:alpha val="20000"/>
              </a:prstClr>
            </a:outerShdw>
          </a:effectLst>
        </p:grpSpPr>
        <p:sp>
          <p:nvSpPr>
            <p:cNvPr id="24" name="矩形: 圆角 3"/>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25" name="出自【趣你的PPT】(微信:qunideppt)：最优质的PPT资源库"/>
            <p:cNvSpPr/>
            <p:nvPr/>
          </p:nvSpPr>
          <p:spPr>
            <a:xfrm>
              <a:off x="4578608" y="3808884"/>
              <a:ext cx="1176818"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sp>
        <p:nvSpPr>
          <p:cNvPr id="26" name="PA_文本框 3"/>
          <p:cNvSpPr txBox="1"/>
          <p:nvPr>
            <p:custDataLst>
              <p:tags r:id="rId1"/>
            </p:custDataLst>
          </p:nvPr>
        </p:nvSpPr>
        <p:spPr>
          <a:xfrm>
            <a:off x="1850157" y="2122550"/>
            <a:ext cx="4464684" cy="338554"/>
          </a:xfrm>
          <a:prstGeom prst="rect">
            <a:avLst/>
          </a:prstGeom>
          <a:noFill/>
        </p:spPr>
        <p:txBody>
          <a:bodyPr wrap="none" rtlCol="0">
            <a:spAutoFit/>
          </a:bodyPr>
          <a:lstStyle/>
          <a:p>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适用教学课件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案例实战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学以致用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PPT</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演示</a:t>
            </a:r>
          </a:p>
        </p:txBody>
      </p:sp>
      <p:pic>
        <p:nvPicPr>
          <p:cNvPr id="27" name="图片 26">
            <a:extLst>
              <a:ext uri="{FF2B5EF4-FFF2-40B4-BE49-F238E27FC236}">
                <a16:creationId xmlns:a16="http://schemas.microsoft.com/office/drawing/2014/main" id="{29DDA49C-C245-4E98-84AD-BEFE4FC361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22479" y="6143624"/>
            <a:ext cx="2718419" cy="4064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1050"/>
                            </p:stCondLst>
                            <p:childTnLst>
                              <p:par>
                                <p:cTn id="18" presetID="12" presetClass="entr" presetSubtype="1"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p:tgtEl>
                                          <p:spTgt spid="26"/>
                                        </p:tgtEl>
                                        <p:attrNameLst>
                                          <p:attrName>ppt_y</p:attrName>
                                        </p:attrNameLst>
                                      </p:cBhvr>
                                      <p:tavLst>
                                        <p:tav tm="0">
                                          <p:val>
                                            <p:strVal val="#ppt_y-#ppt_h*1.125000"/>
                                          </p:val>
                                        </p:tav>
                                        <p:tav tm="100000">
                                          <p:val>
                                            <p:strVal val="#ppt_y"/>
                                          </p:val>
                                        </p:tav>
                                      </p:tavLst>
                                    </p:anim>
                                    <p:animEffect transition="in" filter="wipe(down)">
                                      <p:cBhvr>
                                        <p:cTn id="21" dur="500"/>
                                        <p:tgtEl>
                                          <p:spTgt spid="26"/>
                                        </p:tgtEl>
                                      </p:cBhvr>
                                    </p:animEffect>
                                  </p:childTnLst>
                                </p:cTn>
                              </p:par>
                            </p:childTnLst>
                          </p:cTn>
                        </p:par>
                        <p:par>
                          <p:cTn id="22" fill="hold">
                            <p:stCondLst>
                              <p:cond delay="1550"/>
                            </p:stCondLst>
                            <p:childTnLst>
                              <p:par>
                                <p:cTn id="23" presetID="42" presetClass="entr" presetSubtype="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02</a:t>
            </a:r>
          </a:p>
        </p:txBody>
      </p:sp>
      <p:sp>
        <p:nvSpPr>
          <p:cNvPr id="5" name="Rectangle 18"/>
          <p:cNvSpPr>
            <a:spLocks noChangeArrowheads="1"/>
          </p:cNvSpPr>
          <p:nvPr/>
        </p:nvSpPr>
        <p:spPr bwMode="auto">
          <a:xfrm>
            <a:off x="3948667" y="3929872"/>
            <a:ext cx="5395359" cy="65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200" b="1">
                <a:solidFill>
                  <a:schemeClr val="tx1">
                    <a:lumMod val="75000"/>
                    <a:lumOff val="25000"/>
                  </a:schemeClr>
                </a:solidFill>
                <a:latin typeface="思源黑体" panose="020B0500000000000000" pitchFamily="34" charset="-122"/>
                <a:ea typeface="思源黑体" panose="020B0500000000000000" pitchFamily="34" charset="-122"/>
              </a:rPr>
              <a:t>过时类调色效果</a:t>
            </a:r>
            <a:endParaRPr lang="zh-CN" altLang="en-US" sz="32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526844662"/>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endParaRPr lang="en-US" altLang="zh-CN" dirty="0"/>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4.2.1 RGB</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曲线</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RGB</a:t>
            </a:r>
            <a:r>
              <a:rPr lang="zh-CN" altLang="en-US" dirty="0">
                <a:latin typeface="微软雅黑" panose="020B0503020204020204" pitchFamily="34" charset="-122"/>
                <a:ea typeface="微软雅黑" panose="020B0503020204020204" pitchFamily="34" charset="-122"/>
              </a:rPr>
              <a:t>曲线”效果类似于</a:t>
            </a:r>
            <a:r>
              <a:rPr lang="en-US" altLang="zh-CN" dirty="0">
                <a:latin typeface="微软雅黑" panose="020B0503020204020204" pitchFamily="34" charset="-122"/>
                <a:ea typeface="微软雅黑" panose="020B0503020204020204" pitchFamily="34" charset="-122"/>
              </a:rPr>
              <a:t>Photoshop</a:t>
            </a:r>
            <a:r>
              <a:rPr lang="zh-CN" altLang="en-US" dirty="0">
                <a:latin typeface="微软雅黑" panose="020B0503020204020204" pitchFamily="34" charset="-122"/>
                <a:ea typeface="微软雅黑" panose="020B0503020204020204" pitchFamily="34" charset="-122"/>
              </a:rPr>
              <a:t>软件中的“曲线”命令，可以通过设置不同颜色通道的曲线调整画面显示效果。</a:t>
            </a:r>
          </a:p>
        </p:txBody>
      </p:sp>
      <p:pic>
        <p:nvPicPr>
          <p:cNvPr id="5" name="图片 4">
            <a:extLst>
              <a:ext uri="{FF2B5EF4-FFF2-40B4-BE49-F238E27FC236}">
                <a16:creationId xmlns:a16="http://schemas.microsoft.com/office/drawing/2014/main" id="{36FC196E-8CEE-4003-A2CC-90ED82C98A37}"/>
              </a:ext>
            </a:extLst>
          </p:cNvPr>
          <p:cNvPicPr>
            <a:picLocks noChangeAspect="1"/>
          </p:cNvPicPr>
          <p:nvPr/>
        </p:nvPicPr>
        <p:blipFill>
          <a:blip r:embed="rId3"/>
          <a:stretch>
            <a:fillRect/>
          </a:stretch>
        </p:blipFill>
        <p:spPr>
          <a:xfrm>
            <a:off x="1834387" y="3315663"/>
            <a:ext cx="8055256" cy="2464880"/>
          </a:xfrm>
          <a:prstGeom prst="rect">
            <a:avLst/>
          </a:prstGeom>
        </p:spPr>
      </p:pic>
    </p:spTree>
    <p:extLst>
      <p:ext uri="{BB962C8B-B14F-4D97-AF65-F5344CB8AC3E}">
        <p14:creationId xmlns:p14="http://schemas.microsoft.com/office/powerpoint/2010/main" val="4663435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4.2.2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通道混合器</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458908"/>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“通道混合器”效果是通过使用当前颜色通道的混合组合来修改颜色通道。</a:t>
            </a:r>
            <a:endParaRPr lang="zh-CN" altLang="en-US"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AE81084C-7C30-48EE-BD4C-AC1B5BF42CD6}"/>
              </a:ext>
            </a:extLst>
          </p:cNvPr>
          <p:cNvPicPr>
            <a:picLocks noChangeAspect="1"/>
          </p:cNvPicPr>
          <p:nvPr/>
        </p:nvPicPr>
        <p:blipFill>
          <a:blip r:embed="rId3"/>
          <a:stretch>
            <a:fillRect/>
          </a:stretch>
        </p:blipFill>
        <p:spPr>
          <a:xfrm>
            <a:off x="1437508" y="2710817"/>
            <a:ext cx="8849014" cy="2707767"/>
          </a:xfrm>
          <a:prstGeom prst="rect">
            <a:avLst/>
          </a:prstGeom>
        </p:spPr>
      </p:pic>
    </p:spTree>
    <p:extLst>
      <p:ext uri="{BB962C8B-B14F-4D97-AF65-F5344CB8AC3E}">
        <p14:creationId xmlns:p14="http://schemas.microsoft.com/office/powerpoint/2010/main" val="244649328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4.2.3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颜色平衡（</a:t>
              </a: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HLS</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“颜色平衡（</a:t>
            </a:r>
            <a:r>
              <a:rPr lang="en-US" altLang="zh-CN">
                <a:latin typeface="微软雅黑" panose="020B0503020204020204" pitchFamily="34" charset="-122"/>
                <a:ea typeface="微软雅黑" panose="020B0503020204020204" pitchFamily="34" charset="-122"/>
              </a:rPr>
              <a:t>HLS</a:t>
            </a:r>
            <a:r>
              <a:rPr lang="zh-CN" altLang="en-US">
                <a:latin typeface="微软雅黑" panose="020B0503020204020204" pitchFamily="34" charset="-122"/>
                <a:ea typeface="微软雅黑" panose="020B0503020204020204" pitchFamily="34" charset="-122"/>
              </a:rPr>
              <a:t>）”效果是通过设置色相、亮度及饱和度调整画面的显示。如图</a:t>
            </a:r>
            <a:r>
              <a:rPr lang="en-US" altLang="zh-CN">
                <a:latin typeface="微软雅黑" panose="020B0503020204020204" pitchFamily="34" charset="-122"/>
                <a:ea typeface="微软雅黑" panose="020B0503020204020204" pitchFamily="34" charset="-122"/>
              </a:rPr>
              <a:t>4-21</a:t>
            </a:r>
            <a:r>
              <a:rPr lang="zh-CN" altLang="en-US">
                <a:latin typeface="微软雅黑" panose="020B0503020204020204" pitchFamily="34" charset="-122"/>
                <a:ea typeface="微软雅黑" panose="020B0503020204020204" pitchFamily="34" charset="-122"/>
              </a:rPr>
              <a:t>所示为该效果的属性参数。</a:t>
            </a:r>
            <a:endParaRPr lang="zh-CN" altLang="en-US"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A11A7356-5B8F-49C6-B9EE-68B730FACB44}"/>
              </a:ext>
            </a:extLst>
          </p:cNvPr>
          <p:cNvPicPr>
            <a:picLocks noChangeAspect="1"/>
          </p:cNvPicPr>
          <p:nvPr/>
        </p:nvPicPr>
        <p:blipFill>
          <a:blip r:embed="rId3"/>
          <a:stretch>
            <a:fillRect/>
          </a:stretch>
        </p:blipFill>
        <p:spPr>
          <a:xfrm>
            <a:off x="1502939" y="2852124"/>
            <a:ext cx="9035781" cy="2764917"/>
          </a:xfrm>
          <a:prstGeom prst="rect">
            <a:avLst/>
          </a:prstGeom>
        </p:spPr>
      </p:pic>
    </p:spTree>
    <p:extLst>
      <p:ext uri="{BB962C8B-B14F-4D97-AF65-F5344CB8AC3E}">
        <p14:creationId xmlns:p14="http://schemas.microsoft.com/office/powerpoint/2010/main" val="26269775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实例 ： 视频调色效果</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502939" y="1522259"/>
            <a:ext cx="8778533" cy="874407"/>
          </a:xfrm>
          <a:prstGeom prst="rect">
            <a:avLst/>
          </a:prstGeom>
          <a:noFill/>
        </p:spPr>
        <p:txBody>
          <a:bodyPr wrap="square" rtlCol="0">
            <a:spAutoFit/>
          </a:bodyPr>
          <a:lstStyle/>
          <a:p>
            <a:pPr indent="457200">
              <a:lnSpc>
                <a:spcPct val="150000"/>
              </a:lnSpc>
            </a:pPr>
            <a:r>
              <a:rPr lang="en-US" altLang="zh-CN" b="1">
                <a:latin typeface="微软雅黑" panose="020B0503020204020204" pitchFamily="34" charset="-122"/>
                <a:ea typeface="微软雅黑" panose="020B0503020204020204" pitchFamily="34" charset="-122"/>
              </a:rPr>
              <a:t>Premiere</a:t>
            </a:r>
            <a:r>
              <a:rPr lang="zh-CN" altLang="en-US" b="1">
                <a:latin typeface="微软雅黑" panose="020B0503020204020204" pitchFamily="34" charset="-122"/>
                <a:ea typeface="微软雅黑" panose="020B0503020204020204" pitchFamily="34" charset="-122"/>
              </a:rPr>
              <a:t>中丰富的调色效果在视频中起着不同的作用，实现不同色彩变换的效果。下面将制作视频调色效果。</a:t>
            </a:r>
            <a:endParaRPr lang="zh-CN" altLang="en-US"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361300EA-1CA8-4A2B-9C39-4FF6AFCB0B36}"/>
              </a:ext>
            </a:extLst>
          </p:cNvPr>
          <p:cNvPicPr>
            <a:picLocks noChangeAspect="1"/>
          </p:cNvPicPr>
          <p:nvPr/>
        </p:nvPicPr>
        <p:blipFill>
          <a:blip r:embed="rId3"/>
          <a:stretch>
            <a:fillRect/>
          </a:stretch>
        </p:blipFill>
        <p:spPr>
          <a:xfrm>
            <a:off x="1885564" y="2849898"/>
            <a:ext cx="8135122" cy="2180844"/>
          </a:xfrm>
          <a:prstGeom prst="rect">
            <a:avLst/>
          </a:prstGeom>
        </p:spPr>
      </p:pic>
    </p:spTree>
    <p:extLst>
      <p:ext uri="{BB962C8B-B14F-4D97-AF65-F5344CB8AC3E}">
        <p14:creationId xmlns:p14="http://schemas.microsoft.com/office/powerpoint/2010/main" val="249656235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03</a:t>
            </a:r>
          </a:p>
        </p:txBody>
      </p:sp>
      <p:sp>
        <p:nvSpPr>
          <p:cNvPr id="5" name="Rectangle 18"/>
          <p:cNvSpPr>
            <a:spLocks noChangeArrowheads="1"/>
          </p:cNvSpPr>
          <p:nvPr/>
        </p:nvSpPr>
        <p:spPr bwMode="auto">
          <a:xfrm>
            <a:off x="4477304" y="3930681"/>
            <a:ext cx="4881009" cy="65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200" b="1">
                <a:solidFill>
                  <a:schemeClr val="tx1">
                    <a:lumMod val="75000"/>
                    <a:lumOff val="25000"/>
                  </a:schemeClr>
                </a:solidFill>
                <a:latin typeface="思源黑体" panose="020B0500000000000000" pitchFamily="34" charset="-122"/>
                <a:ea typeface="思源黑体" panose="020B0500000000000000" pitchFamily="34" charset="-122"/>
              </a:rPr>
              <a:t>通道类调色效果</a:t>
            </a:r>
            <a:endParaRPr lang="zh-CN" altLang="en-US" sz="32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164543804"/>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350044" y="1215807"/>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5226474" cy="748449"/>
            <a:chOff x="1502939" y="272760"/>
            <a:chExt cx="5226474" cy="748449"/>
          </a:xfrm>
        </p:grpSpPr>
        <p:sp>
          <p:nvSpPr>
            <p:cNvPr id="67" name="Rectangle 18"/>
            <p:cNvSpPr>
              <a:spLocks noChangeArrowheads="1"/>
            </p:cNvSpPr>
            <p:nvPr/>
          </p:nvSpPr>
          <p:spPr bwMode="auto">
            <a:xfrm>
              <a:off x="1502939" y="272760"/>
              <a:ext cx="5226474"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通道类调色效果</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4" y="1519751"/>
            <a:ext cx="8529638" cy="458908"/>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“通道”效果组中仅包括“反转”一种效果。</a:t>
            </a:r>
            <a:endParaRPr lang="zh-CN" altLang="en-US" b="1"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C8BF9FEF-C179-43D2-B1B4-7A57E3B6FF99}"/>
              </a:ext>
            </a:extLst>
          </p:cNvPr>
          <p:cNvPicPr>
            <a:picLocks noChangeAspect="1"/>
          </p:cNvPicPr>
          <p:nvPr/>
        </p:nvPicPr>
        <p:blipFill>
          <a:blip r:embed="rId3"/>
          <a:stretch>
            <a:fillRect/>
          </a:stretch>
        </p:blipFill>
        <p:spPr>
          <a:xfrm>
            <a:off x="2138410" y="2929914"/>
            <a:ext cx="7915179" cy="2422017"/>
          </a:xfrm>
          <a:prstGeom prst="rect">
            <a:avLst/>
          </a:prstGeom>
        </p:spPr>
      </p:pic>
    </p:spTree>
    <p:extLst>
      <p:ext uri="{BB962C8B-B14F-4D97-AF65-F5344CB8AC3E}">
        <p14:creationId xmlns:p14="http://schemas.microsoft.com/office/powerpoint/2010/main" val="143412385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04</a:t>
            </a:r>
          </a:p>
        </p:txBody>
      </p:sp>
      <p:sp>
        <p:nvSpPr>
          <p:cNvPr id="5" name="Rectangle 18"/>
          <p:cNvSpPr>
            <a:spLocks noChangeArrowheads="1"/>
          </p:cNvSpPr>
          <p:nvPr/>
        </p:nvSpPr>
        <p:spPr bwMode="auto">
          <a:xfrm>
            <a:off x="3674822" y="3929872"/>
            <a:ext cx="5595384" cy="65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200" b="1">
                <a:solidFill>
                  <a:schemeClr val="tx1">
                    <a:lumMod val="75000"/>
                    <a:lumOff val="25000"/>
                  </a:schemeClr>
                </a:solidFill>
                <a:latin typeface="思源黑体" panose="020B0500000000000000" pitchFamily="34" charset="-122"/>
                <a:ea typeface="思源黑体" panose="020B0500000000000000" pitchFamily="34" charset="-122"/>
              </a:rPr>
              <a:t>颜色校正类调色效果</a:t>
            </a:r>
            <a:endParaRPr lang="zh-CN" altLang="en-US" sz="32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1371897323"/>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69783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颜色校正类调色效果</a:t>
              </a:r>
              <a:endParaRPr lang="zh-CN" altLang="en-US" sz="20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43063" y="1571626"/>
            <a:ext cx="8529638" cy="2951898"/>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“颜色校正”效果组中包括“亮度与对比度”“色彩”等七种效果，这些效果可以校正素材颜色，实现调色功能。</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a:t>
            </a:r>
            <a:r>
              <a:rPr lang="en-US" altLang="zh-CN" b="1" dirty="0">
                <a:latin typeface="微软雅黑" panose="020B0503020204020204" pitchFamily="34" charset="-122"/>
                <a:ea typeface="微软雅黑" panose="020B0503020204020204" pitchFamily="34" charset="-122"/>
              </a:rPr>
              <a:t>ASC CDL</a:t>
            </a:r>
          </a:p>
          <a:p>
            <a:pPr indent="457200">
              <a:lnSpc>
                <a:spcPct val="150000"/>
              </a:lnSpc>
            </a:pPr>
            <a:r>
              <a:rPr lang="en-US" altLang="zh-CN" dirty="0">
                <a:latin typeface="微软雅黑" panose="020B0503020204020204" pitchFamily="34" charset="-122"/>
                <a:ea typeface="微软雅黑" panose="020B0503020204020204" pitchFamily="34" charset="-122"/>
              </a:rPr>
              <a:t>“ASC CDL”</a:t>
            </a:r>
            <a:r>
              <a:rPr lang="zh-CN" altLang="en-US" dirty="0">
                <a:latin typeface="微软雅黑" panose="020B0503020204020204" pitchFamily="34" charset="-122"/>
                <a:ea typeface="微软雅黑" panose="020B0503020204020204" pitchFamily="34" charset="-122"/>
              </a:rPr>
              <a:t>效果可以通过调整素材图像的红、绿、蓝通道的参数及饱和度校正素材图像。</a:t>
            </a:r>
          </a:p>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．亮度与对比度（</a:t>
            </a:r>
            <a:r>
              <a:rPr lang="en-US" altLang="zh-CN" b="1" dirty="0">
                <a:latin typeface="微软雅黑" panose="020B0503020204020204" pitchFamily="34" charset="-122"/>
                <a:ea typeface="微软雅黑" panose="020B0503020204020204" pitchFamily="34" charset="-122"/>
              </a:rPr>
              <a:t>Brightness &amp; Contrast</a:t>
            </a:r>
            <a:r>
              <a:rPr lang="zh-CN" altLang="en-US" b="1" dirty="0">
                <a:latin typeface="微软雅黑" panose="020B0503020204020204" pitchFamily="34" charset="-122"/>
                <a:ea typeface="微软雅黑" panose="020B0503020204020204" pitchFamily="34" charset="-122"/>
              </a:rPr>
              <a:t>）</a:t>
            </a:r>
          </a:p>
          <a:p>
            <a:pPr indent="457200">
              <a:lnSpc>
                <a:spcPct val="150000"/>
              </a:lnSpc>
            </a:pPr>
            <a:r>
              <a:rPr lang="zh-CN" altLang="en-US" dirty="0">
                <a:latin typeface="微软雅黑" panose="020B0503020204020204" pitchFamily="34" charset="-122"/>
                <a:ea typeface="微软雅黑" panose="020B0503020204020204" pitchFamily="34" charset="-122"/>
              </a:rPr>
              <a:t>“亮度与对比度”效果是通过调整亮度和对比度参数调整素材图像显示效果。</a:t>
            </a:r>
          </a:p>
        </p:txBody>
      </p:sp>
      <p:pic>
        <p:nvPicPr>
          <p:cNvPr id="5" name="图片 4">
            <a:extLst>
              <a:ext uri="{FF2B5EF4-FFF2-40B4-BE49-F238E27FC236}">
                <a16:creationId xmlns:a16="http://schemas.microsoft.com/office/drawing/2014/main" id="{51DE6189-0CF2-4B5F-AEB8-05A122EB4C59}"/>
              </a:ext>
            </a:extLst>
          </p:cNvPr>
          <p:cNvPicPr>
            <a:picLocks noChangeAspect="1"/>
          </p:cNvPicPr>
          <p:nvPr/>
        </p:nvPicPr>
        <p:blipFill>
          <a:blip r:embed="rId3"/>
          <a:stretch>
            <a:fillRect/>
          </a:stretch>
        </p:blipFill>
        <p:spPr>
          <a:xfrm>
            <a:off x="911352" y="4761140"/>
            <a:ext cx="5184648" cy="1586484"/>
          </a:xfrm>
          <a:prstGeom prst="rect">
            <a:avLst/>
          </a:prstGeom>
        </p:spPr>
      </p:pic>
      <p:pic>
        <p:nvPicPr>
          <p:cNvPr id="6" name="图片 5">
            <a:extLst>
              <a:ext uri="{FF2B5EF4-FFF2-40B4-BE49-F238E27FC236}">
                <a16:creationId xmlns:a16="http://schemas.microsoft.com/office/drawing/2014/main" id="{4AD37DDF-DB3D-46F6-939D-AE6CDABF9E7A}"/>
              </a:ext>
            </a:extLst>
          </p:cNvPr>
          <p:cNvPicPr>
            <a:picLocks noChangeAspect="1"/>
          </p:cNvPicPr>
          <p:nvPr/>
        </p:nvPicPr>
        <p:blipFill>
          <a:blip r:embed="rId4"/>
          <a:stretch>
            <a:fillRect/>
          </a:stretch>
        </p:blipFill>
        <p:spPr>
          <a:xfrm>
            <a:off x="5518214" y="4761140"/>
            <a:ext cx="5184648" cy="1586484"/>
          </a:xfrm>
          <a:prstGeom prst="rect">
            <a:avLst/>
          </a:prstGeom>
        </p:spPr>
      </p:pic>
    </p:spTree>
    <p:extLst>
      <p:ext uri="{BB962C8B-B14F-4D97-AF65-F5344CB8AC3E}">
        <p14:creationId xmlns:p14="http://schemas.microsoft.com/office/powerpoint/2010/main" val="17396331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69783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颜色校正类调色效果</a:t>
              </a:r>
              <a:endParaRPr lang="zh-CN" altLang="en-US" sz="20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43063" y="1571626"/>
            <a:ext cx="8529638" cy="2536400"/>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a:t>
            </a:r>
            <a:r>
              <a:rPr lang="en-US" altLang="zh-CN" b="1" dirty="0" err="1">
                <a:latin typeface="微软雅黑" panose="020B0503020204020204" pitchFamily="34" charset="-122"/>
                <a:ea typeface="微软雅黑" panose="020B0503020204020204" pitchFamily="34" charset="-122"/>
              </a:rPr>
              <a:t>Lumetri</a:t>
            </a:r>
            <a:r>
              <a:rPr lang="zh-CN" altLang="en-US" b="1" dirty="0">
                <a:latin typeface="微软雅黑" panose="020B0503020204020204" pitchFamily="34" charset="-122"/>
                <a:ea typeface="微软雅黑" panose="020B0503020204020204" pitchFamily="34" charset="-122"/>
              </a:rPr>
              <a:t>颜色</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err="1">
                <a:latin typeface="微软雅黑" panose="020B0503020204020204" pitchFamily="34" charset="-122"/>
                <a:ea typeface="微软雅黑" panose="020B0503020204020204" pitchFamily="34" charset="-122"/>
              </a:rPr>
              <a:t>Lumetri</a:t>
            </a:r>
            <a:r>
              <a:rPr lang="zh-CN" altLang="en-US" dirty="0">
                <a:latin typeface="微软雅黑" panose="020B0503020204020204" pitchFamily="34" charset="-122"/>
                <a:ea typeface="微软雅黑" panose="020B0503020204020204" pitchFamily="34" charset="-122"/>
              </a:rPr>
              <a:t>颜色”效果的功能较为强大，它提供专业质量的颜色分级和颜色校正工具，是一个综合性的颜色校正效果。</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．色彩</a:t>
            </a:r>
          </a:p>
          <a:p>
            <a:pPr indent="457200">
              <a:lnSpc>
                <a:spcPct val="150000"/>
              </a:lnSpc>
            </a:pPr>
            <a:r>
              <a:rPr lang="zh-CN" altLang="en-US" dirty="0">
                <a:latin typeface="微软雅黑" panose="020B0503020204020204" pitchFamily="34" charset="-122"/>
                <a:ea typeface="微软雅黑" panose="020B0503020204020204" pitchFamily="34" charset="-122"/>
              </a:rPr>
              <a:t>“色彩”效果可以将相等的图像灰度范围映射到指定的颜色，即在图像中将阴影映射到一个颜色，高光映射到另一个颜色，而中间调映射到两个颜色的中间值</a:t>
            </a:r>
          </a:p>
        </p:txBody>
      </p:sp>
      <p:pic>
        <p:nvPicPr>
          <p:cNvPr id="4" name="图片 3">
            <a:extLst>
              <a:ext uri="{FF2B5EF4-FFF2-40B4-BE49-F238E27FC236}">
                <a16:creationId xmlns:a16="http://schemas.microsoft.com/office/drawing/2014/main" id="{CF69E799-CABC-4407-AC09-BBB9AEFD7C6C}"/>
              </a:ext>
            </a:extLst>
          </p:cNvPr>
          <p:cNvPicPr>
            <a:picLocks noChangeAspect="1"/>
          </p:cNvPicPr>
          <p:nvPr/>
        </p:nvPicPr>
        <p:blipFill>
          <a:blip r:embed="rId3"/>
          <a:stretch>
            <a:fillRect/>
          </a:stretch>
        </p:blipFill>
        <p:spPr>
          <a:xfrm>
            <a:off x="839914" y="4404249"/>
            <a:ext cx="5256086" cy="1608344"/>
          </a:xfrm>
          <a:prstGeom prst="rect">
            <a:avLst/>
          </a:prstGeom>
        </p:spPr>
      </p:pic>
      <p:pic>
        <p:nvPicPr>
          <p:cNvPr id="7" name="图片 6">
            <a:extLst>
              <a:ext uri="{FF2B5EF4-FFF2-40B4-BE49-F238E27FC236}">
                <a16:creationId xmlns:a16="http://schemas.microsoft.com/office/drawing/2014/main" id="{5A65D24E-4C73-4DFF-BB9F-24CD15D5EB56}"/>
              </a:ext>
            </a:extLst>
          </p:cNvPr>
          <p:cNvPicPr>
            <a:picLocks noChangeAspect="1"/>
          </p:cNvPicPr>
          <p:nvPr/>
        </p:nvPicPr>
        <p:blipFill>
          <a:blip r:embed="rId4"/>
          <a:stretch>
            <a:fillRect/>
          </a:stretch>
        </p:blipFill>
        <p:spPr>
          <a:xfrm>
            <a:off x="5550695" y="4362192"/>
            <a:ext cx="5393531" cy="1650401"/>
          </a:xfrm>
          <a:prstGeom prst="rect">
            <a:avLst/>
          </a:prstGeom>
        </p:spPr>
      </p:pic>
    </p:spTree>
    <p:extLst>
      <p:ext uri="{BB962C8B-B14F-4D97-AF65-F5344CB8AC3E}">
        <p14:creationId xmlns:p14="http://schemas.microsoft.com/office/powerpoint/2010/main" val="53537883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0"/>
          <p:cNvSpPr>
            <a:spLocks noChangeArrowheads="1"/>
          </p:cNvSpPr>
          <p:nvPr/>
        </p:nvSpPr>
        <p:spPr bwMode="auto">
          <a:xfrm>
            <a:off x="6314596" y="3107372"/>
            <a:ext cx="5058564" cy="167007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just">
              <a:lnSpc>
                <a:spcPct val="150000"/>
              </a:lnSpc>
            </a:pPr>
            <a:r>
              <a:rPr lang="zh-CN" altLang="en-US" sz="1400">
                <a:solidFill>
                  <a:schemeClr val="tx1">
                    <a:lumMod val="65000"/>
                    <a:lumOff val="35000"/>
                  </a:schemeClr>
                </a:solidFill>
                <a:latin typeface="思源黑体" panose="020B0500000000000000" pitchFamily="34" charset="-122"/>
                <a:ea typeface="思源黑体" panose="020B0500000000000000" pitchFamily="34" charset="-122"/>
                <a:sym typeface="+mn-lt"/>
              </a:rPr>
              <a:t>调色是数字影音后期制作中的重要步骤，它在提升影片视觉效果、表达情感和增强艺术价值等方面发挥着不可或缺的作用。通过精心设计的调色，创作者能够制作出更具吸引力和感染力的作品，从而使观众产生更深的共鸣和情感体验。本章节将对数字影音中的视频调色进行介绍。</a:t>
            </a:r>
            <a:endPar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sym typeface="+mn-lt"/>
            </a:endParaRPr>
          </a:p>
        </p:txBody>
      </p:sp>
      <p:sp>
        <p:nvSpPr>
          <p:cNvPr id="15" name="Rectangle 18"/>
          <p:cNvSpPr>
            <a:spLocks noChangeArrowheads="1"/>
          </p:cNvSpPr>
          <p:nvPr/>
        </p:nvSpPr>
        <p:spPr bwMode="auto">
          <a:xfrm>
            <a:off x="6404137" y="2238788"/>
            <a:ext cx="61068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r>
              <a:rPr lang="zh-CN" altLang="en-US" sz="2400" b="1" dirty="0">
                <a:solidFill>
                  <a:schemeClr val="tx1">
                    <a:lumMod val="65000"/>
                    <a:lumOff val="35000"/>
                  </a:schemeClr>
                </a:solidFill>
                <a:latin typeface="思源黑体" panose="020B0500000000000000" pitchFamily="34" charset="-122"/>
                <a:ea typeface="思源黑体" panose="020B0500000000000000" pitchFamily="34" charset="-122"/>
              </a:rPr>
              <a:t>内容简介</a:t>
            </a:r>
            <a:r>
              <a:rPr lang="en-US" altLang="zh-CN" sz="2400" dirty="0">
                <a:solidFill>
                  <a:schemeClr val="tx1">
                    <a:lumMod val="65000"/>
                    <a:lumOff val="35000"/>
                  </a:schemeClr>
                </a:solidFill>
                <a:latin typeface="思源黑体" panose="020B0500000000000000" pitchFamily="34" charset="-122"/>
                <a:ea typeface="思源黑体" panose="020B0500000000000000" pitchFamily="34" charset="-122"/>
              </a:rPr>
              <a:t>/</a:t>
            </a:r>
            <a:r>
              <a:rPr lang="en-US" altLang="zh-CN" sz="2400" b="1" dirty="0">
                <a:solidFill>
                  <a:schemeClr val="tx1">
                    <a:lumMod val="65000"/>
                    <a:lumOff val="35000"/>
                  </a:schemeClr>
                </a:solidFill>
                <a:latin typeface="思源黑体" panose="020B0500000000000000" pitchFamily="34" charset="-122"/>
                <a:ea typeface="思源黑体" panose="020B0500000000000000" pitchFamily="34" charset="-122"/>
              </a:rPr>
              <a:t> </a:t>
            </a:r>
            <a:r>
              <a:rPr lang="en-US" altLang="zh-CN" sz="1400" dirty="0">
                <a:solidFill>
                  <a:schemeClr val="tx1">
                    <a:lumMod val="65000"/>
                    <a:lumOff val="35000"/>
                  </a:schemeClr>
                </a:solidFill>
                <a:latin typeface="思源黑体" panose="020B0500000000000000" pitchFamily="34" charset="-122"/>
                <a:ea typeface="思源黑体" panose="020B0500000000000000" pitchFamily="34" charset="-122"/>
              </a:rPr>
              <a:t>Content Overview</a:t>
            </a:r>
            <a:endPar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endParaRPr>
          </a:p>
        </p:txBody>
      </p:sp>
      <p:cxnSp>
        <p:nvCxnSpPr>
          <p:cNvPr id="19" name="直接连接符 18"/>
          <p:cNvCxnSpPr/>
          <p:nvPr/>
        </p:nvCxnSpPr>
        <p:spPr>
          <a:xfrm>
            <a:off x="6436256" y="2826005"/>
            <a:ext cx="1699215"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2" name="Rectangle 18"/>
          <p:cNvSpPr>
            <a:spLocks noChangeArrowheads="1"/>
          </p:cNvSpPr>
          <p:nvPr/>
        </p:nvSpPr>
        <p:spPr bwMode="auto">
          <a:xfrm>
            <a:off x="1547839" y="242448"/>
            <a:ext cx="8784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数字影音后期制作</a:t>
            </a:r>
            <a:endParaRPr lang="zh-CN" altLang="en-US" sz="1600" b="1" spc="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9" name="图片 8">
            <a:extLst>
              <a:ext uri="{FF2B5EF4-FFF2-40B4-BE49-F238E27FC236}">
                <a16:creationId xmlns:a16="http://schemas.microsoft.com/office/drawing/2014/main" id="{1ACA3C0D-8E3F-46F4-9D79-C24132F4A6E0}"/>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3750" b="97422" l="4375" r="97500">
                        <a14:foregroundMark x1="51875" y1="8359" x2="26094" y2="14688"/>
                        <a14:foregroundMark x1="26094" y1="14688" x2="21875" y2="26719"/>
                        <a14:foregroundMark x1="21875" y1="26719" x2="22266" y2="50938"/>
                        <a14:foregroundMark x1="22266" y1="50938" x2="26250" y2="62109"/>
                        <a14:foregroundMark x1="26250" y1="62109" x2="36094" y2="72734"/>
                        <a14:foregroundMark x1="36094" y1="72734" x2="47031" y2="76953"/>
                        <a14:foregroundMark x1="47031" y1="76953" x2="75313" y2="78203"/>
                        <a14:foregroundMark x1="75313" y1="78203" x2="86406" y2="73750"/>
                        <a14:foregroundMark x1="86406" y1="73750" x2="92109" y2="53359"/>
                        <a14:foregroundMark x1="92109" y1="53359" x2="85781" y2="21797"/>
                        <a14:foregroundMark x1="85781" y1="21797" x2="76406" y2="13906"/>
                        <a14:foregroundMark x1="76406" y1="13906" x2="53438" y2="10391"/>
                        <a14:foregroundMark x1="53438" y1="10391" x2="25859" y2="16484"/>
                        <a14:foregroundMark x1="25859" y1="16484" x2="11875" y2="26250"/>
                        <a14:foregroundMark x1="11875" y1="26250" x2="5625" y2="36953"/>
                        <a14:foregroundMark x1="5625" y1="36953" x2="8359" y2="62109"/>
                        <a14:foregroundMark x1="8359" y1="62109" x2="12266" y2="73438"/>
                        <a14:foregroundMark x1="12266" y1="73438" x2="32422" y2="82734"/>
                        <a14:foregroundMark x1="32422" y1="82734" x2="60469" y2="85859"/>
                        <a14:foregroundMark x1="60469" y1="85859" x2="79453" y2="73828"/>
                        <a14:foregroundMark x1="79453" y1="73828" x2="81406" y2="71250"/>
                        <a14:foregroundMark x1="65781" y1="14297" x2="21484" y2="30234"/>
                        <a14:foregroundMark x1="71797" y1="17266" x2="65469" y2="27187"/>
                        <a14:foregroundMark x1="65469" y1="27187" x2="65469" y2="29922"/>
                        <a14:foregroundMark x1="63828" y1="9063" x2="36563" y2="6719"/>
                        <a14:foregroundMark x1="36563" y1="6719" x2="24609" y2="9531"/>
                        <a14:foregroundMark x1="24609" y1="9531" x2="4844" y2="37813"/>
                        <a14:foregroundMark x1="4844" y1="37813" x2="4531" y2="69609"/>
                        <a14:foregroundMark x1="11484" y1="35547" x2="21094" y2="29297"/>
                        <a14:foregroundMark x1="21094" y1="29297" x2="33906" y2="26250"/>
                        <a14:foregroundMark x1="33906" y1="26250" x2="53906" y2="28203"/>
                        <a14:foregroundMark x1="36328" y1="5078" x2="48359" y2="3750"/>
                        <a14:foregroundMark x1="48359" y1="3750" x2="66484" y2="3750"/>
                        <a14:foregroundMark x1="92969" y1="35156" x2="91172" y2="71172"/>
                        <a14:foregroundMark x1="91172" y1="71172" x2="73125" y2="88672"/>
                        <a14:foregroundMark x1="73125" y1="88672" x2="36250" y2="91797"/>
                        <a14:foregroundMark x1="36250" y1="91797" x2="22422" y2="82500"/>
                        <a14:foregroundMark x1="69141" y1="31172" x2="77031" y2="39141"/>
                        <a14:foregroundMark x1="39297" y1="31563" x2="32031" y2="31875"/>
                        <a14:foregroundMark x1="18828" y1="37188" x2="9375" y2="44453"/>
                        <a14:foregroundMark x1="9375" y1="44453" x2="9219" y2="44453"/>
                        <a14:foregroundMark x1="95313" y1="35859" x2="97500" y2="58984"/>
                        <a14:foregroundMark x1="97500" y1="58984" x2="96250" y2="62969"/>
                        <a14:foregroundMark x1="35313" y1="97422" x2="65156" y2="96094"/>
                      </a14:backgroundRemoval>
                    </a14:imgEffect>
                  </a14:imgLayer>
                </a14:imgProps>
              </a:ext>
              <a:ext uri="{28A0092B-C50C-407E-A947-70E740481C1C}">
                <a14:useLocalDpi xmlns:a14="http://schemas.microsoft.com/office/drawing/2010/main" val="0"/>
              </a:ext>
            </a:extLst>
          </a:blip>
          <a:stretch>
            <a:fillRect/>
          </a:stretch>
        </p:blipFill>
        <p:spPr>
          <a:xfrm>
            <a:off x="933140" y="1724986"/>
            <a:ext cx="4315515" cy="4315515"/>
          </a:xfrm>
          <a:prstGeom prst="rect">
            <a:avLst/>
          </a:prstGeom>
          <a:effectLst>
            <a:outerShdw blurRad="76200" dir="13500000" sy="23000" kx="1200000" algn="br" rotWithShape="0">
              <a:prstClr val="black">
                <a:alpha val="20000"/>
              </a:prstClr>
            </a:outerShdw>
          </a:effectLst>
        </p:spPr>
      </p:pic>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1000"/>
                            </p:stCondLst>
                            <p:childTnLst>
                              <p:par>
                                <p:cTn id="14" presetID="56" presetClass="entr" presetSubtype="0" fill="hold" grpId="0" nodeType="afterEffect">
                                  <p:stCondLst>
                                    <p:cond delay="0"/>
                                  </p:stCondLst>
                                  <p:iterate type="lt">
                                    <p:tmPct val="15000"/>
                                  </p:iterate>
                                  <p:childTnLst>
                                    <p:set>
                                      <p:cBhvr>
                                        <p:cTn id="15" dur="1" fill="hold">
                                          <p:stCondLst>
                                            <p:cond delay="0"/>
                                          </p:stCondLst>
                                        </p:cTn>
                                        <p:tgtEl>
                                          <p:spTgt spid="14"/>
                                        </p:tgtEl>
                                        <p:attrNameLst>
                                          <p:attrName>style.visibility</p:attrName>
                                        </p:attrNameLst>
                                      </p:cBhvr>
                                      <p:to>
                                        <p:strVal val="visible"/>
                                      </p:to>
                                    </p:set>
                                    <p:anim by="(-#ppt_w*2)" calcmode="lin" valueType="num">
                                      <p:cBhvr rctx="PPT">
                                        <p:cTn id="16" dur="125" autoRev="1" fill="hold">
                                          <p:stCondLst>
                                            <p:cond delay="0"/>
                                          </p:stCondLst>
                                        </p:cTn>
                                        <p:tgtEl>
                                          <p:spTgt spid="14"/>
                                        </p:tgtEl>
                                        <p:attrNameLst>
                                          <p:attrName>ppt_w</p:attrName>
                                        </p:attrNameLst>
                                      </p:cBhvr>
                                    </p:anim>
                                    <p:anim by="(#ppt_w*0.50)" calcmode="lin" valueType="num">
                                      <p:cBhvr>
                                        <p:cTn id="17" dur="125" decel="50000" autoRev="1" fill="hold">
                                          <p:stCondLst>
                                            <p:cond delay="0"/>
                                          </p:stCondLst>
                                        </p:cTn>
                                        <p:tgtEl>
                                          <p:spTgt spid="14"/>
                                        </p:tgtEl>
                                        <p:attrNameLst>
                                          <p:attrName>ppt_x</p:attrName>
                                        </p:attrNameLst>
                                      </p:cBhvr>
                                    </p:anim>
                                    <p:anim from="(-#ppt_h/2)" to="(#ppt_y)" calcmode="lin" valueType="num">
                                      <p:cBhvr>
                                        <p:cTn id="18" dur="250" fill="hold">
                                          <p:stCondLst>
                                            <p:cond delay="0"/>
                                          </p:stCondLst>
                                        </p:cTn>
                                        <p:tgtEl>
                                          <p:spTgt spid="14"/>
                                        </p:tgtEl>
                                        <p:attrNameLst>
                                          <p:attrName>ppt_y</p:attrName>
                                        </p:attrNameLst>
                                      </p:cBhvr>
                                    </p:anim>
                                    <p:animRot by="21600000">
                                      <p:cBhvr>
                                        <p:cTn id="19" dur="250"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69783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颜色校正类调色效果</a:t>
              </a:r>
              <a:endParaRPr lang="zh-CN" altLang="en-US" sz="20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43063" y="1571626"/>
            <a:ext cx="8529638" cy="2951898"/>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5</a:t>
            </a:r>
            <a:r>
              <a:rPr lang="zh-CN" altLang="en-US" b="1" dirty="0">
                <a:latin typeface="微软雅黑" panose="020B0503020204020204" pitchFamily="34" charset="-122"/>
                <a:ea typeface="微软雅黑" panose="020B0503020204020204" pitchFamily="34" charset="-122"/>
              </a:rPr>
              <a:t>．视频限制器</a:t>
            </a:r>
          </a:p>
          <a:p>
            <a:pPr indent="457200">
              <a:lnSpc>
                <a:spcPct val="150000"/>
              </a:lnSpc>
            </a:pPr>
            <a:r>
              <a:rPr lang="zh-CN" altLang="en-US" dirty="0">
                <a:latin typeface="微软雅黑" panose="020B0503020204020204" pitchFamily="34" charset="-122"/>
                <a:ea typeface="微软雅黑" panose="020B0503020204020204" pitchFamily="34" charset="-122"/>
              </a:rPr>
              <a:t>“视频限制器”效果可以限制素材图像的</a:t>
            </a:r>
            <a:r>
              <a:rPr lang="en-US" altLang="zh-CN" dirty="0">
                <a:latin typeface="微软雅黑" panose="020B0503020204020204" pitchFamily="34" charset="-122"/>
                <a:ea typeface="微软雅黑" panose="020B0503020204020204" pitchFamily="34" charset="-122"/>
              </a:rPr>
              <a:t>RGB</a:t>
            </a:r>
            <a:r>
              <a:rPr lang="zh-CN" altLang="en-US" dirty="0">
                <a:latin typeface="微软雅黑" panose="020B0503020204020204" pitchFamily="34" charset="-122"/>
                <a:ea typeface="微软雅黑" panose="020B0503020204020204" pitchFamily="34" charset="-122"/>
              </a:rPr>
              <a:t>值以满足</a:t>
            </a:r>
            <a:r>
              <a:rPr lang="en-US" altLang="zh-CN" dirty="0">
                <a:latin typeface="微软雅黑" panose="020B0503020204020204" pitchFamily="34" charset="-122"/>
                <a:ea typeface="微软雅黑" panose="020B0503020204020204" pitchFamily="34" charset="-122"/>
              </a:rPr>
              <a:t>HDTV</a:t>
            </a:r>
            <a:r>
              <a:rPr lang="zh-CN" altLang="en-US" dirty="0">
                <a:latin typeface="微软雅黑" panose="020B0503020204020204" pitchFamily="34" charset="-122"/>
                <a:ea typeface="微软雅黑" panose="020B0503020204020204" pitchFamily="34" charset="-122"/>
              </a:rPr>
              <a:t>数字广播规范的要求。</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6</a:t>
            </a:r>
            <a:r>
              <a:rPr lang="zh-CN" altLang="en-US" b="1" dirty="0">
                <a:latin typeface="微软雅黑" panose="020B0503020204020204" pitchFamily="34" charset="-122"/>
                <a:ea typeface="微软雅黑" panose="020B0503020204020204" pitchFamily="34" charset="-122"/>
              </a:rPr>
              <a:t>．颜色平衡</a:t>
            </a:r>
          </a:p>
          <a:p>
            <a:pPr indent="457200">
              <a:lnSpc>
                <a:spcPct val="150000"/>
              </a:lnSpc>
            </a:pPr>
            <a:r>
              <a:rPr lang="zh-CN" altLang="en-US" dirty="0">
                <a:latin typeface="微软雅黑" panose="020B0503020204020204" pitchFamily="34" charset="-122"/>
                <a:ea typeface="微软雅黑" panose="020B0503020204020204" pitchFamily="34" charset="-122"/>
              </a:rPr>
              <a:t>“颜色平衡”效果是通过更改图像阴影、中间调和高光中的红、绿、蓝色所占的量调整画面效果</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8F40B97D-9D8A-41DF-999C-0C5412344E39}"/>
              </a:ext>
            </a:extLst>
          </p:cNvPr>
          <p:cNvPicPr>
            <a:picLocks noChangeAspect="1"/>
          </p:cNvPicPr>
          <p:nvPr/>
        </p:nvPicPr>
        <p:blipFill>
          <a:blip r:embed="rId3"/>
          <a:stretch>
            <a:fillRect/>
          </a:stretch>
        </p:blipFill>
        <p:spPr>
          <a:xfrm>
            <a:off x="2420473" y="4205395"/>
            <a:ext cx="7065304" cy="2161958"/>
          </a:xfrm>
          <a:prstGeom prst="rect">
            <a:avLst/>
          </a:prstGeom>
        </p:spPr>
      </p:pic>
    </p:spTree>
    <p:extLst>
      <p:ext uri="{BB962C8B-B14F-4D97-AF65-F5344CB8AC3E}">
        <p14:creationId xmlns:p14="http://schemas.microsoft.com/office/powerpoint/2010/main" val="287337315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69783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实例 ： 画面提亮效果</a:t>
              </a:r>
              <a:endParaRPr lang="zh-CN" altLang="en-US" sz="20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458908"/>
          </a:xfrm>
          <a:prstGeom prst="rect">
            <a:avLst/>
          </a:prstGeom>
          <a:noFill/>
        </p:spPr>
        <p:txBody>
          <a:bodyPr wrap="square" rtlCol="0">
            <a:spAutoFit/>
          </a:bodyPr>
          <a:lstStyle/>
          <a:p>
            <a:pPr indent="457200">
              <a:lnSpc>
                <a:spcPct val="150000"/>
              </a:lnSpc>
            </a:pPr>
            <a:r>
              <a:rPr lang="zh-CN" altLang="en-US" b="1">
                <a:latin typeface="微软雅黑" panose="020B0503020204020204" pitchFamily="34" charset="-122"/>
                <a:ea typeface="微软雅黑" panose="020B0503020204020204" pitchFamily="34" charset="-122"/>
              </a:rPr>
              <a:t>合适的调色效果可以提升视频调色的工作效率，下面将制作画面提亮的效果。</a:t>
            </a:r>
            <a:endParaRPr lang="zh-CN" altLang="en-US"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B2627027-ACE0-43BE-AA21-85836E980573}"/>
              </a:ext>
            </a:extLst>
          </p:cNvPr>
          <p:cNvPicPr>
            <a:picLocks noChangeAspect="1"/>
          </p:cNvPicPr>
          <p:nvPr/>
        </p:nvPicPr>
        <p:blipFill>
          <a:blip r:embed="rId3"/>
          <a:stretch>
            <a:fillRect/>
          </a:stretch>
        </p:blipFill>
        <p:spPr>
          <a:xfrm>
            <a:off x="1705846" y="2688746"/>
            <a:ext cx="8780307" cy="3027425"/>
          </a:xfrm>
          <a:prstGeom prst="rect">
            <a:avLst/>
          </a:prstGeom>
        </p:spPr>
      </p:pic>
    </p:spTree>
    <p:extLst>
      <p:ext uri="{BB962C8B-B14F-4D97-AF65-F5344CB8AC3E}">
        <p14:creationId xmlns:p14="http://schemas.microsoft.com/office/powerpoint/2010/main" val="348015853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05</a:t>
            </a:r>
          </a:p>
        </p:txBody>
      </p:sp>
      <p:sp>
        <p:nvSpPr>
          <p:cNvPr id="5" name="Rectangle 18"/>
          <p:cNvSpPr>
            <a:spLocks noChangeArrowheads="1"/>
          </p:cNvSpPr>
          <p:nvPr/>
        </p:nvSpPr>
        <p:spPr bwMode="auto">
          <a:xfrm>
            <a:off x="4034391" y="3930681"/>
            <a:ext cx="5095321" cy="65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200" b="1">
                <a:solidFill>
                  <a:schemeClr val="tx1">
                    <a:lumMod val="75000"/>
                    <a:lumOff val="25000"/>
                  </a:schemeClr>
                </a:solidFill>
                <a:latin typeface="思源黑体" panose="020B0500000000000000" pitchFamily="34" charset="-122"/>
                <a:ea typeface="思源黑体" panose="020B0500000000000000" pitchFamily="34" charset="-122"/>
              </a:rPr>
              <a:t>调整类视频效果</a:t>
            </a:r>
            <a:endParaRPr lang="zh-CN" altLang="en-US" sz="32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2971014090"/>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426624" cy="748449"/>
            <a:chOff x="1502939" y="272760"/>
            <a:chExt cx="6426624" cy="748449"/>
          </a:xfrm>
        </p:grpSpPr>
        <p:sp>
          <p:nvSpPr>
            <p:cNvPr id="67" name="Rectangle 18"/>
            <p:cNvSpPr>
              <a:spLocks noChangeArrowheads="1"/>
            </p:cNvSpPr>
            <p:nvPr/>
          </p:nvSpPr>
          <p:spPr bwMode="auto">
            <a:xfrm>
              <a:off x="1502939" y="272760"/>
              <a:ext cx="6426624"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调整类视频效果</a:t>
              </a:r>
              <a:endParaRPr lang="zh-CN" altLang="en-US" sz="20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705403"/>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“调整”视频效果组中包括提取、色阶、</a:t>
            </a:r>
            <a:r>
              <a:rPr lang="en-US" altLang="zh-CN" dirty="0" err="1">
                <a:latin typeface="微软雅黑" panose="020B0503020204020204" pitchFamily="34" charset="-122"/>
                <a:ea typeface="微软雅黑" panose="020B0503020204020204" pitchFamily="34" charset="-122"/>
              </a:rPr>
              <a:t>ProcAmp</a:t>
            </a:r>
            <a:r>
              <a:rPr lang="zh-CN" altLang="en-US" dirty="0">
                <a:latin typeface="微软雅黑" panose="020B0503020204020204" pitchFamily="34" charset="-122"/>
                <a:ea typeface="微软雅黑" panose="020B0503020204020204" pitchFamily="34" charset="-122"/>
              </a:rPr>
              <a:t>和光照效果四种效果，这些效果可以修复原始素材在曝光、色彩等方面的不足，也可用于制作特殊的色彩效果。</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．提取</a:t>
            </a:r>
          </a:p>
          <a:p>
            <a:pPr indent="457200">
              <a:lnSpc>
                <a:spcPct val="150000"/>
              </a:lnSpc>
            </a:pPr>
            <a:r>
              <a:rPr lang="zh-CN" altLang="en-US" dirty="0">
                <a:latin typeface="微软雅黑" panose="020B0503020204020204" pitchFamily="34" charset="-122"/>
                <a:ea typeface="微软雅黑" panose="020B0503020204020204" pitchFamily="34" charset="-122"/>
              </a:rPr>
              <a:t>“提取”效果可以从视频剪辑中移除颜色，从而创建灰度图像。</a:t>
            </a:r>
          </a:p>
        </p:txBody>
      </p:sp>
      <p:pic>
        <p:nvPicPr>
          <p:cNvPr id="4" name="图片 3">
            <a:extLst>
              <a:ext uri="{FF2B5EF4-FFF2-40B4-BE49-F238E27FC236}">
                <a16:creationId xmlns:a16="http://schemas.microsoft.com/office/drawing/2014/main" id="{4AFA4437-A512-45C7-8A98-FF9D8B3BEE2A}"/>
              </a:ext>
            </a:extLst>
          </p:cNvPr>
          <p:cNvPicPr>
            <a:picLocks noChangeAspect="1"/>
          </p:cNvPicPr>
          <p:nvPr/>
        </p:nvPicPr>
        <p:blipFill>
          <a:blip r:embed="rId3"/>
          <a:stretch>
            <a:fillRect/>
          </a:stretch>
        </p:blipFill>
        <p:spPr>
          <a:xfrm>
            <a:off x="2240276" y="3538110"/>
            <a:ext cx="8148640" cy="2493455"/>
          </a:xfrm>
          <a:prstGeom prst="rect">
            <a:avLst/>
          </a:prstGeom>
        </p:spPr>
      </p:pic>
    </p:spTree>
    <p:extLst>
      <p:ext uri="{BB962C8B-B14F-4D97-AF65-F5344CB8AC3E}">
        <p14:creationId xmlns:p14="http://schemas.microsoft.com/office/powerpoint/2010/main" val="67334044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426624" cy="748449"/>
            <a:chOff x="1502939" y="272760"/>
            <a:chExt cx="6426624" cy="748449"/>
          </a:xfrm>
        </p:grpSpPr>
        <p:sp>
          <p:nvSpPr>
            <p:cNvPr id="67" name="Rectangle 18"/>
            <p:cNvSpPr>
              <a:spLocks noChangeArrowheads="1"/>
            </p:cNvSpPr>
            <p:nvPr/>
          </p:nvSpPr>
          <p:spPr bwMode="auto">
            <a:xfrm>
              <a:off x="1502939" y="272760"/>
              <a:ext cx="6426624"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调整类视频效果</a:t>
              </a:r>
              <a:endParaRPr lang="zh-CN" altLang="en-US" sz="20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．色阶</a:t>
            </a:r>
          </a:p>
          <a:p>
            <a:pPr indent="457200">
              <a:lnSpc>
                <a:spcPct val="150000"/>
              </a:lnSpc>
            </a:pPr>
            <a:r>
              <a:rPr lang="zh-CN" altLang="en-US" dirty="0">
                <a:latin typeface="微软雅黑" panose="020B0503020204020204" pitchFamily="34" charset="-122"/>
                <a:ea typeface="微软雅黑" panose="020B0503020204020204" pitchFamily="34" charset="-122"/>
              </a:rPr>
              <a:t>“色阶”效果是通过调整</a:t>
            </a:r>
            <a:r>
              <a:rPr lang="en-US" altLang="zh-CN" dirty="0">
                <a:latin typeface="微软雅黑" panose="020B0503020204020204" pitchFamily="34" charset="-122"/>
                <a:ea typeface="微软雅黑" panose="020B0503020204020204" pitchFamily="34" charset="-122"/>
              </a:rPr>
              <a:t>RGB</a:t>
            </a:r>
            <a:r>
              <a:rPr lang="zh-CN" altLang="en-US" dirty="0">
                <a:latin typeface="微软雅黑" panose="020B0503020204020204" pitchFamily="34" charset="-122"/>
                <a:ea typeface="微软雅黑" panose="020B0503020204020204" pitchFamily="34" charset="-122"/>
              </a:rPr>
              <a:t>通道的色阶调整图像效果。</a:t>
            </a:r>
          </a:p>
        </p:txBody>
      </p:sp>
      <p:pic>
        <p:nvPicPr>
          <p:cNvPr id="5" name="图片 4">
            <a:extLst>
              <a:ext uri="{FF2B5EF4-FFF2-40B4-BE49-F238E27FC236}">
                <a16:creationId xmlns:a16="http://schemas.microsoft.com/office/drawing/2014/main" id="{0633EAF9-47A2-44A5-B5B6-FD0D55DF65EB}"/>
              </a:ext>
            </a:extLst>
          </p:cNvPr>
          <p:cNvPicPr>
            <a:picLocks noChangeAspect="1"/>
          </p:cNvPicPr>
          <p:nvPr/>
        </p:nvPicPr>
        <p:blipFill>
          <a:blip r:embed="rId3"/>
          <a:stretch>
            <a:fillRect/>
          </a:stretch>
        </p:blipFill>
        <p:spPr>
          <a:xfrm>
            <a:off x="2263673" y="2757095"/>
            <a:ext cx="7664654" cy="3224021"/>
          </a:xfrm>
          <a:prstGeom prst="rect">
            <a:avLst/>
          </a:prstGeom>
        </p:spPr>
      </p:pic>
    </p:spTree>
    <p:extLst>
      <p:ext uri="{BB962C8B-B14F-4D97-AF65-F5344CB8AC3E}">
        <p14:creationId xmlns:p14="http://schemas.microsoft.com/office/powerpoint/2010/main" val="73810329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426624" cy="748449"/>
            <a:chOff x="1502939" y="272760"/>
            <a:chExt cx="6426624" cy="748449"/>
          </a:xfrm>
        </p:grpSpPr>
        <p:sp>
          <p:nvSpPr>
            <p:cNvPr id="67" name="Rectangle 18"/>
            <p:cNvSpPr>
              <a:spLocks noChangeArrowheads="1"/>
            </p:cNvSpPr>
            <p:nvPr/>
          </p:nvSpPr>
          <p:spPr bwMode="auto">
            <a:xfrm>
              <a:off x="1502939" y="272760"/>
              <a:ext cx="6426624"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调整类视频效果</a:t>
              </a:r>
              <a:endParaRPr lang="zh-CN" altLang="en-US" sz="20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a:t>
            </a:r>
            <a:r>
              <a:rPr lang="en-US" altLang="zh-CN" b="1" dirty="0" err="1">
                <a:latin typeface="微软雅黑" panose="020B0503020204020204" pitchFamily="34" charset="-122"/>
                <a:ea typeface="微软雅黑" panose="020B0503020204020204" pitchFamily="34" charset="-122"/>
              </a:rPr>
              <a:t>ProcAmp</a:t>
            </a:r>
            <a:endParaRPr lang="en-US" altLang="zh-CN" b="1" dirty="0">
              <a:latin typeface="微软雅黑" panose="020B0503020204020204" pitchFamily="34" charset="-122"/>
              <a:ea typeface="微软雅黑" panose="020B0503020204020204" pitchFamily="34" charset="-122"/>
            </a:endParaRPr>
          </a:p>
          <a:p>
            <a:pPr indent="457200">
              <a:lnSpc>
                <a:spcPct val="150000"/>
              </a:lnSpc>
            </a:pPr>
            <a:r>
              <a:rPr lang="en-US" altLang="zh-CN" dirty="0">
                <a:latin typeface="微软雅黑" panose="020B0503020204020204" pitchFamily="34" charset="-122"/>
                <a:ea typeface="微软雅黑" panose="020B0503020204020204" pitchFamily="34" charset="-122"/>
              </a:rPr>
              <a:t>“</a:t>
            </a:r>
            <a:r>
              <a:rPr lang="en-US" altLang="zh-CN" dirty="0" err="1">
                <a:latin typeface="微软雅黑" panose="020B0503020204020204" pitchFamily="34" charset="-122"/>
                <a:ea typeface="微软雅黑" panose="020B0503020204020204" pitchFamily="34" charset="-122"/>
              </a:rPr>
              <a:t>ProcAmp</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效果可以模拟标准电视设备上的处理放大器，调节素材图像整体的亮度、对比度、饱和度等参数。</a:t>
            </a:r>
          </a:p>
        </p:txBody>
      </p:sp>
      <p:pic>
        <p:nvPicPr>
          <p:cNvPr id="4" name="图片 3">
            <a:extLst>
              <a:ext uri="{FF2B5EF4-FFF2-40B4-BE49-F238E27FC236}">
                <a16:creationId xmlns:a16="http://schemas.microsoft.com/office/drawing/2014/main" id="{C988AC03-F70D-408A-B3E9-F5FA1D3DB2FC}"/>
              </a:ext>
            </a:extLst>
          </p:cNvPr>
          <p:cNvPicPr>
            <a:picLocks noChangeAspect="1"/>
          </p:cNvPicPr>
          <p:nvPr/>
        </p:nvPicPr>
        <p:blipFill>
          <a:blip r:embed="rId3"/>
          <a:stretch>
            <a:fillRect/>
          </a:stretch>
        </p:blipFill>
        <p:spPr>
          <a:xfrm>
            <a:off x="1865966" y="3223480"/>
            <a:ext cx="8055256" cy="2464880"/>
          </a:xfrm>
          <a:prstGeom prst="rect">
            <a:avLst/>
          </a:prstGeom>
        </p:spPr>
      </p:pic>
    </p:spTree>
    <p:extLst>
      <p:ext uri="{BB962C8B-B14F-4D97-AF65-F5344CB8AC3E}">
        <p14:creationId xmlns:p14="http://schemas.microsoft.com/office/powerpoint/2010/main" val="2569012456"/>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426624" cy="748449"/>
            <a:chOff x="1502939" y="272760"/>
            <a:chExt cx="6426624" cy="748449"/>
          </a:xfrm>
        </p:grpSpPr>
        <p:sp>
          <p:nvSpPr>
            <p:cNvPr id="67" name="Rectangle 18"/>
            <p:cNvSpPr>
              <a:spLocks noChangeArrowheads="1"/>
            </p:cNvSpPr>
            <p:nvPr/>
          </p:nvSpPr>
          <p:spPr bwMode="auto">
            <a:xfrm>
              <a:off x="1502939" y="272760"/>
              <a:ext cx="6426624"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调整类视频效果</a:t>
              </a:r>
              <a:endParaRPr lang="zh-CN" altLang="en-US" sz="20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．光照效果</a:t>
            </a:r>
          </a:p>
          <a:p>
            <a:pPr indent="457200">
              <a:lnSpc>
                <a:spcPct val="150000"/>
              </a:lnSpc>
            </a:pPr>
            <a:r>
              <a:rPr lang="zh-CN" altLang="en-US" dirty="0">
                <a:latin typeface="微软雅黑" panose="020B0503020204020204" pitchFamily="34" charset="-122"/>
                <a:ea typeface="微软雅黑" panose="020B0503020204020204" pitchFamily="34" charset="-122"/>
              </a:rPr>
              <a:t>“光照效果”可以模拟灯光打在素材上的效果，最多可采用五种光照来产生有创意的照明氛围。</a:t>
            </a:r>
          </a:p>
        </p:txBody>
      </p:sp>
      <p:pic>
        <p:nvPicPr>
          <p:cNvPr id="5" name="图片 4">
            <a:extLst>
              <a:ext uri="{FF2B5EF4-FFF2-40B4-BE49-F238E27FC236}">
                <a16:creationId xmlns:a16="http://schemas.microsoft.com/office/drawing/2014/main" id="{BBB961D9-3E01-4538-9EC4-4610FE9EBD4F}"/>
              </a:ext>
            </a:extLst>
          </p:cNvPr>
          <p:cNvPicPr>
            <a:picLocks noChangeAspect="1"/>
          </p:cNvPicPr>
          <p:nvPr/>
        </p:nvPicPr>
        <p:blipFill>
          <a:blip r:embed="rId3"/>
          <a:stretch>
            <a:fillRect/>
          </a:stretch>
        </p:blipFill>
        <p:spPr>
          <a:xfrm>
            <a:off x="2607433" y="3123727"/>
            <a:ext cx="6977134" cy="3205544"/>
          </a:xfrm>
          <a:prstGeom prst="rect">
            <a:avLst/>
          </a:prstGeom>
        </p:spPr>
      </p:pic>
    </p:spTree>
    <p:extLst>
      <p:ext uri="{BB962C8B-B14F-4D97-AF65-F5344CB8AC3E}">
        <p14:creationId xmlns:p14="http://schemas.microsoft.com/office/powerpoint/2010/main" val="62898912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06</a:t>
            </a:r>
          </a:p>
        </p:txBody>
      </p:sp>
      <p:sp>
        <p:nvSpPr>
          <p:cNvPr id="5" name="Rectangle 18"/>
          <p:cNvSpPr>
            <a:spLocks noChangeArrowheads="1"/>
          </p:cNvSpPr>
          <p:nvPr/>
        </p:nvSpPr>
        <p:spPr bwMode="auto">
          <a:xfrm>
            <a:off x="4034391" y="3930681"/>
            <a:ext cx="5095321" cy="65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200" b="1">
                <a:solidFill>
                  <a:schemeClr val="tx1">
                    <a:lumMod val="75000"/>
                    <a:lumOff val="25000"/>
                  </a:schemeClr>
                </a:solidFill>
                <a:latin typeface="思源黑体" panose="020B0500000000000000" pitchFamily="34" charset="-122"/>
                <a:ea typeface="思源黑体" panose="020B0500000000000000" pitchFamily="34" charset="-122"/>
              </a:rPr>
              <a:t>课堂演练</a:t>
            </a:r>
            <a:endParaRPr lang="zh-CN" altLang="en-US" sz="32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268507407"/>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593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4.6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课堂演练</a:t>
              </a: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秋意渐浓效果</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本章主要对不同类型的调色效果进行了详细的介绍，下面将综合应用本章所学知识，制作秋意渐浓的视频效果。</a:t>
            </a:r>
            <a:endParaRPr lang="en-US" altLang="zh-CN"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CFA4E40B-B4E8-45AA-B3C3-9E266369DF8A}"/>
              </a:ext>
            </a:extLst>
          </p:cNvPr>
          <p:cNvPicPr>
            <a:picLocks noChangeAspect="1"/>
          </p:cNvPicPr>
          <p:nvPr/>
        </p:nvPicPr>
        <p:blipFill>
          <a:blip r:embed="rId3"/>
          <a:stretch>
            <a:fillRect/>
          </a:stretch>
        </p:blipFill>
        <p:spPr>
          <a:xfrm>
            <a:off x="1312508" y="3216401"/>
            <a:ext cx="9281233" cy="1784223"/>
          </a:xfrm>
          <a:prstGeom prst="rect">
            <a:avLst/>
          </a:prstGeom>
        </p:spPr>
      </p:pic>
    </p:spTree>
    <p:extLst>
      <p:ext uri="{BB962C8B-B14F-4D97-AF65-F5344CB8AC3E}">
        <p14:creationId xmlns:p14="http://schemas.microsoft.com/office/powerpoint/2010/main" val="338246291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0" y="0"/>
            <a:ext cx="12191980" cy="6857990"/>
          </a:xfrm>
          <a:prstGeom prst="rect">
            <a:avLst/>
          </a:prstGeom>
          <a:solidFill>
            <a:schemeClr val="bg1"/>
          </a:solidFill>
          <a:ln>
            <a:noFill/>
          </a:ln>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19" name="出自【趣你的PPT】(微信:qunideppt)：最优质的PPT资源库"/>
          <p:cNvSpPr txBox="1"/>
          <p:nvPr/>
        </p:nvSpPr>
        <p:spPr>
          <a:xfrm>
            <a:off x="2008707" y="2618079"/>
            <a:ext cx="6119636" cy="830997"/>
          </a:xfrm>
          <a:prstGeom prst="rect">
            <a:avLst/>
          </a:prstGeom>
          <a:noFill/>
        </p:spPr>
        <p:txBody>
          <a:bodyPr wrap="square" rtlCol="0">
            <a:spAutoFit/>
          </a:bodyPr>
          <a:lstStyle/>
          <a:p>
            <a:pPr defTabSz="914400"/>
            <a:r>
              <a:rPr lang="zh-CN" altLang="en-US" sz="48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思源黑体" panose="020B0500000000000000" pitchFamily="34" charset="-122"/>
                <a:ea typeface="思源黑体" panose="020B0500000000000000" pitchFamily="34" charset="-122"/>
              </a:rPr>
              <a:t>感谢您的聆听</a:t>
            </a:r>
          </a:p>
        </p:txBody>
      </p:sp>
      <p:sp>
        <p:nvSpPr>
          <p:cNvPr id="27" name="PA_文本框 3"/>
          <p:cNvSpPr txBox="1"/>
          <p:nvPr>
            <p:custDataLst>
              <p:tags r:id="rId1"/>
            </p:custDataLst>
          </p:nvPr>
        </p:nvSpPr>
        <p:spPr>
          <a:xfrm>
            <a:off x="2008707" y="2218781"/>
            <a:ext cx="3495380" cy="400110"/>
          </a:xfrm>
          <a:prstGeom prst="rect">
            <a:avLst/>
          </a:prstGeom>
          <a:noFill/>
        </p:spPr>
        <p:txBody>
          <a:bodyPr wrap="none" rtlCol="0">
            <a:spAutoFit/>
          </a:bodyPr>
          <a:lstStyle/>
          <a:p>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THANK YOU FOR LISTENING</a:t>
            </a:r>
            <a:endPar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grpSp>
        <p:nvGrpSpPr>
          <p:cNvPr id="31" name="组合 30"/>
          <p:cNvGrpSpPr/>
          <p:nvPr/>
        </p:nvGrpSpPr>
        <p:grpSpPr>
          <a:xfrm>
            <a:off x="2930658" y="3642011"/>
            <a:ext cx="1793222" cy="463758"/>
            <a:chOff x="4499355" y="3719052"/>
            <a:chExt cx="1949737" cy="579774"/>
          </a:xfrm>
          <a:effectLst>
            <a:outerShdw blurRad="127000" dist="38100" dir="2700000" algn="tl" rotWithShape="0">
              <a:prstClr val="black">
                <a:alpha val="20000"/>
              </a:prstClr>
            </a:outerShdw>
          </a:effectLst>
        </p:grpSpPr>
        <p:sp>
          <p:nvSpPr>
            <p:cNvPr id="32" name="矩形: 圆角 3"/>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33" name="出自【趣你的PPT】(微信:qunideppt)：最优质的PPT资源库"/>
            <p:cNvSpPr/>
            <p:nvPr/>
          </p:nvSpPr>
          <p:spPr>
            <a:xfrm>
              <a:off x="4511038" y="3808884"/>
              <a:ext cx="1176817"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spTree>
  </p:cSld>
  <p:clrMapOvr>
    <a:masterClrMapping/>
  </p:clrMapOvr>
  <mc:AlternateContent xmlns:mc="http://schemas.openxmlformats.org/markup-compatibility/2006" xmlns:p14="http://schemas.microsoft.com/office/powerpoint/2010/main">
    <mc:Choice Requires="p14">
      <p:transition spd="slow" p14:dur="3900" advClick="0" advTm="0">
        <p14:glitter pattern="hexago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0"/>
                            </p:stCondLst>
                            <p:childTnLst>
                              <p:par>
                                <p:cTn id="18" presetID="12" presetClass="entr" presetSubtype="1"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p:tgtEl>
                                          <p:spTgt spid="27"/>
                                        </p:tgtEl>
                                        <p:attrNameLst>
                                          <p:attrName>ppt_y</p:attrName>
                                        </p:attrNameLst>
                                      </p:cBhvr>
                                      <p:tavLst>
                                        <p:tav tm="0">
                                          <p:val>
                                            <p:strVal val="#ppt_y-#ppt_h*1.125000"/>
                                          </p:val>
                                        </p:tav>
                                        <p:tav tm="100000">
                                          <p:val>
                                            <p:strVal val="#ppt_y"/>
                                          </p:val>
                                        </p:tav>
                                      </p:tavLst>
                                    </p:anim>
                                    <p:animEffect transition="in" filter="wipe(down)">
                                      <p:cBhvr>
                                        <p:cTn id="21" dur="500"/>
                                        <p:tgtEl>
                                          <p:spTgt spid="27"/>
                                        </p:tgtEl>
                                      </p:cBhvr>
                                    </p:animEffect>
                                  </p:childTnLst>
                                </p:cTn>
                              </p:par>
                            </p:childTnLst>
                          </p:cTn>
                        </p:par>
                        <p:par>
                          <p:cTn id="22" fill="hold">
                            <p:stCondLst>
                              <p:cond delay="500"/>
                            </p:stCondLst>
                            <p:childTnLst>
                              <p:par>
                                <p:cTn id="23" presetID="42" presetClass="entr" presetSubtype="0"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1000"/>
                                        <p:tgtEl>
                                          <p:spTgt spid="31"/>
                                        </p:tgtEl>
                                      </p:cBhvr>
                                    </p:animEffect>
                                    <p:anim calcmode="lin" valueType="num">
                                      <p:cBhvr>
                                        <p:cTn id="26" dur="1000" fill="hold"/>
                                        <p:tgtEl>
                                          <p:spTgt spid="31"/>
                                        </p:tgtEl>
                                        <p:attrNameLst>
                                          <p:attrName>ppt_x</p:attrName>
                                        </p:attrNameLst>
                                      </p:cBhvr>
                                      <p:tavLst>
                                        <p:tav tm="0">
                                          <p:val>
                                            <p:strVal val="#ppt_x"/>
                                          </p:val>
                                        </p:tav>
                                        <p:tav tm="100000">
                                          <p:val>
                                            <p:strVal val="#ppt_x"/>
                                          </p:val>
                                        </p:tav>
                                      </p:tavLst>
                                    </p:anim>
                                    <p:anim calcmode="lin" valueType="num">
                                      <p:cBhvr>
                                        <p:cTn id="2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175"/>
            <a:ext cx="12192000" cy="6862175"/>
          </a:xfrm>
          <a:prstGeom prst="rect">
            <a:avLst/>
          </a:prstGeom>
        </p:spPr>
      </p:pic>
      <p:sp>
        <p:nvSpPr>
          <p:cNvPr id="6" name="Rectangle 18"/>
          <p:cNvSpPr>
            <a:spLocks noChangeArrowheads="1"/>
          </p:cNvSpPr>
          <p:nvPr/>
        </p:nvSpPr>
        <p:spPr bwMode="auto">
          <a:xfrm>
            <a:off x="2790825" y="1549052"/>
            <a:ext cx="223202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4400" b="1" dirty="0">
                <a:solidFill>
                  <a:srgbClr val="44546A"/>
                </a:solidFill>
                <a:latin typeface="思源黑体" panose="020B0500000000000000" pitchFamily="34" charset="-122"/>
                <a:ea typeface="思源黑体" panose="020B0500000000000000" pitchFamily="34" charset="-122"/>
              </a:rPr>
              <a:t>目录</a:t>
            </a:r>
            <a:endParaRPr lang="en-US" altLang="zh-CN" sz="4400" b="1" dirty="0">
              <a:solidFill>
                <a:srgbClr val="44546A"/>
              </a:solidFill>
              <a:latin typeface="思源黑体" panose="020B0500000000000000" pitchFamily="34" charset="-122"/>
              <a:ea typeface="思源黑体" panose="020B0500000000000000" pitchFamily="34" charset="-122"/>
            </a:endParaRPr>
          </a:p>
        </p:txBody>
      </p:sp>
      <p:sp>
        <p:nvSpPr>
          <p:cNvPr id="7" name="Rectangle 18"/>
          <p:cNvSpPr>
            <a:spLocks noChangeArrowheads="1"/>
          </p:cNvSpPr>
          <p:nvPr/>
        </p:nvSpPr>
        <p:spPr bwMode="auto">
          <a:xfrm>
            <a:off x="4313514" y="2011843"/>
            <a:ext cx="3564971" cy="407484"/>
          </a:xfrm>
          <a:prstGeom prst="rect">
            <a:avLst/>
          </a:prstGeom>
          <a:noFill/>
          <a:ln>
            <a:noFill/>
          </a:ln>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01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图像控制类视频调色效果</a:t>
            </a:r>
          </a:p>
        </p:txBody>
      </p:sp>
      <p:sp>
        <p:nvSpPr>
          <p:cNvPr id="8" name="Rectangle 18"/>
          <p:cNvSpPr>
            <a:spLocks noChangeArrowheads="1"/>
          </p:cNvSpPr>
          <p:nvPr/>
        </p:nvSpPr>
        <p:spPr bwMode="auto">
          <a:xfrm>
            <a:off x="4313514" y="2653386"/>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02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过时类调色效果</a:t>
            </a:r>
          </a:p>
        </p:txBody>
      </p:sp>
      <p:sp>
        <p:nvSpPr>
          <p:cNvPr id="9" name="Rectangle 18"/>
          <p:cNvSpPr>
            <a:spLocks noChangeArrowheads="1"/>
          </p:cNvSpPr>
          <p:nvPr/>
        </p:nvSpPr>
        <p:spPr bwMode="auto">
          <a:xfrm>
            <a:off x="4313514" y="3294929"/>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03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通道类调色效果</a:t>
            </a:r>
          </a:p>
        </p:txBody>
      </p:sp>
      <p:sp>
        <p:nvSpPr>
          <p:cNvPr id="10" name="Rectangle 18"/>
          <p:cNvSpPr>
            <a:spLocks noChangeArrowheads="1"/>
          </p:cNvSpPr>
          <p:nvPr/>
        </p:nvSpPr>
        <p:spPr bwMode="auto">
          <a:xfrm>
            <a:off x="4313514" y="3936472"/>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04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颜色校正类调色效果</a:t>
            </a:r>
          </a:p>
        </p:txBody>
      </p:sp>
      <p:sp>
        <p:nvSpPr>
          <p:cNvPr id="11" name="Rectangle 18">
            <a:extLst>
              <a:ext uri="{FF2B5EF4-FFF2-40B4-BE49-F238E27FC236}">
                <a16:creationId xmlns:a16="http://schemas.microsoft.com/office/drawing/2014/main" id="{779DCF86-1778-49F5-8563-8707A48C3DD9}"/>
              </a:ext>
            </a:extLst>
          </p:cNvPr>
          <p:cNvSpPr>
            <a:spLocks noChangeArrowheads="1"/>
          </p:cNvSpPr>
          <p:nvPr/>
        </p:nvSpPr>
        <p:spPr bwMode="auto">
          <a:xfrm>
            <a:off x="4313513" y="4578015"/>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05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调整类视频效果</a:t>
            </a:r>
          </a:p>
        </p:txBody>
      </p:sp>
      <p:sp>
        <p:nvSpPr>
          <p:cNvPr id="12" name="Rectangle 18">
            <a:extLst>
              <a:ext uri="{FF2B5EF4-FFF2-40B4-BE49-F238E27FC236}">
                <a16:creationId xmlns:a16="http://schemas.microsoft.com/office/drawing/2014/main" id="{43F0D847-C709-4F79-94E9-8A3517504973}"/>
              </a:ext>
            </a:extLst>
          </p:cNvPr>
          <p:cNvSpPr>
            <a:spLocks noChangeArrowheads="1"/>
          </p:cNvSpPr>
          <p:nvPr/>
        </p:nvSpPr>
        <p:spPr bwMode="auto">
          <a:xfrm>
            <a:off x="4313513" y="5193494"/>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06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课堂演练 </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55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05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155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205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par>
                          <p:cTn id="28" fill="hold">
                            <p:stCondLst>
                              <p:cond delay="2550"/>
                            </p:stCondLst>
                            <p:childTnLst>
                              <p:par>
                                <p:cTn id="29" presetID="2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par>
                          <p:cTn id="32" fill="hold">
                            <p:stCondLst>
                              <p:cond delay="3050"/>
                            </p:stCondLst>
                            <p:childTnLst>
                              <p:par>
                                <p:cTn id="33" presetID="22" presetClass="entr" presetSubtype="8"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left)">
                                      <p:cBhvr>
                                        <p:cTn id="3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01</a:t>
            </a:r>
          </a:p>
        </p:txBody>
      </p:sp>
      <p:sp>
        <p:nvSpPr>
          <p:cNvPr id="5" name="Rectangle 18"/>
          <p:cNvSpPr>
            <a:spLocks noChangeArrowheads="1"/>
          </p:cNvSpPr>
          <p:nvPr/>
        </p:nvSpPr>
        <p:spPr bwMode="auto">
          <a:xfrm>
            <a:off x="4277278" y="3930681"/>
            <a:ext cx="5095322" cy="65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200" b="1">
                <a:solidFill>
                  <a:schemeClr val="tx1">
                    <a:lumMod val="75000"/>
                    <a:lumOff val="25000"/>
                  </a:schemeClr>
                </a:solidFill>
                <a:latin typeface="思源黑体" panose="020B0500000000000000" pitchFamily="34" charset="-122"/>
                <a:ea typeface="思源黑体" panose="020B0500000000000000" pitchFamily="34" charset="-122"/>
              </a:rPr>
              <a:t>图像控制类视频调色效果</a:t>
            </a:r>
            <a:endParaRPr lang="zh-CN" altLang="en-US" sz="32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4.1.1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颜色过滤</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863584" y="1636559"/>
            <a:ext cx="7702831"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“颜色过滤”效果可以仅保留指定的颜色，使其他颜色呈灰色显示或仅使指定的颜色呈灰色显示而保留其他颜色。</a:t>
            </a:r>
            <a:endParaRPr lang="zh-CN" altLang="en-US"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08DE5C64-0836-4CE3-A81C-9BBC2D007A2D}"/>
              </a:ext>
            </a:extLst>
          </p:cNvPr>
          <p:cNvPicPr>
            <a:picLocks noChangeAspect="1"/>
          </p:cNvPicPr>
          <p:nvPr/>
        </p:nvPicPr>
        <p:blipFill>
          <a:blip r:embed="rId3"/>
          <a:stretch>
            <a:fillRect/>
          </a:stretch>
        </p:blipFill>
        <p:spPr>
          <a:xfrm>
            <a:off x="1863584" y="2842286"/>
            <a:ext cx="7775106" cy="2379155"/>
          </a:xfrm>
          <a:prstGeom prst="rect">
            <a:avLst/>
          </a:prstGeom>
        </p:spPr>
      </p:pic>
    </p:spTree>
    <p:extLst>
      <p:ext uri="{BB962C8B-B14F-4D97-AF65-F5344CB8AC3E}">
        <p14:creationId xmlns:p14="http://schemas.microsoft.com/office/powerpoint/2010/main" val="349674626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4.1.2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颜色替换</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763571" y="1494672"/>
            <a:ext cx="7702831" cy="87440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“颜色替换”效果可以替换素材中指定的颜色，且保持其他颜色不变。如图所示为该效果的属性参数。</a:t>
            </a:r>
          </a:p>
        </p:txBody>
      </p:sp>
      <p:pic>
        <p:nvPicPr>
          <p:cNvPr id="3" name="图片 2">
            <a:extLst>
              <a:ext uri="{FF2B5EF4-FFF2-40B4-BE49-F238E27FC236}">
                <a16:creationId xmlns:a16="http://schemas.microsoft.com/office/drawing/2014/main" id="{D264B5FD-6D2F-4DAA-9238-9BDD4698B201}"/>
              </a:ext>
            </a:extLst>
          </p:cNvPr>
          <p:cNvPicPr>
            <a:picLocks noChangeAspect="1"/>
          </p:cNvPicPr>
          <p:nvPr/>
        </p:nvPicPr>
        <p:blipFill>
          <a:blip r:embed="rId3"/>
          <a:stretch>
            <a:fillRect/>
          </a:stretch>
        </p:blipFill>
        <p:spPr>
          <a:xfrm>
            <a:off x="1763571" y="2715024"/>
            <a:ext cx="8008563" cy="2450592"/>
          </a:xfrm>
          <a:prstGeom prst="rect">
            <a:avLst/>
          </a:prstGeom>
        </p:spPr>
      </p:pic>
    </p:spTree>
    <p:extLst>
      <p:ext uri="{BB962C8B-B14F-4D97-AF65-F5344CB8AC3E}">
        <p14:creationId xmlns:p14="http://schemas.microsoft.com/office/powerpoint/2010/main" val="321976435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4.1.3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灰度系数校正</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763571" y="1494672"/>
            <a:ext cx="8166242" cy="458908"/>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“灰度系数校正”效果可以在不改变图像亮部的情况下使图像变暗或变亮。</a:t>
            </a:r>
            <a:endParaRPr lang="zh-CN" altLang="en-US"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F8367219-491A-4708-8105-9997180CBEAA}"/>
              </a:ext>
            </a:extLst>
          </p:cNvPr>
          <p:cNvPicPr>
            <a:picLocks noChangeAspect="1"/>
          </p:cNvPicPr>
          <p:nvPr/>
        </p:nvPicPr>
        <p:blipFill>
          <a:blip r:embed="rId3"/>
          <a:stretch>
            <a:fillRect/>
          </a:stretch>
        </p:blipFill>
        <p:spPr>
          <a:xfrm>
            <a:off x="2515796" y="2792920"/>
            <a:ext cx="7414017" cy="2268663"/>
          </a:xfrm>
          <a:prstGeom prst="rect">
            <a:avLst/>
          </a:prstGeom>
        </p:spPr>
      </p:pic>
    </p:spTree>
    <p:extLst>
      <p:ext uri="{BB962C8B-B14F-4D97-AF65-F5344CB8AC3E}">
        <p14:creationId xmlns:p14="http://schemas.microsoft.com/office/powerpoint/2010/main" val="167292775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4.1.4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黑白</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“黑白”效果可以去除素材的颜色信息，使其显示为黑白图像。通过蒙版，用户可以设置部分区域为黑白。</a:t>
            </a:r>
          </a:p>
        </p:txBody>
      </p:sp>
      <p:pic>
        <p:nvPicPr>
          <p:cNvPr id="3" name="图片 2">
            <a:extLst>
              <a:ext uri="{FF2B5EF4-FFF2-40B4-BE49-F238E27FC236}">
                <a16:creationId xmlns:a16="http://schemas.microsoft.com/office/drawing/2014/main" id="{500730DA-4A5D-4018-86B3-760D50375147}"/>
              </a:ext>
            </a:extLst>
          </p:cNvPr>
          <p:cNvPicPr>
            <a:picLocks noChangeAspect="1"/>
          </p:cNvPicPr>
          <p:nvPr/>
        </p:nvPicPr>
        <p:blipFill>
          <a:blip r:embed="rId3"/>
          <a:stretch>
            <a:fillRect/>
          </a:stretch>
        </p:blipFill>
        <p:spPr>
          <a:xfrm>
            <a:off x="1893544" y="2965216"/>
            <a:ext cx="7868489" cy="2407730"/>
          </a:xfrm>
          <a:prstGeom prst="rect">
            <a:avLst/>
          </a:prstGeom>
        </p:spPr>
      </p:pic>
    </p:spTree>
    <p:extLst>
      <p:ext uri="{BB962C8B-B14F-4D97-AF65-F5344CB8AC3E}">
        <p14:creationId xmlns:p14="http://schemas.microsoft.com/office/powerpoint/2010/main" val="29120806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实例 </a:t>
              </a: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 色彩复苏效果</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779930" y="1636559"/>
            <a:ext cx="9478620" cy="458908"/>
          </a:xfrm>
          <a:prstGeom prst="rect">
            <a:avLst/>
          </a:prstGeom>
          <a:noFill/>
        </p:spPr>
        <p:txBody>
          <a:bodyPr wrap="square" rtlCol="0">
            <a:spAutoFit/>
          </a:bodyPr>
          <a:lstStyle/>
          <a:p>
            <a:pPr indent="457200">
              <a:lnSpc>
                <a:spcPct val="150000"/>
              </a:lnSpc>
            </a:pPr>
            <a:r>
              <a:rPr lang="zh-CN" altLang="en-US" b="1" dirty="0">
                <a:latin typeface="微软雅黑" panose="020B0503020204020204" pitchFamily="34" charset="-122"/>
                <a:ea typeface="微软雅黑" panose="020B0503020204020204" pitchFamily="34" charset="-122"/>
              </a:rPr>
              <a:t>巧用颜色过滤可以实现画面从黑白逐渐变为彩色的效果。</a:t>
            </a:r>
          </a:p>
        </p:txBody>
      </p:sp>
      <p:pic>
        <p:nvPicPr>
          <p:cNvPr id="3" name="图片 2">
            <a:extLst>
              <a:ext uri="{FF2B5EF4-FFF2-40B4-BE49-F238E27FC236}">
                <a16:creationId xmlns:a16="http://schemas.microsoft.com/office/drawing/2014/main" id="{C26A3838-96C5-48E6-8B92-B7C55FF58993}"/>
              </a:ext>
            </a:extLst>
          </p:cNvPr>
          <p:cNvPicPr>
            <a:picLocks noChangeAspect="1"/>
          </p:cNvPicPr>
          <p:nvPr/>
        </p:nvPicPr>
        <p:blipFill>
          <a:blip r:embed="rId3"/>
          <a:stretch>
            <a:fillRect/>
          </a:stretch>
        </p:blipFill>
        <p:spPr>
          <a:xfrm>
            <a:off x="903740" y="2710817"/>
            <a:ext cx="10098769" cy="1941386"/>
          </a:xfrm>
          <a:prstGeom prst="rect">
            <a:avLst/>
          </a:prstGeom>
        </p:spPr>
      </p:pic>
    </p:spTree>
    <p:extLst>
      <p:ext uri="{BB962C8B-B14F-4D97-AF65-F5344CB8AC3E}">
        <p14:creationId xmlns:p14="http://schemas.microsoft.com/office/powerpoint/2010/main" val="104594164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ULTRA_SCORM_COURSE_ID" val="E4646669-89D5-4F00-B7E6-D2D0A6F7B5C2"/>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www.2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1154</Words>
  <Application>Microsoft Office PowerPoint</Application>
  <PresentationFormat>宽屏</PresentationFormat>
  <Paragraphs>147</Paragraphs>
  <Slides>29</Slides>
  <Notes>28</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29</vt:i4>
      </vt:variant>
    </vt:vector>
  </HeadingPairs>
  <TitlesOfParts>
    <vt:vector size="42" baseType="lpstr">
      <vt:lpstr>Montserrat Hairline</vt:lpstr>
      <vt:lpstr>Poppins Light</vt:lpstr>
      <vt:lpstr>等线</vt:lpstr>
      <vt:lpstr>等线 Light</vt:lpstr>
      <vt:lpstr>思源黑体</vt:lpstr>
      <vt:lpstr>宋体</vt:lpstr>
      <vt:lpstr>微软雅黑</vt:lpstr>
      <vt:lpstr>Arial</vt:lpstr>
      <vt:lpstr>Calibri</vt:lpstr>
      <vt:lpstr>Calibri Light</vt:lpstr>
      <vt:lpstr>Lato Light</vt:lpstr>
      <vt:lpstr>www.2ppt.com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数字影音后期制作</dc:title>
  <dc:creator/>
  <cp:lastModifiedBy/>
  <cp:revision>2</cp:revision>
  <dcterms:created xsi:type="dcterms:W3CDTF">2021-05-01T02:52:20Z</dcterms:created>
  <dcterms:modified xsi:type="dcterms:W3CDTF">2024-11-21T02:29:37Z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16C3BD95F65B4B0A9A5535104F5DE7C7</vt:lpwstr>
  </property>
  <property fmtid="{D5CDD505-2E9C-101B-9397-08002B2CF9AE}" pid="3" name="KSOProductBuildVer">
    <vt:lpwstr>2052-11.1.0.10463</vt:lpwstr>
  </property>
</Properties>
</file>